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4" r:id="rId2"/>
    <p:sldMasterId id="2147483796" r:id="rId3"/>
    <p:sldMasterId id="2147484017" r:id="rId4"/>
    <p:sldMasterId id="2147484033" r:id="rId5"/>
    <p:sldMasterId id="2147484045" r:id="rId6"/>
    <p:sldMasterId id="2147484064" r:id="rId7"/>
  </p:sldMasterIdLst>
  <p:notesMasterIdLst>
    <p:notesMasterId r:id="rId63"/>
  </p:notesMasterIdLst>
  <p:sldIdLst>
    <p:sldId id="256" r:id="rId8"/>
    <p:sldId id="687" r:id="rId9"/>
    <p:sldId id="689" r:id="rId10"/>
    <p:sldId id="690" r:id="rId11"/>
    <p:sldId id="691" r:id="rId12"/>
    <p:sldId id="692" r:id="rId13"/>
    <p:sldId id="685" r:id="rId14"/>
    <p:sldId id="604" r:id="rId15"/>
    <p:sldId id="677" r:id="rId16"/>
    <p:sldId id="715" r:id="rId17"/>
    <p:sldId id="804" r:id="rId18"/>
    <p:sldId id="728" r:id="rId19"/>
    <p:sldId id="371" r:id="rId20"/>
    <p:sldId id="539" r:id="rId21"/>
    <p:sldId id="495" r:id="rId22"/>
    <p:sldId id="284" r:id="rId23"/>
    <p:sldId id="805" r:id="rId24"/>
    <p:sldId id="287" r:id="rId25"/>
    <p:sldId id="288" r:id="rId26"/>
    <p:sldId id="607" r:id="rId27"/>
    <p:sldId id="609" r:id="rId28"/>
    <p:sldId id="610" r:id="rId29"/>
    <p:sldId id="611" r:id="rId30"/>
    <p:sldId id="612" r:id="rId31"/>
    <p:sldId id="718" r:id="rId32"/>
    <p:sldId id="613" r:id="rId33"/>
    <p:sldId id="614" r:id="rId34"/>
    <p:sldId id="693" r:id="rId35"/>
    <p:sldId id="806" r:id="rId36"/>
    <p:sldId id="618" r:id="rId37"/>
    <p:sldId id="619" r:id="rId38"/>
    <p:sldId id="629" r:id="rId39"/>
    <p:sldId id="713" r:id="rId40"/>
    <p:sldId id="623" r:id="rId41"/>
    <p:sldId id="695" r:id="rId42"/>
    <p:sldId id="807" r:id="rId43"/>
    <p:sldId id="625" r:id="rId44"/>
    <p:sldId id="626" r:id="rId45"/>
    <p:sldId id="723" r:id="rId46"/>
    <p:sldId id="721" r:id="rId47"/>
    <p:sldId id="627" r:id="rId48"/>
    <p:sldId id="720" r:id="rId49"/>
    <p:sldId id="722" r:id="rId50"/>
    <p:sldId id="724" r:id="rId51"/>
    <p:sldId id="375" r:id="rId52"/>
    <p:sldId id="358" r:id="rId53"/>
    <p:sldId id="359" r:id="rId54"/>
    <p:sldId id="376" r:id="rId55"/>
    <p:sldId id="628" r:id="rId56"/>
    <p:sldId id="708" r:id="rId57"/>
    <p:sldId id="709" r:id="rId58"/>
    <p:sldId id="686" r:id="rId59"/>
    <p:sldId id="719" r:id="rId60"/>
    <p:sldId id="711" r:id="rId61"/>
    <p:sldId id="710" r:id="rId6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9933"/>
    <a:srgbClr val="CC0000"/>
    <a:srgbClr val="000000"/>
    <a:srgbClr val="CBFDC7"/>
    <a:srgbClr val="ACE7FA"/>
    <a:srgbClr val="808080"/>
    <a:srgbClr val="D7D45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5214" autoAdjust="0"/>
  </p:normalViewPr>
  <p:slideViewPr>
    <p:cSldViewPr>
      <p:cViewPr varScale="1">
        <p:scale>
          <a:sx n="82" d="100"/>
          <a:sy n="82" d="100"/>
        </p:scale>
        <p:origin x="136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fld id="{C23198C1-14CA-424A-8B7F-5670BE0397B8}" type="datetimeFigureOut">
              <a:rPr lang="zh-TW" altLang="en-US"/>
              <a:pPr>
                <a:defRPr/>
              </a:pPr>
              <a:t>2022/5/18/Wed</a:t>
            </a:fld>
            <a:endParaRPr lang="en-US" altLang="zh-TW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fld id="{FFA56DA6-A71B-4FFC-B2A4-F13A729304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5206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A56DA6-A71B-4FFC-B2A4-F13A72930488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4302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報名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餐飲群</a:t>
            </a:r>
            <a:r>
              <a:rPr lang="en-US" altLang="zh-TW" dirty="0"/>
              <a:t>:-2277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電機電子群</a:t>
            </a:r>
            <a:r>
              <a:rPr lang="en-US" altLang="zh-TW" dirty="0"/>
              <a:t>:-1408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設計群</a:t>
            </a:r>
            <a:r>
              <a:rPr lang="en-US" altLang="zh-TW" dirty="0"/>
              <a:t>:-783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A56DA6-A71B-4FFC-B2A4-F13A72930488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1204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4" tIns="45717" rIns="91434" bIns="45717"/>
          <a:lstStyle/>
          <a:p>
            <a:endParaRPr lang="zh-TW" altLang="en-US"/>
          </a:p>
        </p:txBody>
      </p:sp>
      <p:sp>
        <p:nvSpPr>
          <p:cNvPr id="43012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4" tIns="45717" rIns="91434" bIns="45717" anchor="b"/>
          <a:lstStyle/>
          <a:p>
            <a:pPr algn="r">
              <a:defRPr/>
            </a:pPr>
            <a:fld id="{AE18E733-37D5-45EE-9EC2-4537668D2E26}" type="slidenum">
              <a:rPr lang="zh-TW" altLang="en-US" sz="1200">
                <a:latin typeface="Arial" charset="0"/>
                <a:ea typeface="+mn-ea"/>
              </a:rPr>
              <a:pPr algn="r">
                <a:defRPr/>
              </a:pPr>
              <a:t>8</a:t>
            </a:fld>
            <a:endParaRPr lang="zh-TW" altLang="en-US" sz="120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3966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4" tIns="45717" rIns="91434" bIns="45717"/>
          <a:lstStyle/>
          <a:p>
            <a:endParaRPr lang="zh-TW" altLang="en-US"/>
          </a:p>
        </p:txBody>
      </p:sp>
      <p:sp>
        <p:nvSpPr>
          <p:cNvPr id="43012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4" tIns="45717" rIns="91434" bIns="45717" anchor="b"/>
          <a:lstStyle/>
          <a:p>
            <a:pPr algn="r">
              <a:defRPr/>
            </a:pPr>
            <a:fld id="{5AA57F11-FC76-41F0-9CD0-6BD06C79859D}" type="slidenum">
              <a:rPr lang="zh-TW" altLang="en-US" sz="1200">
                <a:latin typeface="Arial" charset="0"/>
                <a:ea typeface="+mn-ea"/>
              </a:rPr>
              <a:pPr algn="r">
                <a:defRPr/>
              </a:pPr>
              <a:t>21</a:t>
            </a:fld>
            <a:endParaRPr lang="zh-TW" altLang="en-US" sz="120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256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4" tIns="45717" rIns="91434" bIns="45717"/>
          <a:lstStyle/>
          <a:p>
            <a:endParaRPr lang="zh-TW" altLang="en-US"/>
          </a:p>
        </p:txBody>
      </p:sp>
      <p:sp>
        <p:nvSpPr>
          <p:cNvPr id="43012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4" tIns="45717" rIns="91434" bIns="45717" anchor="b"/>
          <a:lstStyle/>
          <a:p>
            <a:pPr algn="r">
              <a:defRPr/>
            </a:pPr>
            <a:fld id="{497F33F0-68B6-4EF8-ACAA-50B8804ABC12}" type="slidenum">
              <a:rPr lang="zh-TW" altLang="en-US" sz="1200">
                <a:latin typeface="Arial" charset="0"/>
                <a:ea typeface="+mn-ea"/>
              </a:rPr>
              <a:pPr algn="r">
                <a:defRPr/>
              </a:pPr>
              <a:t>31</a:t>
            </a:fld>
            <a:endParaRPr lang="zh-TW" altLang="en-US" sz="120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632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4" tIns="45717" rIns="91434" bIns="45717"/>
          <a:lstStyle/>
          <a:p>
            <a:endParaRPr lang="zh-TW" altLang="en-US"/>
          </a:p>
        </p:txBody>
      </p:sp>
      <p:sp>
        <p:nvSpPr>
          <p:cNvPr id="43012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4" tIns="45717" rIns="91434" bIns="45717" anchor="b"/>
          <a:lstStyle/>
          <a:p>
            <a:pPr algn="r">
              <a:defRPr/>
            </a:pPr>
            <a:fld id="{BBCD5C44-3A03-4A22-91D2-756763B72B25}" type="slidenum">
              <a:rPr lang="zh-TW" altLang="en-US" sz="1200">
                <a:latin typeface="Arial" charset="0"/>
                <a:ea typeface="+mn-ea"/>
              </a:rPr>
              <a:pPr algn="r">
                <a:defRPr/>
              </a:pPr>
              <a:t>34</a:t>
            </a:fld>
            <a:endParaRPr lang="zh-TW" altLang="en-US" sz="120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0759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4" tIns="45717" rIns="91434" bIns="45717"/>
          <a:lstStyle/>
          <a:p>
            <a:endParaRPr lang="zh-TW" altLang="en-US"/>
          </a:p>
        </p:txBody>
      </p:sp>
      <p:sp>
        <p:nvSpPr>
          <p:cNvPr id="43012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4" tIns="45717" rIns="91434" bIns="45717" anchor="b"/>
          <a:lstStyle/>
          <a:p>
            <a:pPr algn="r">
              <a:defRPr/>
            </a:pPr>
            <a:fld id="{39DB214B-16E5-4840-BC99-78C180DA19DA}" type="slidenum">
              <a:rPr lang="zh-TW" altLang="en-US" sz="1200">
                <a:latin typeface="Arial" charset="0"/>
                <a:ea typeface="+mn-ea"/>
              </a:rPr>
              <a:pPr algn="r">
                <a:defRPr/>
              </a:pPr>
              <a:t>38</a:t>
            </a:fld>
            <a:endParaRPr lang="zh-TW" altLang="en-US" sz="120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040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7467600" y="342900"/>
            <a:ext cx="1390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zh-TW" altLang="en-US" sz="1800">
                <a:solidFill>
                  <a:schemeClr val="bg1"/>
                </a:solidFill>
                <a:latin typeface="華康隸書體W7"/>
                <a:ea typeface="華康隸書體W7"/>
                <a:cs typeface="華康隸書體W7"/>
              </a:rPr>
              <a:t>大考通訊社</a:t>
            </a:r>
            <a:endParaRPr lang="en-US" altLang="zh-TW" sz="1800">
              <a:solidFill>
                <a:schemeClr val="bg1"/>
              </a:solidFill>
              <a:latin typeface="華康隸書體W7"/>
              <a:ea typeface="華康隸書體W7"/>
              <a:cs typeface="華康隸書體W7"/>
            </a:endParaRPr>
          </a:p>
        </p:txBody>
      </p:sp>
      <p:sp>
        <p:nvSpPr>
          <p:cNvPr id="5" name="Line 23"/>
          <p:cNvSpPr>
            <a:spLocks noChangeShapeType="1"/>
          </p:cNvSpPr>
          <p:nvPr/>
        </p:nvSpPr>
        <p:spPr bwMode="auto">
          <a:xfrm>
            <a:off x="1066800" y="5562600"/>
            <a:ext cx="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>
            <a:off x="1066800" y="6019800"/>
            <a:ext cx="77724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7" name="Picture 25" descr="06_icon_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75" y="4724400"/>
            <a:ext cx="13176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5372100"/>
            <a:ext cx="6934200" cy="5969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419100"/>
            <a:ext cx="28194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按一下以編輯母片副標題樣式</a:t>
            </a:r>
            <a:endParaRPr lang="en-US" altLang="zh-TW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fld id="{553AC749-721D-40A9-8E4E-9B0DE5679F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533400"/>
            <a:ext cx="2057400" cy="56308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019800" cy="56308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0C28-B40E-4ECD-8405-19F9FEEA7B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2450" y="533400"/>
            <a:ext cx="6838950" cy="563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229600" cy="4716463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7175500" y="6172200"/>
            <a:ext cx="13970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1CAD-1D07-4400-A795-4F66198803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2450" y="533400"/>
            <a:ext cx="6838950" cy="563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22474-90C0-4628-9B46-4D19C7BB6B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381000" y="533400"/>
            <a:ext cx="8229600" cy="56308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7C40A-FDD1-4311-9FCE-2A49119D93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70" cy="667"/>
              <a:chOff x="4986" y="2752"/>
              <a:chExt cx="470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7AD71-0861-4F78-A32D-29B78371043F}" type="datetimeFigureOut">
              <a:rPr lang="zh-TW" altLang="en-US"/>
              <a:pPr>
                <a:defRPr/>
              </a:pPr>
              <a:t>2022/5/18/Wed</a:t>
            </a:fld>
            <a:endParaRPr lang="en-US" altLang="zh-TW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4EDA8-11C8-44C2-B853-7916DAB592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971800"/>
            <a:ext cx="8077200" cy="1089025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060825"/>
            <a:ext cx="7543800" cy="457200"/>
          </a:xfrm>
        </p:spPr>
        <p:txBody>
          <a:bodyPr/>
          <a:lstStyle>
            <a:lvl1pPr marL="0" indent="0" algn="r">
              <a:buFontTx/>
              <a:buNone/>
              <a:defRPr sz="2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按一下以編輯母片副標題樣式</a:t>
            </a:r>
            <a:endParaRPr lang="en-US" altLang="zh-T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245225"/>
            <a:ext cx="2133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DFEFC-5901-47EF-A52D-220EE682E7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971800"/>
            <a:ext cx="8077200" cy="1089025"/>
          </a:xfrm>
        </p:spPr>
        <p:txBody>
          <a:bodyPr/>
          <a:lstStyle>
            <a:lvl1pPr marL="1162050" indent="-1152000" algn="l">
              <a:defRPr/>
            </a:lvl1pPr>
          </a:lstStyle>
          <a:p>
            <a:r>
              <a:rPr lang="en-US" altLang="zh-TW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060825"/>
            <a:ext cx="7543800" cy="457200"/>
          </a:xfrm>
        </p:spPr>
        <p:txBody>
          <a:bodyPr/>
          <a:lstStyle>
            <a:lvl1pPr marL="0" indent="0" algn="r">
              <a:buFontTx/>
              <a:buNone/>
              <a:defRPr sz="2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245225"/>
            <a:ext cx="2133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7010400" y="6381750"/>
            <a:ext cx="2133600" cy="476250"/>
          </a:xfrm>
        </p:spPr>
        <p:txBody>
          <a:bodyPr anchor="b"/>
          <a:lstStyle>
            <a:lvl1pPr>
              <a:defRPr sz="1000">
                <a:ea typeface="新細明體" pitchFamily="18" charset="-120"/>
              </a:defRPr>
            </a:lvl1pPr>
          </a:lstStyle>
          <a:p>
            <a:pPr>
              <a:defRPr/>
            </a:pPr>
            <a:fld id="{C863E624-532B-41F1-9224-C4B26CF418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973E-F679-40AC-BD41-61ECFF17AA8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BF7-8285-48D5-942F-FC00F2CA850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794B7-CA41-417B-97CC-CB21376A12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C2145-0EE2-45E7-A72C-47A5F1DF31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D105F-95E1-4E48-AAA7-4E39219B76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1025" y="6537325"/>
            <a:ext cx="2212975" cy="320675"/>
          </a:xfrm>
        </p:spPr>
        <p:txBody>
          <a:bodyPr anchor="b"/>
          <a:lstStyle>
            <a:lvl1pPr>
              <a:defRPr sz="1000">
                <a:ea typeface="新細明體" pitchFamily="18" charset="-120"/>
              </a:defRPr>
            </a:lvl1pPr>
          </a:lstStyle>
          <a:p>
            <a:pPr>
              <a:defRPr/>
            </a:pPr>
            <a:fld id="{396A8C28-285A-4798-A17C-FBC30B052E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EEA90-1717-444A-89DB-EFAAB4D99E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4765-4953-44B0-9450-D666EEFC7D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53DBE-5305-403E-B99C-38DF7F0934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133600" cy="6172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248400" cy="6172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BF6FF-B63B-4CCA-867F-A30DDB0A550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>
            <a:extLst>
              <a:ext uri="{FF2B5EF4-FFF2-40B4-BE49-F238E27FC236}">
                <a16:creationId xmlns:a16="http://schemas.microsoft.com/office/drawing/2014/main" id="{45DCC953-3E6E-44F3-975B-0F2F1E7EF34E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>
              <a:extLst>
                <a:ext uri="{FF2B5EF4-FFF2-40B4-BE49-F238E27FC236}">
                  <a16:creationId xmlns:a16="http://schemas.microsoft.com/office/drawing/2014/main" id="{D7B34228-CD1C-461C-AD9C-AD075AAA8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A3074556-9D18-413D-ABCD-5A554757584B}"/>
                </a:ext>
              </a:extLst>
            </p:cNvPr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Segoe Condensed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Condensed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>
                <a:solidFill>
                  <a:srgbClr val="FFFFFF"/>
                </a:solidFill>
                <a:ea typeface="新細明體" pitchFamily="18" charset="-120"/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392D71FA-6D56-43BE-8895-BBE23D1CBABF}"/>
                </a:ext>
              </a:extLst>
            </p:cNvPr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Segoe Condensed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Condensed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>
                <a:solidFill>
                  <a:srgbClr val="FFFFFF"/>
                </a:solidFill>
                <a:ea typeface="新細明體" pitchFamily="18" charset="-120"/>
              </a:endParaRPr>
            </a:p>
          </p:txBody>
        </p:sp>
        <p:cxnSp>
          <p:nvCxnSpPr>
            <p:cNvPr id="8" name="Straight Connector 14">
              <a:extLst>
                <a:ext uri="{FF2B5EF4-FFF2-40B4-BE49-F238E27FC236}">
                  <a16:creationId xmlns:a16="http://schemas.microsoft.com/office/drawing/2014/main" id="{480D990B-F8E9-433A-A75D-A337A4EF1CC3}"/>
                </a:ext>
              </a:extLst>
            </p:cNvPr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>
              <a:extLst>
                <a:ext uri="{FF2B5EF4-FFF2-40B4-BE49-F238E27FC236}">
                  <a16:creationId xmlns:a16="http://schemas.microsoft.com/office/drawing/2014/main" id="{2918D9C9-3247-49C4-A419-E35A8AF97B75}"/>
                </a:ext>
              </a:extLst>
            </p:cNvPr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33413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小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>
            <a:extLst>
              <a:ext uri="{FF2B5EF4-FFF2-40B4-BE49-F238E27FC236}">
                <a16:creationId xmlns:a16="http://schemas.microsoft.com/office/drawing/2014/main" id="{B8F2E277-3A34-4CA4-97FD-17336F71EBAF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>
              <a:extLst>
                <a:ext uri="{FF2B5EF4-FFF2-40B4-BE49-F238E27FC236}">
                  <a16:creationId xmlns:a16="http://schemas.microsoft.com/office/drawing/2014/main" id="{BD786954-EDF6-4003-955F-4C905D3CED4F}"/>
                </a:ext>
              </a:extLst>
            </p:cNvPr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Segoe Condensed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Condensed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>
                <a:solidFill>
                  <a:srgbClr val="FFFFFF"/>
                </a:solidFill>
                <a:ea typeface="新細明體" pitchFamily="18" charset="-120"/>
              </a:endParaRPr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4185B4F9-FC67-4F67-96E7-FD9B4C2A3650}"/>
                </a:ext>
              </a:extLst>
            </p:cNvPr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Segoe Condensed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Condensed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>
                <a:solidFill>
                  <a:srgbClr val="FFFFFF"/>
                </a:solidFill>
                <a:ea typeface="新細明體" pitchFamily="18" charset="-120"/>
              </a:endParaRP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91FFFAD5-A912-4FC4-9B0E-EF3B896A73C5}"/>
                </a:ext>
              </a:extLst>
            </p:cNvPr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Segoe Condensed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Condensed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>
                <a:solidFill>
                  <a:srgbClr val="FFFFFF"/>
                </a:solidFill>
                <a:ea typeface="新細明體" pitchFamily="18" charset="-120"/>
              </a:endParaRPr>
            </a:p>
          </p:txBody>
        </p:sp>
        <p:cxnSp>
          <p:nvCxnSpPr>
            <p:cNvPr id="8" name="Straight Connector 15">
              <a:extLst>
                <a:ext uri="{FF2B5EF4-FFF2-40B4-BE49-F238E27FC236}">
                  <a16:creationId xmlns:a16="http://schemas.microsoft.com/office/drawing/2014/main" id="{82733A24-B676-44D1-BD44-E5242AF30660}"/>
                </a:ext>
              </a:extLst>
            </p:cNvPr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>
              <a:extLst>
                <a:ext uri="{FF2B5EF4-FFF2-40B4-BE49-F238E27FC236}">
                  <a16:creationId xmlns:a16="http://schemas.microsoft.com/office/drawing/2014/main" id="{8A3B750A-3F63-430B-B56D-B1C7693C7461}"/>
                </a:ext>
              </a:extLst>
            </p:cNvPr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55842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89CEA8CE-C2AC-4929-B883-7DD5A6286B2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3" name="Rectangle 6">
              <a:extLst>
                <a:ext uri="{FF2B5EF4-FFF2-40B4-BE49-F238E27FC236}">
                  <a16:creationId xmlns:a16="http://schemas.microsoft.com/office/drawing/2014/main" id="{8F0E03EC-3752-4EAA-BD73-A8D43DF0C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DB99A2B8-362E-4DE6-BACC-59CF71311B17}"/>
                </a:ext>
              </a:extLst>
            </p:cNvPr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Segoe Condensed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Condensed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>
                <a:solidFill>
                  <a:srgbClr val="FFFFFF"/>
                </a:solidFill>
                <a:ea typeface="新細明體" pitchFamily="18" charset="-120"/>
              </a:endParaRPr>
            </a:p>
          </p:txBody>
        </p:sp>
        <p:cxnSp>
          <p:nvCxnSpPr>
            <p:cNvPr id="5" name="Straight Connector 7">
              <a:extLst>
                <a:ext uri="{FF2B5EF4-FFF2-40B4-BE49-F238E27FC236}">
                  <a16:creationId xmlns:a16="http://schemas.microsoft.com/office/drawing/2014/main" id="{556A33B7-C312-464A-811C-30B207251088}"/>
                </a:ext>
              </a:extLst>
            </p:cNvPr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B6573DF7-D60F-4E8D-8B45-D9EAAB93A68F}"/>
                </a:ext>
              </a:extLst>
            </p:cNvPr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4DB3D5C2-4F90-4356-A4B5-6A954114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5B67DA2-14EB-418D-BFDC-F7F3031D8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F8A6564-605F-463D-AD31-4135861E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45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E5226-B661-44FD-89C9-591F4FD017AC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838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6A0F35C9-49F2-46DB-9E63-DBAE60F475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3" name="Rectangle 6">
              <a:extLst>
                <a:ext uri="{FF2B5EF4-FFF2-40B4-BE49-F238E27FC236}">
                  <a16:creationId xmlns:a16="http://schemas.microsoft.com/office/drawing/2014/main" id="{2E1829FF-30E4-4C4C-9E61-C75EF3E38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A1E5F705-1983-4918-B5D1-4AE329D41157}"/>
                </a:ext>
              </a:extLst>
            </p:cNvPr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Segoe Condensed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Condensed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>
                <a:solidFill>
                  <a:srgbClr val="FFFFFF"/>
                </a:solidFill>
                <a:ea typeface="新細明體" pitchFamily="18" charset="-120"/>
              </a:endParaRPr>
            </a:p>
          </p:txBody>
        </p:sp>
        <p:cxnSp>
          <p:nvCxnSpPr>
            <p:cNvPr id="5" name="Straight Connector 7">
              <a:extLst>
                <a:ext uri="{FF2B5EF4-FFF2-40B4-BE49-F238E27FC236}">
                  <a16:creationId xmlns:a16="http://schemas.microsoft.com/office/drawing/2014/main" id="{A7B72315-A47F-4356-A117-724743EC02A9}"/>
                </a:ext>
              </a:extLst>
            </p:cNvPr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5D0B427A-9CFF-426F-A40C-87840AB28830}"/>
                </a:ext>
              </a:extLst>
            </p:cNvPr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40CC902F-4C86-40EB-B42C-61E3CC6E46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C3585-48F3-43F9-AEF1-7DB514414F27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DD394D5A-924E-4776-8781-601CBACA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534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80D64-668F-4E4C-BA90-17EA554A72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57A657FF-AB74-4B40-AED8-9EF598CA0D8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3" name="Rectangle 6">
              <a:extLst>
                <a:ext uri="{FF2B5EF4-FFF2-40B4-BE49-F238E27FC236}">
                  <a16:creationId xmlns:a16="http://schemas.microsoft.com/office/drawing/2014/main" id="{820CFE13-8534-4050-B520-2E24BF49C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60B7C030-839A-4F46-A3D7-1C831CBC46CB}"/>
                </a:ext>
              </a:extLst>
            </p:cNvPr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Segoe Condensed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Condensed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>
                <a:solidFill>
                  <a:srgbClr val="FFFFFF"/>
                </a:solidFill>
                <a:ea typeface="新細明體" pitchFamily="18" charset="-120"/>
              </a:endParaRPr>
            </a:p>
          </p:txBody>
        </p:sp>
        <p:cxnSp>
          <p:nvCxnSpPr>
            <p:cNvPr id="5" name="Straight Connector 7">
              <a:extLst>
                <a:ext uri="{FF2B5EF4-FFF2-40B4-BE49-F238E27FC236}">
                  <a16:creationId xmlns:a16="http://schemas.microsoft.com/office/drawing/2014/main" id="{38BC206E-DCCE-40BA-8785-229FB7397070}"/>
                </a:ext>
              </a:extLst>
            </p:cNvPr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304BF123-DEF5-450E-81C7-25AE3C428782}"/>
                </a:ext>
              </a:extLst>
            </p:cNvPr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395683FE-AEE1-46E5-B994-2A2E581D2E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CA5D7-B461-457B-9914-8672676A0712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88CC2DA6-0AD0-4CD8-B753-0E013CD5C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7142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0F81DCD2-C964-4569-8689-6275B8AEAEB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3" name="Rectangle 6">
              <a:extLst>
                <a:ext uri="{FF2B5EF4-FFF2-40B4-BE49-F238E27FC236}">
                  <a16:creationId xmlns:a16="http://schemas.microsoft.com/office/drawing/2014/main" id="{56EFA39B-874A-44AB-82BB-725345DAE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F07FE800-44C9-4419-B257-7B836E99EDB0}"/>
                </a:ext>
              </a:extLst>
            </p:cNvPr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Segoe Condensed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Condensed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>
                <a:solidFill>
                  <a:srgbClr val="FFFFFF"/>
                </a:solidFill>
                <a:ea typeface="新細明體" pitchFamily="18" charset="-120"/>
              </a:endParaRPr>
            </a:p>
          </p:txBody>
        </p:sp>
        <p:cxnSp>
          <p:nvCxnSpPr>
            <p:cNvPr id="5" name="Straight Connector 7">
              <a:extLst>
                <a:ext uri="{FF2B5EF4-FFF2-40B4-BE49-F238E27FC236}">
                  <a16:creationId xmlns:a16="http://schemas.microsoft.com/office/drawing/2014/main" id="{A160AFBD-960F-45E9-B172-BFC5ED50039C}"/>
                </a:ext>
              </a:extLst>
            </p:cNvPr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248EA1A6-BE7B-452F-BA83-0F3E2F9E0E7A}"/>
                </a:ext>
              </a:extLst>
            </p:cNvPr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7FED3B3F-BB5D-4FBD-943F-D45BD3F9D8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D1D75-34D6-4AAA-894E-D1D01DE4A98D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7B3B0F5B-4DBA-44C1-BAD4-4E1F4C28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3895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AEBB63C5-7660-478F-AF8C-2D770C88238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3" name="Rectangle 6">
              <a:extLst>
                <a:ext uri="{FF2B5EF4-FFF2-40B4-BE49-F238E27FC236}">
                  <a16:creationId xmlns:a16="http://schemas.microsoft.com/office/drawing/2014/main" id="{071E715A-30E5-4E4C-814D-6BA126576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711457DD-82EF-4250-91CC-FFA04A35C758}"/>
                </a:ext>
              </a:extLst>
            </p:cNvPr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Segoe Condensed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Condensed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>
                <a:solidFill>
                  <a:srgbClr val="FFFFFF"/>
                </a:solidFill>
                <a:ea typeface="新細明體" pitchFamily="18" charset="-120"/>
              </a:endParaRPr>
            </a:p>
          </p:txBody>
        </p:sp>
        <p:cxnSp>
          <p:nvCxnSpPr>
            <p:cNvPr id="5" name="Straight Connector 7">
              <a:extLst>
                <a:ext uri="{FF2B5EF4-FFF2-40B4-BE49-F238E27FC236}">
                  <a16:creationId xmlns:a16="http://schemas.microsoft.com/office/drawing/2014/main" id="{5364E978-B8C2-4345-85C5-8E868B2C2D19}"/>
                </a:ext>
              </a:extLst>
            </p:cNvPr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2E2A9E72-4A41-413F-AD8C-2D4BE4C03B11}"/>
                </a:ext>
              </a:extLst>
            </p:cNvPr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6EBAAEDD-3B48-47DE-AFC6-96BC77769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B805-26FC-440C-884E-C645C79BAC60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BB0A674B-8C8C-433D-906F-5A513278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611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15C716C3-943C-4F44-B0E0-533512031EE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3" name="Rectangle 6">
              <a:extLst>
                <a:ext uri="{FF2B5EF4-FFF2-40B4-BE49-F238E27FC236}">
                  <a16:creationId xmlns:a16="http://schemas.microsoft.com/office/drawing/2014/main" id="{0B3CE388-F745-498B-B5B6-E6AC584FB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F96ED544-33D5-41E3-ACF6-66A222B297EB}"/>
                </a:ext>
              </a:extLst>
            </p:cNvPr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Segoe Condensed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Condensed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>
                <a:solidFill>
                  <a:srgbClr val="FFFFFF"/>
                </a:solidFill>
                <a:ea typeface="新細明體" pitchFamily="18" charset="-120"/>
              </a:endParaRPr>
            </a:p>
          </p:txBody>
        </p:sp>
        <p:cxnSp>
          <p:nvCxnSpPr>
            <p:cNvPr id="5" name="Straight Connector 7">
              <a:extLst>
                <a:ext uri="{FF2B5EF4-FFF2-40B4-BE49-F238E27FC236}">
                  <a16:creationId xmlns:a16="http://schemas.microsoft.com/office/drawing/2014/main" id="{762A4D73-3458-470F-96E2-D8077F00D8F9}"/>
                </a:ext>
              </a:extLst>
            </p:cNvPr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51403F34-A0BE-4AD0-8BBD-BEA45B79670D}"/>
                </a:ext>
              </a:extLst>
            </p:cNvPr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5EBE196F-F62C-47AC-9D0A-958FC6CD9A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1913"/>
            <a:ext cx="18621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7B99B12B-F902-45C8-9C29-D8B9BA8884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BB0C-2F8E-4134-9A47-E1D5D8744C55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  <p:sp>
        <p:nvSpPr>
          <p:cNvPr id="9" name="Footer Placeholder 16">
            <a:extLst>
              <a:ext uri="{FF2B5EF4-FFF2-40B4-BE49-F238E27FC236}">
                <a16:creationId xmlns:a16="http://schemas.microsoft.com/office/drawing/2014/main" id="{37FFB9FC-5EF5-4D70-AC15-287C5F74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35978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25848CE0-F2E5-43FB-9A60-A1B3861309B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3" name="Rectangle 6">
              <a:extLst>
                <a:ext uri="{FF2B5EF4-FFF2-40B4-BE49-F238E27FC236}">
                  <a16:creationId xmlns:a16="http://schemas.microsoft.com/office/drawing/2014/main" id="{ADC26CFF-0C3A-410E-B501-04F230F92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B28491D7-5C22-4174-AE40-51913D199052}"/>
                </a:ext>
              </a:extLst>
            </p:cNvPr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Segoe Condensed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Condensed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>
                <a:solidFill>
                  <a:srgbClr val="FFFFFF"/>
                </a:solidFill>
                <a:ea typeface="新細明體" pitchFamily="18" charset="-120"/>
              </a:endParaRPr>
            </a:p>
          </p:txBody>
        </p:sp>
        <p:cxnSp>
          <p:nvCxnSpPr>
            <p:cNvPr id="5" name="Straight Connector 7">
              <a:extLst>
                <a:ext uri="{FF2B5EF4-FFF2-40B4-BE49-F238E27FC236}">
                  <a16:creationId xmlns:a16="http://schemas.microsoft.com/office/drawing/2014/main" id="{65E3ACBF-58AA-45A4-B23E-7C548B9082C7}"/>
                </a:ext>
              </a:extLst>
            </p:cNvPr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93289EA1-642F-4C26-85EC-008A159297F4}"/>
                </a:ext>
              </a:extLst>
            </p:cNvPr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15B6C761-3372-4B8A-A09E-FFFC1F3583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1913"/>
            <a:ext cx="18621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51D484E7-F887-4DF4-9A2D-BDBABEF281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F224E-E17A-4390-8643-B06E75F133A3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  <p:sp>
        <p:nvSpPr>
          <p:cNvPr id="9" name="Footer Placeholder 16">
            <a:extLst>
              <a:ext uri="{FF2B5EF4-FFF2-40B4-BE49-F238E27FC236}">
                <a16:creationId xmlns:a16="http://schemas.microsoft.com/office/drawing/2014/main" id="{9B926F19-3F92-4E84-A0FB-C04C91B36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1139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FF68ABAA-650A-4917-895B-C1F26104605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3" name="Rectangle 6">
              <a:extLst>
                <a:ext uri="{FF2B5EF4-FFF2-40B4-BE49-F238E27FC236}">
                  <a16:creationId xmlns:a16="http://schemas.microsoft.com/office/drawing/2014/main" id="{D7F17FC0-C749-4CA5-9268-46A64ABD0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68893803-7A74-49A8-A72E-56774F219D2E}"/>
                </a:ext>
              </a:extLst>
            </p:cNvPr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Segoe Condensed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Condensed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>
                <a:solidFill>
                  <a:srgbClr val="FFFFFF"/>
                </a:solidFill>
                <a:ea typeface="新細明體" pitchFamily="18" charset="-120"/>
              </a:endParaRPr>
            </a:p>
          </p:txBody>
        </p:sp>
        <p:cxnSp>
          <p:nvCxnSpPr>
            <p:cNvPr id="5" name="Straight Connector 7">
              <a:extLst>
                <a:ext uri="{FF2B5EF4-FFF2-40B4-BE49-F238E27FC236}">
                  <a16:creationId xmlns:a16="http://schemas.microsoft.com/office/drawing/2014/main" id="{9720F3C2-05CE-4089-B4C9-030B01319A93}"/>
                </a:ext>
              </a:extLst>
            </p:cNvPr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74A0177F-0F95-4546-B14A-4790F2DB285E}"/>
                </a:ext>
              </a:extLst>
            </p:cNvPr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E15EFCD0-E972-4786-80E7-CC4127BDE4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1913"/>
            <a:ext cx="18621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3779A533-A9A4-48DE-924F-0682EF38F2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C04E6-963E-47D7-A684-302F44C245B9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  <p:sp>
        <p:nvSpPr>
          <p:cNvPr id="9" name="Footer Placeholder 16">
            <a:extLst>
              <a:ext uri="{FF2B5EF4-FFF2-40B4-BE49-F238E27FC236}">
                <a16:creationId xmlns:a16="http://schemas.microsoft.com/office/drawing/2014/main" id="{4169C746-2EE2-47B0-A217-2A2AC3CF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96791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CF8F2A49-44C7-4CC6-918C-57FBEE4F0BB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3" name="Rectangle 6">
              <a:extLst>
                <a:ext uri="{FF2B5EF4-FFF2-40B4-BE49-F238E27FC236}">
                  <a16:creationId xmlns:a16="http://schemas.microsoft.com/office/drawing/2014/main" id="{90F4902E-4E90-4049-91C0-30B20CD8E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1B6C336C-9C6F-4593-B1A8-F97E1723FCED}"/>
                </a:ext>
              </a:extLst>
            </p:cNvPr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Segoe Condensed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Condensed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>
                <a:solidFill>
                  <a:srgbClr val="FFFFFF"/>
                </a:solidFill>
                <a:ea typeface="新細明體" pitchFamily="18" charset="-120"/>
              </a:endParaRPr>
            </a:p>
          </p:txBody>
        </p:sp>
        <p:cxnSp>
          <p:nvCxnSpPr>
            <p:cNvPr id="5" name="Straight Connector 7">
              <a:extLst>
                <a:ext uri="{FF2B5EF4-FFF2-40B4-BE49-F238E27FC236}">
                  <a16:creationId xmlns:a16="http://schemas.microsoft.com/office/drawing/2014/main" id="{2B9459AD-CECD-4C4F-875D-0E66D4858D45}"/>
                </a:ext>
              </a:extLst>
            </p:cNvPr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595BFDBC-7E99-40CF-B6CF-463C18DE344F}"/>
                </a:ext>
              </a:extLst>
            </p:cNvPr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FB729B9E-C2B4-4393-9149-5A8E32FB13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1913"/>
            <a:ext cx="18621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1DD70E75-EC0B-4E6E-9FCF-99A9F8DE9A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DD063-EAD3-40EA-ADF8-2A1050DE90A5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  <p:sp>
        <p:nvSpPr>
          <p:cNvPr id="9" name="Footer Placeholder 16">
            <a:extLst>
              <a:ext uri="{FF2B5EF4-FFF2-40B4-BE49-F238E27FC236}">
                <a16:creationId xmlns:a16="http://schemas.microsoft.com/office/drawing/2014/main" id="{DDECBA55-2B36-4EB9-93DD-5A6B74EA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01504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200627DE-7498-46A0-B8F8-021E7C9FE31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3" name="Rectangle 6">
              <a:extLst>
                <a:ext uri="{FF2B5EF4-FFF2-40B4-BE49-F238E27FC236}">
                  <a16:creationId xmlns:a16="http://schemas.microsoft.com/office/drawing/2014/main" id="{9816FC6B-8221-4252-BEE3-D47CB1313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6D3C099B-5453-4796-ABC6-E196182BBBA1}"/>
                </a:ext>
              </a:extLst>
            </p:cNvPr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Segoe Condensed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Condensed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>
                <a:solidFill>
                  <a:srgbClr val="FFFFFF"/>
                </a:solidFill>
                <a:ea typeface="新細明體" pitchFamily="18" charset="-120"/>
              </a:endParaRPr>
            </a:p>
          </p:txBody>
        </p:sp>
        <p:cxnSp>
          <p:nvCxnSpPr>
            <p:cNvPr id="5" name="Straight Connector 7">
              <a:extLst>
                <a:ext uri="{FF2B5EF4-FFF2-40B4-BE49-F238E27FC236}">
                  <a16:creationId xmlns:a16="http://schemas.microsoft.com/office/drawing/2014/main" id="{356A506C-854E-45BF-A523-ABE09F031B76}"/>
                </a:ext>
              </a:extLst>
            </p:cNvPr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114B2CE9-9837-42F2-AD00-B377B964232B}"/>
                </a:ext>
              </a:extLst>
            </p:cNvPr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A1146918-52F5-4B2F-ACDC-4A559CFACE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1913"/>
            <a:ext cx="18621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4CE82E3D-9AB9-4DEF-B750-AE5F57429E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C0550-0FED-43B8-8DC0-7CC2FBD13E8F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  <p:sp>
        <p:nvSpPr>
          <p:cNvPr id="9" name="Footer Placeholder 16">
            <a:extLst>
              <a:ext uri="{FF2B5EF4-FFF2-40B4-BE49-F238E27FC236}">
                <a16:creationId xmlns:a16="http://schemas.microsoft.com/office/drawing/2014/main" id="{F92F7F27-0666-43FE-93F9-75296A368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969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F1AA8494-0C85-40A1-A545-90597C5673F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3" name="Rectangle 6">
              <a:extLst>
                <a:ext uri="{FF2B5EF4-FFF2-40B4-BE49-F238E27FC236}">
                  <a16:creationId xmlns:a16="http://schemas.microsoft.com/office/drawing/2014/main" id="{44672DB9-A815-4864-92CD-42239841F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092AC0BC-EC16-4C61-965D-EB032C3B9780}"/>
                </a:ext>
              </a:extLst>
            </p:cNvPr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Segoe Condensed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egoe Condensed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egoe Condensed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Condensed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>
                <a:solidFill>
                  <a:srgbClr val="FFFFFF"/>
                </a:solidFill>
                <a:ea typeface="新細明體" pitchFamily="18" charset="-120"/>
              </a:endParaRPr>
            </a:p>
          </p:txBody>
        </p:sp>
        <p:cxnSp>
          <p:nvCxnSpPr>
            <p:cNvPr id="5" name="Straight Connector 7">
              <a:extLst>
                <a:ext uri="{FF2B5EF4-FFF2-40B4-BE49-F238E27FC236}">
                  <a16:creationId xmlns:a16="http://schemas.microsoft.com/office/drawing/2014/main" id="{7317E057-DDEE-480F-98A0-6E752AD56CC9}"/>
                </a:ext>
              </a:extLst>
            </p:cNvPr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4E274836-06AB-4D22-8B74-F74C5A8DF813}"/>
                </a:ext>
              </a:extLst>
            </p:cNvPr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C73568E6-42F6-4745-8F1B-EEAE13A883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1913"/>
            <a:ext cx="18621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59D5D3A0-D3CF-46F8-AC85-EA8973BDF9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C6B4F-2866-42DE-842E-0A654D927816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  <p:sp>
        <p:nvSpPr>
          <p:cNvPr id="9" name="Footer Placeholder 16">
            <a:extLst>
              <a:ext uri="{FF2B5EF4-FFF2-40B4-BE49-F238E27FC236}">
                <a16:creationId xmlns:a16="http://schemas.microsoft.com/office/drawing/2014/main" id="{5EFC429C-480D-4736-850E-9ED411920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8848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4FE5A87-E9A4-4328-8885-E24A3258A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172C8-DAC2-4CE0-86A7-EF969D36DA63}" type="datetime1">
              <a:rPr lang="zh-TW" altLang="en-US"/>
              <a:pPr>
                <a:defRPr/>
              </a:pPr>
              <a:t>2022/5/18/Wed</a:t>
            </a:fld>
            <a:endParaRPr lang="zh-TW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65EEE5-1FE3-4A38-B52E-C5EB42B4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34119E-0D5E-4D39-AED9-CF0A0A64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BE57C-C793-4647-9935-B76C3DE52B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7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38600" cy="4716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038600" cy="4716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BB332-A9A0-4CD5-AABF-B306AE87BD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-PC2\桌面\圖片2.jpg">
            <a:extLst>
              <a:ext uri="{FF2B5EF4-FFF2-40B4-BE49-F238E27FC236}">
                <a16:creationId xmlns:a16="http://schemas.microsoft.com/office/drawing/2014/main" id="{6A8EE75A-BE05-48C2-B2B7-62ABA5040A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11" descr="大考logo.png">
            <a:extLst>
              <a:ext uri="{FF2B5EF4-FFF2-40B4-BE49-F238E27FC236}">
                <a16:creationId xmlns:a16="http://schemas.microsoft.com/office/drawing/2014/main" id="{CE641664-20F2-40D6-A5E4-90534AF070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42863"/>
            <a:ext cx="357188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5972629A-9E75-411C-85D2-C2C7EFCACE0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304088" y="31750"/>
            <a:ext cx="1839912" cy="244475"/>
          </a:xfrm>
          <a:prstGeom prst="rect">
            <a:avLst/>
          </a:prstGeom>
        </p:spPr>
        <p:txBody>
          <a:bodyPr anchor="ctr"/>
          <a:lstStyle>
            <a:lvl1pPr algn="r">
              <a:defRPr b="0" i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dirty="0">
                <a:latin typeface="+mn-lt"/>
              </a:rPr>
              <a:t>www.test100.com.tw</a:t>
            </a:r>
          </a:p>
        </p:txBody>
      </p:sp>
      <p:sp>
        <p:nvSpPr>
          <p:cNvPr id="5" name="文字方塊 13">
            <a:extLst>
              <a:ext uri="{FF2B5EF4-FFF2-40B4-BE49-F238E27FC236}">
                <a16:creationId xmlns:a16="http://schemas.microsoft.com/office/drawing/2014/main" id="{C46EFF91-0055-4D2F-A3FC-8B958D2EA4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01063" y="6611938"/>
            <a:ext cx="6429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TW" sz="100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fld id="{7B222552-5AAD-42CD-A749-76521314BFE3}" type="slidenum">
              <a:rPr lang="zh-TW" altLang="en-US" sz="1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>
                <a:defRPr/>
              </a:pPr>
              <a:t>‹#›</a:t>
            </a:fld>
            <a:r>
              <a:rPr lang="en-US" altLang="zh-TW" sz="1000">
                <a:latin typeface="微軟正黑體" panose="020B0604030504040204" pitchFamily="34" charset="-120"/>
                <a:ea typeface="微軟正黑體" panose="020B0604030504040204" pitchFamily="34" charset="-120"/>
              </a:rPr>
              <a:t> -</a:t>
            </a: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9193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ED5F3-19B6-45AB-B7CE-EFE362793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C2527-00E7-4D6E-82E3-DDC52F3A9530}" type="datetime1">
              <a:rPr lang="zh-TW" altLang="en-US"/>
              <a:pPr>
                <a:defRPr/>
              </a:pPr>
              <a:t>2022/5/18/Wed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3D19C-B176-4079-AE32-7CBC91811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25A4B-4EAD-492A-8218-6F5D8AE4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2C7D9-BB71-404E-8A0B-F6B2062B9FF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345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9D8E4-FFCB-430A-A729-22C827564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DE3B2-DEE2-4785-BD5A-DCCE6EF46B93}" type="datetime1">
              <a:rPr lang="zh-TW" altLang="en-US"/>
              <a:pPr>
                <a:defRPr/>
              </a:pPr>
              <a:t>2022/5/18/Wed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63381-436F-4883-9BA7-DDC5D7EA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191FF-16F5-4D73-9394-958F31221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87143-8183-4265-A3A2-93BEAE62316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211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657C7-1B98-4562-B325-EF93EEAB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BBD7F-F072-4BCD-B9E5-55B47263C5C1}" type="datetime1">
              <a:rPr lang="zh-TW" altLang="en-US"/>
              <a:pPr>
                <a:defRPr/>
              </a:pPr>
              <a:t>2022/5/18/Wed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F4FD0-B3DC-43D5-87B5-4B1C6ED1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89EB-C36F-4AF8-89C9-0911EC44E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ED9BB-5A1F-41B7-8694-E6157ED2F70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010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FF9469-D4C7-424B-BA75-7DA62803C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D3FEB-336D-4A4E-AB35-003D3C1E61A7}" type="datetime1">
              <a:rPr lang="zh-TW" altLang="en-US"/>
              <a:pPr>
                <a:defRPr/>
              </a:pPr>
              <a:t>2022/5/18/Wed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0F57B5-FA8D-4B11-90F2-610D1D90D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D2C47C-3B07-47B3-B717-E561308D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56494-5713-4138-8654-D829752D20D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0875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3CB520-DC4F-4286-A4B1-1F4E5C56C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6F936-F8EF-42CB-AF37-094F853133AC}" type="datetime1">
              <a:rPr lang="zh-TW" altLang="en-US"/>
              <a:pPr>
                <a:defRPr/>
              </a:pPr>
              <a:t>2022/5/18/Wed</a:t>
            </a:fld>
            <a:endParaRPr lang="zh-TW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654C1C0-F2E4-4D36-A122-63D99694C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161580-BE15-408C-A430-AC9898B5F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19599-BE94-42CD-9192-A65E3DD99D0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4411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FDC692-A4DC-4814-A5AF-4A1B1DB71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4B204-AA61-48C5-90AE-0780E28DFAB1}" type="datetime1">
              <a:rPr lang="zh-TW" altLang="en-US"/>
              <a:pPr>
                <a:defRPr/>
              </a:pPr>
              <a:t>2022/5/18/Wed</a:t>
            </a:fld>
            <a:endParaRPr lang="zh-TW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7DB1732-5EBC-4240-A0A0-7957E041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FF3649-6C8D-4CB0-A8BF-CAB2FC9A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50C8E-8A95-457A-ACBC-73B48F574D1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131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6C1247C-6A6B-4141-A304-13C5FA123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D407E-C080-41A1-AFCE-B438488299E0}" type="datetime1">
              <a:rPr lang="zh-TW" altLang="en-US"/>
              <a:pPr>
                <a:defRPr/>
              </a:pPr>
              <a:t>2022/5/18/Wed</a:t>
            </a:fld>
            <a:endParaRPr lang="zh-TW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3446CF-1339-4801-8377-EEFE17C8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6B436A-A113-457B-A569-2218D281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B50EF-8DEE-4E5C-A7E2-8CE6FAE4B26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3374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FB361F-8533-45A4-BA18-701048A1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C6AA3-FB1F-4A83-95C1-56D516B6709C}" type="datetime1">
              <a:rPr lang="zh-TW" altLang="en-US"/>
              <a:pPr>
                <a:defRPr/>
              </a:pPr>
              <a:t>2022/5/18/Wed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D140F4-0BA0-4E2B-902C-AFB39B1B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3B7035-CD7C-41F4-B8EC-054F0F1E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93C39-F306-46B4-87B3-556E300A86E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5366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78C99C-952A-4C5B-AAA6-4AFFEFB9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36122-8214-448E-997E-11B0CEEC7B7A}" type="datetime1">
              <a:rPr lang="zh-TW" altLang="en-US"/>
              <a:pPr>
                <a:defRPr/>
              </a:pPr>
              <a:t>2022/5/18/Wed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FD3993-2E8A-4ECD-99D4-EF8C9D420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968A67-C3CA-4F6D-8665-1C02B865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D5879-D774-46FA-AF29-BD46E7BB01D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43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C1D42-91CA-4B4C-8466-BB04738497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7FF9A-FFC5-4D98-9112-3DC88263E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6D14D-6171-4A65-9AC1-3932EAF2DD2F}" type="datetime1">
              <a:rPr lang="zh-TW" altLang="en-US"/>
              <a:pPr>
                <a:defRPr/>
              </a:pPr>
              <a:t>2022/5/18/Wed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68391-BB0C-43FB-82E8-7786BCAAC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AC2E0-8410-4D8A-B809-E4003819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4084B-F987-4398-BF07-6738E8DEC2B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4765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C3A2E-98FA-4ECC-A1E3-EA88A59BE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A3094-1D30-406C-96D2-42C02FF27BB8}" type="datetime1">
              <a:rPr lang="zh-TW" altLang="en-US"/>
              <a:pPr>
                <a:defRPr/>
              </a:pPr>
              <a:t>2022/5/18/Wed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BC5C2-AC8A-4B0E-9DC1-3018A851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0E7A1-D889-4FE8-B343-5691B920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E6B66-EF6A-45BE-BA55-22D8087C9C2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2473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A49D2-2B64-4673-B9AA-A3F433ED0104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16610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3A776-5AB5-4B1D-95E2-66F0171ADF0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8407519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3A776-5AB5-4B1D-95E2-66F0171ADF0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5678671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3A776-5AB5-4B1D-95E2-66F0171ADF0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6404562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3A776-5AB5-4B1D-95E2-66F0171ADF0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6331769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194F9-4BAC-4AD1-A395-D9AADE6B9E14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85285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ECBCC-BBD9-4F21-949C-B6DAD59C0A5A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4306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3A776-5AB5-4B1D-95E2-66F0171ADF0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399089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D7094-2645-4FB7-86D9-F223E65745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3A776-5AB5-4B1D-95E2-66F0171ADF0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2254465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3A776-5AB5-4B1D-95E2-66F0171ADF0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414639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3A776-5AB5-4B1D-95E2-66F0171ADF0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9563520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3A776-5AB5-4B1D-95E2-66F0171ADF0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3836616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3A776-5AB5-4B1D-95E2-66F0171ADF0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1779935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3A776-5AB5-4B1D-95E2-66F0171ADF0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6661994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477C9-5851-488D-9904-F84AE0453137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36746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67120-853F-4810-9591-846509DB35F0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01707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-PC2\桌面\圖片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11" descr="大考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59650" y="42863"/>
            <a:ext cx="35718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 txBox="1">
            <a:spLocks noChangeArrowheads="1"/>
          </p:cNvSpPr>
          <p:nvPr userDrawn="1"/>
        </p:nvSpPr>
        <p:spPr>
          <a:xfrm>
            <a:off x="7304088" y="31750"/>
            <a:ext cx="1839912" cy="244475"/>
          </a:xfrm>
          <a:prstGeom prst="rect">
            <a:avLst/>
          </a:prstGeom>
        </p:spPr>
        <p:txBody>
          <a:bodyPr anchor="ctr"/>
          <a:lstStyle>
            <a:lvl1pPr algn="r">
              <a:defRPr b="0" i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>
                <a:latin typeface="+mn-lt"/>
                <a:ea typeface="+mn-ea"/>
              </a:rPr>
              <a:t>www.test100.com.tw</a:t>
            </a:r>
          </a:p>
        </p:txBody>
      </p:sp>
      <p:sp>
        <p:nvSpPr>
          <p:cNvPr id="5" name="文字方塊 13"/>
          <p:cNvSpPr txBox="1"/>
          <p:nvPr userDrawn="1"/>
        </p:nvSpPr>
        <p:spPr>
          <a:xfrm>
            <a:off x="8501063" y="6611938"/>
            <a:ext cx="6429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 sz="1000">
                <a:latin typeface="微軟正黑體" pitchFamily="34" charset="-120"/>
                <a:ea typeface="微軟正黑體" pitchFamily="34" charset="-120"/>
              </a:rPr>
              <a:t>- </a:t>
            </a:r>
            <a:fld id="{761A34D2-FA6F-4772-A6AF-203F22AE6DD6}" type="slidenum">
              <a:rPr kumimoji="0" lang="zh-TW" altLang="en-US" sz="1000">
                <a:latin typeface="微軟正黑體" pitchFamily="34" charset="-120"/>
                <a:ea typeface="微軟正黑體" pitchFamily="34" charset="-120"/>
              </a:rPr>
              <a:pPr>
                <a:defRPr/>
              </a:pPr>
              <a:t>‹#›</a:t>
            </a:fld>
            <a:r>
              <a:rPr kumimoji="0" lang="en-US" altLang="zh-TW" sz="1000">
                <a:latin typeface="微軟正黑體" pitchFamily="34" charset="-120"/>
                <a:ea typeface="微軟正黑體" pitchFamily="34" charset="-120"/>
              </a:rPr>
              <a:t> -</a:t>
            </a: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78353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9" descr="圖片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- </a:t>
            </a:r>
            <a:fld id="{4078325C-81DC-46BF-8A87-41DD070C8EE4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1937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E351E-8DE5-4BFC-9D37-2A0638CF8A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5">
            <a:extLst>
              <a:ext uri="{FF2B5EF4-FFF2-40B4-BE49-F238E27FC236}">
                <a16:creationId xmlns:a16="http://schemas.microsoft.com/office/drawing/2014/main" id="{092FA480-D285-4031-BAC0-72E8ECD7EB8C}"/>
              </a:ext>
            </a:extLst>
          </p:cNvPr>
          <p:cNvSpPr/>
          <p:nvPr userDrawn="1"/>
        </p:nvSpPr>
        <p:spPr>
          <a:xfrm>
            <a:off x="6086475" y="-1295400"/>
            <a:ext cx="4100513" cy="54673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38DA43-3340-417C-ADF0-1483410E1A60}"/>
              </a:ext>
            </a:extLst>
          </p:cNvPr>
          <p:cNvSpPr/>
          <p:nvPr userDrawn="1"/>
        </p:nvSpPr>
        <p:spPr>
          <a:xfrm>
            <a:off x="171450" y="328612"/>
            <a:ext cx="1428750" cy="1905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C4EF579C-E89C-441B-BF71-0981B93F406E}"/>
              </a:ext>
            </a:extLst>
          </p:cNvPr>
          <p:cNvSpPr/>
          <p:nvPr userDrawn="1"/>
        </p:nvSpPr>
        <p:spPr>
          <a:xfrm>
            <a:off x="2498815" y="4086225"/>
            <a:ext cx="2943225" cy="39243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 userDrawn="1"/>
        </p:nvSpPr>
        <p:spPr>
          <a:xfrm>
            <a:off x="637628" y="835750"/>
            <a:ext cx="7884000" cy="523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4B43-468C-4CE7-819B-D7BFFD8A252C}" type="datetimeFigureOut">
              <a:rPr lang="zh-TW" altLang="en-US" smtClean="0"/>
              <a:t>2022/5/18/Wed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3531-DAD8-4B0E-83F9-60A408ADDF4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Oval 34">
            <a:extLst>
              <a:ext uri="{FF2B5EF4-FFF2-40B4-BE49-F238E27FC236}">
                <a16:creationId xmlns:a16="http://schemas.microsoft.com/office/drawing/2014/main" id="{4DB20011-DD82-4139-BCFC-3384EF6C13CA}"/>
              </a:ext>
            </a:extLst>
          </p:cNvPr>
          <p:cNvSpPr/>
          <p:nvPr userDrawn="1"/>
        </p:nvSpPr>
        <p:spPr>
          <a:xfrm>
            <a:off x="4800600" y="5395120"/>
            <a:ext cx="3228975" cy="3968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12" name="Group 33">
            <a:extLst>
              <a:ext uri="{FF2B5EF4-FFF2-40B4-BE49-F238E27FC236}">
                <a16:creationId xmlns:a16="http://schemas.microsoft.com/office/drawing/2014/main" id="{B33ED7C2-0673-442B-8AC9-195D3264A2F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065456" y="2215204"/>
            <a:ext cx="2358626" cy="3775660"/>
            <a:chOff x="6553201" y="1173163"/>
            <a:chExt cx="3767136" cy="4522788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B2FC6E9-35DA-4249-9E79-69A70C122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7063" y="1835151"/>
              <a:ext cx="1077912" cy="712788"/>
            </a:xfrm>
            <a:custGeom>
              <a:avLst/>
              <a:gdLst>
                <a:gd name="T0" fmla="*/ 51 w 493"/>
                <a:gd name="T1" fmla="*/ 0 h 327"/>
                <a:gd name="T2" fmla="*/ 55 w 493"/>
                <a:gd name="T3" fmla="*/ 1 h 327"/>
                <a:gd name="T4" fmla="*/ 82 w 493"/>
                <a:gd name="T5" fmla="*/ 23 h 327"/>
                <a:gd name="T6" fmla="*/ 99 w 493"/>
                <a:gd name="T7" fmla="*/ 33 h 327"/>
                <a:gd name="T8" fmla="*/ 96 w 493"/>
                <a:gd name="T9" fmla="*/ 58 h 327"/>
                <a:gd name="T10" fmla="*/ 111 w 493"/>
                <a:gd name="T11" fmla="*/ 103 h 327"/>
                <a:gd name="T12" fmla="*/ 237 w 493"/>
                <a:gd name="T13" fmla="*/ 238 h 327"/>
                <a:gd name="T14" fmla="*/ 246 w 493"/>
                <a:gd name="T15" fmla="*/ 243 h 327"/>
                <a:gd name="T16" fmla="*/ 263 w 493"/>
                <a:gd name="T17" fmla="*/ 237 h 327"/>
                <a:gd name="T18" fmla="*/ 340 w 493"/>
                <a:gd name="T19" fmla="*/ 194 h 327"/>
                <a:gd name="T20" fmla="*/ 415 w 493"/>
                <a:gd name="T21" fmla="*/ 176 h 327"/>
                <a:gd name="T22" fmla="*/ 482 w 493"/>
                <a:gd name="T23" fmla="*/ 211 h 327"/>
                <a:gd name="T24" fmla="*/ 485 w 493"/>
                <a:gd name="T25" fmla="*/ 267 h 327"/>
                <a:gd name="T26" fmla="*/ 353 w 493"/>
                <a:gd name="T27" fmla="*/ 316 h 327"/>
                <a:gd name="T28" fmla="*/ 235 w 493"/>
                <a:gd name="T29" fmla="*/ 326 h 327"/>
                <a:gd name="T30" fmla="*/ 221 w 493"/>
                <a:gd name="T31" fmla="*/ 325 h 327"/>
                <a:gd name="T32" fmla="*/ 209 w 493"/>
                <a:gd name="T33" fmla="*/ 315 h 327"/>
                <a:gd name="T34" fmla="*/ 81 w 493"/>
                <a:gd name="T35" fmla="*/ 162 h 327"/>
                <a:gd name="T36" fmla="*/ 57 w 493"/>
                <a:gd name="T37" fmla="*/ 115 h 327"/>
                <a:gd name="T38" fmla="*/ 31 w 493"/>
                <a:gd name="T39" fmla="*/ 98 h 327"/>
                <a:gd name="T40" fmla="*/ 9 w 493"/>
                <a:gd name="T41" fmla="*/ 72 h 327"/>
                <a:gd name="T42" fmla="*/ 15 w 493"/>
                <a:gd name="T43" fmla="*/ 17 h 327"/>
                <a:gd name="T44" fmla="*/ 20 w 493"/>
                <a:gd name="T45" fmla="*/ 7 h 327"/>
                <a:gd name="T46" fmla="*/ 39 w 493"/>
                <a:gd name="T47" fmla="*/ 1 h 327"/>
                <a:gd name="T48" fmla="*/ 51 w 493"/>
                <a:gd name="T4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3" h="327">
                  <a:moveTo>
                    <a:pt x="51" y="0"/>
                  </a:moveTo>
                  <a:cubicBezTo>
                    <a:pt x="52" y="0"/>
                    <a:pt x="54" y="1"/>
                    <a:pt x="55" y="1"/>
                  </a:cubicBezTo>
                  <a:cubicBezTo>
                    <a:pt x="67" y="6"/>
                    <a:pt x="71" y="15"/>
                    <a:pt x="82" y="23"/>
                  </a:cubicBezTo>
                  <a:cubicBezTo>
                    <a:pt x="86" y="26"/>
                    <a:pt x="100" y="21"/>
                    <a:pt x="99" y="33"/>
                  </a:cubicBezTo>
                  <a:cubicBezTo>
                    <a:pt x="99" y="38"/>
                    <a:pt x="97" y="48"/>
                    <a:pt x="96" y="58"/>
                  </a:cubicBezTo>
                  <a:cubicBezTo>
                    <a:pt x="95" y="72"/>
                    <a:pt x="103" y="90"/>
                    <a:pt x="111" y="103"/>
                  </a:cubicBezTo>
                  <a:cubicBezTo>
                    <a:pt x="144" y="156"/>
                    <a:pt x="190" y="198"/>
                    <a:pt x="237" y="238"/>
                  </a:cubicBezTo>
                  <a:cubicBezTo>
                    <a:pt x="240" y="240"/>
                    <a:pt x="243" y="242"/>
                    <a:pt x="246" y="243"/>
                  </a:cubicBezTo>
                  <a:cubicBezTo>
                    <a:pt x="252" y="244"/>
                    <a:pt x="258" y="241"/>
                    <a:pt x="263" y="237"/>
                  </a:cubicBezTo>
                  <a:cubicBezTo>
                    <a:pt x="288" y="220"/>
                    <a:pt x="313" y="206"/>
                    <a:pt x="340" y="194"/>
                  </a:cubicBezTo>
                  <a:cubicBezTo>
                    <a:pt x="364" y="184"/>
                    <a:pt x="389" y="175"/>
                    <a:pt x="415" y="176"/>
                  </a:cubicBezTo>
                  <a:cubicBezTo>
                    <a:pt x="441" y="177"/>
                    <a:pt x="468" y="189"/>
                    <a:pt x="482" y="211"/>
                  </a:cubicBezTo>
                  <a:cubicBezTo>
                    <a:pt x="492" y="228"/>
                    <a:pt x="493" y="250"/>
                    <a:pt x="485" y="267"/>
                  </a:cubicBezTo>
                  <a:cubicBezTo>
                    <a:pt x="465" y="311"/>
                    <a:pt x="394" y="309"/>
                    <a:pt x="353" y="316"/>
                  </a:cubicBezTo>
                  <a:cubicBezTo>
                    <a:pt x="314" y="322"/>
                    <a:pt x="275" y="326"/>
                    <a:pt x="235" y="326"/>
                  </a:cubicBezTo>
                  <a:cubicBezTo>
                    <a:pt x="231" y="327"/>
                    <a:pt x="226" y="327"/>
                    <a:pt x="221" y="325"/>
                  </a:cubicBezTo>
                  <a:cubicBezTo>
                    <a:pt x="216" y="323"/>
                    <a:pt x="213" y="319"/>
                    <a:pt x="209" y="315"/>
                  </a:cubicBezTo>
                  <a:cubicBezTo>
                    <a:pt x="163" y="267"/>
                    <a:pt x="122" y="215"/>
                    <a:pt x="81" y="162"/>
                  </a:cubicBezTo>
                  <a:cubicBezTo>
                    <a:pt x="70" y="147"/>
                    <a:pt x="68" y="129"/>
                    <a:pt x="57" y="115"/>
                  </a:cubicBezTo>
                  <a:cubicBezTo>
                    <a:pt x="51" y="107"/>
                    <a:pt x="39" y="105"/>
                    <a:pt x="31" y="98"/>
                  </a:cubicBezTo>
                  <a:cubicBezTo>
                    <a:pt x="23" y="92"/>
                    <a:pt x="14" y="81"/>
                    <a:pt x="9" y="72"/>
                  </a:cubicBezTo>
                  <a:cubicBezTo>
                    <a:pt x="0" y="54"/>
                    <a:pt x="8" y="35"/>
                    <a:pt x="15" y="17"/>
                  </a:cubicBezTo>
                  <a:cubicBezTo>
                    <a:pt x="16" y="13"/>
                    <a:pt x="17" y="10"/>
                    <a:pt x="20" y="7"/>
                  </a:cubicBezTo>
                  <a:cubicBezTo>
                    <a:pt x="25" y="2"/>
                    <a:pt x="32" y="2"/>
                    <a:pt x="39" y="1"/>
                  </a:cubicBezTo>
                  <a:cubicBezTo>
                    <a:pt x="43" y="0"/>
                    <a:pt x="47" y="0"/>
                    <a:pt x="51" y="0"/>
                  </a:cubicBezTo>
                  <a:close/>
                </a:path>
              </a:pathLst>
            </a:custGeom>
            <a:solidFill>
              <a:srgbClr val="EAC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48185A2-65AA-4C22-8CF7-ACCBA8E58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1947863"/>
              <a:ext cx="1444625" cy="657225"/>
            </a:xfrm>
            <a:custGeom>
              <a:avLst/>
              <a:gdLst>
                <a:gd name="T0" fmla="*/ 306 w 661"/>
                <a:gd name="T1" fmla="*/ 296 h 301"/>
                <a:gd name="T2" fmla="*/ 205 w 661"/>
                <a:gd name="T3" fmla="*/ 298 h 301"/>
                <a:gd name="T4" fmla="*/ 170 w 661"/>
                <a:gd name="T5" fmla="*/ 291 h 301"/>
                <a:gd name="T6" fmla="*/ 127 w 661"/>
                <a:gd name="T7" fmla="*/ 257 h 301"/>
                <a:gd name="T8" fmla="*/ 0 w 661"/>
                <a:gd name="T9" fmla="*/ 104 h 301"/>
                <a:gd name="T10" fmla="*/ 50 w 661"/>
                <a:gd name="T11" fmla="*/ 75 h 301"/>
                <a:gd name="T12" fmla="*/ 60 w 661"/>
                <a:gd name="T13" fmla="*/ 71 h 301"/>
                <a:gd name="T14" fmla="*/ 72 w 661"/>
                <a:gd name="T15" fmla="*/ 78 h 301"/>
                <a:gd name="T16" fmla="*/ 159 w 661"/>
                <a:gd name="T17" fmla="*/ 163 h 301"/>
                <a:gd name="T18" fmla="*/ 174 w 661"/>
                <a:gd name="T19" fmla="*/ 173 h 301"/>
                <a:gd name="T20" fmla="*/ 188 w 661"/>
                <a:gd name="T21" fmla="*/ 172 h 301"/>
                <a:gd name="T22" fmla="*/ 410 w 661"/>
                <a:gd name="T23" fmla="*/ 50 h 301"/>
                <a:gd name="T24" fmla="*/ 523 w 661"/>
                <a:gd name="T25" fmla="*/ 7 h 301"/>
                <a:gd name="T26" fmla="*/ 597 w 661"/>
                <a:gd name="T27" fmla="*/ 164 h 301"/>
                <a:gd name="T28" fmla="*/ 306 w 661"/>
                <a:gd name="T29" fmla="*/ 296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1" h="301">
                  <a:moveTo>
                    <a:pt x="306" y="296"/>
                  </a:moveTo>
                  <a:cubicBezTo>
                    <a:pt x="272" y="300"/>
                    <a:pt x="238" y="301"/>
                    <a:pt x="205" y="298"/>
                  </a:cubicBezTo>
                  <a:cubicBezTo>
                    <a:pt x="193" y="297"/>
                    <a:pt x="181" y="296"/>
                    <a:pt x="170" y="291"/>
                  </a:cubicBezTo>
                  <a:cubicBezTo>
                    <a:pt x="153" y="284"/>
                    <a:pt x="140" y="270"/>
                    <a:pt x="127" y="257"/>
                  </a:cubicBezTo>
                  <a:cubicBezTo>
                    <a:pt x="81" y="209"/>
                    <a:pt x="35" y="160"/>
                    <a:pt x="0" y="104"/>
                  </a:cubicBezTo>
                  <a:cubicBezTo>
                    <a:pt x="17" y="94"/>
                    <a:pt x="33" y="84"/>
                    <a:pt x="50" y="75"/>
                  </a:cubicBezTo>
                  <a:cubicBezTo>
                    <a:pt x="53" y="73"/>
                    <a:pt x="56" y="71"/>
                    <a:pt x="60" y="71"/>
                  </a:cubicBezTo>
                  <a:cubicBezTo>
                    <a:pt x="64" y="71"/>
                    <a:pt x="68" y="75"/>
                    <a:pt x="72" y="78"/>
                  </a:cubicBezTo>
                  <a:cubicBezTo>
                    <a:pt x="101" y="106"/>
                    <a:pt x="130" y="134"/>
                    <a:pt x="159" y="163"/>
                  </a:cubicBezTo>
                  <a:cubicBezTo>
                    <a:pt x="163" y="167"/>
                    <a:pt x="168" y="172"/>
                    <a:pt x="174" y="173"/>
                  </a:cubicBezTo>
                  <a:cubicBezTo>
                    <a:pt x="179" y="174"/>
                    <a:pt x="184" y="173"/>
                    <a:pt x="188" y="172"/>
                  </a:cubicBezTo>
                  <a:cubicBezTo>
                    <a:pt x="268" y="149"/>
                    <a:pt x="339" y="90"/>
                    <a:pt x="410" y="50"/>
                  </a:cubicBezTo>
                  <a:cubicBezTo>
                    <a:pt x="446" y="30"/>
                    <a:pt x="483" y="10"/>
                    <a:pt x="523" y="7"/>
                  </a:cubicBezTo>
                  <a:cubicBezTo>
                    <a:pt x="609" y="0"/>
                    <a:pt x="661" y="101"/>
                    <a:pt x="597" y="164"/>
                  </a:cubicBezTo>
                  <a:cubicBezTo>
                    <a:pt x="520" y="238"/>
                    <a:pt x="414" y="283"/>
                    <a:pt x="306" y="29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A44563D-4645-4A19-97F5-5DD87F572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350" y="5299076"/>
              <a:ext cx="131762" cy="238125"/>
            </a:xfrm>
            <a:custGeom>
              <a:avLst/>
              <a:gdLst>
                <a:gd name="T0" fmla="*/ 81 w 83"/>
                <a:gd name="T1" fmla="*/ 13 h 150"/>
                <a:gd name="T2" fmla="*/ 83 w 83"/>
                <a:gd name="T3" fmla="*/ 150 h 150"/>
                <a:gd name="T4" fmla="*/ 3 w 83"/>
                <a:gd name="T5" fmla="*/ 150 h 150"/>
                <a:gd name="T6" fmla="*/ 0 w 83"/>
                <a:gd name="T7" fmla="*/ 0 h 150"/>
                <a:gd name="T8" fmla="*/ 81 w 83"/>
                <a:gd name="T9" fmla="*/ 1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0">
                  <a:moveTo>
                    <a:pt x="81" y="13"/>
                  </a:moveTo>
                  <a:lnTo>
                    <a:pt x="83" y="150"/>
                  </a:lnTo>
                  <a:lnTo>
                    <a:pt x="3" y="150"/>
                  </a:lnTo>
                  <a:lnTo>
                    <a:pt x="0" y="0"/>
                  </a:lnTo>
                  <a:lnTo>
                    <a:pt x="81" y="13"/>
                  </a:lnTo>
                  <a:close/>
                </a:path>
              </a:pathLst>
            </a:custGeom>
            <a:solidFill>
              <a:srgbClr val="EAC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B45298E-00C0-4721-9679-8EA9C07C7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0488" y="5503863"/>
              <a:ext cx="328612" cy="179388"/>
            </a:xfrm>
            <a:custGeom>
              <a:avLst/>
              <a:gdLst>
                <a:gd name="T0" fmla="*/ 85 w 151"/>
                <a:gd name="T1" fmla="*/ 0 h 82"/>
                <a:gd name="T2" fmla="*/ 136 w 151"/>
                <a:gd name="T3" fmla="*/ 17 h 82"/>
                <a:gd name="T4" fmla="*/ 151 w 151"/>
                <a:gd name="T5" fmla="*/ 33 h 82"/>
                <a:gd name="T6" fmla="*/ 148 w 151"/>
                <a:gd name="T7" fmla="*/ 72 h 82"/>
                <a:gd name="T8" fmla="*/ 11 w 151"/>
                <a:gd name="T9" fmla="*/ 82 h 82"/>
                <a:gd name="T10" fmla="*/ 27 w 151"/>
                <a:gd name="T11" fmla="*/ 36 h 82"/>
                <a:gd name="T12" fmla="*/ 33 w 151"/>
                <a:gd name="T13" fmla="*/ 34 h 82"/>
                <a:gd name="T14" fmla="*/ 85 w 151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82">
                  <a:moveTo>
                    <a:pt x="85" y="0"/>
                  </a:moveTo>
                  <a:cubicBezTo>
                    <a:pt x="136" y="17"/>
                    <a:pt x="136" y="17"/>
                    <a:pt x="136" y="17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0" y="65"/>
                    <a:pt x="7" y="43"/>
                    <a:pt x="27" y="36"/>
                  </a:cubicBezTo>
                  <a:cubicBezTo>
                    <a:pt x="33" y="34"/>
                    <a:pt x="33" y="34"/>
                    <a:pt x="33" y="34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80AF0BA-AFC7-4DA3-B630-DFB96050D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1100" y="5114926"/>
              <a:ext cx="211137" cy="247650"/>
            </a:xfrm>
            <a:custGeom>
              <a:avLst/>
              <a:gdLst>
                <a:gd name="T0" fmla="*/ 79 w 133"/>
                <a:gd name="T1" fmla="*/ 0 h 156"/>
                <a:gd name="T2" fmla="*/ 133 w 133"/>
                <a:gd name="T3" fmla="*/ 125 h 156"/>
                <a:gd name="T4" fmla="*/ 59 w 133"/>
                <a:gd name="T5" fmla="*/ 156 h 156"/>
                <a:gd name="T6" fmla="*/ 0 w 133"/>
                <a:gd name="T7" fmla="*/ 18 h 156"/>
                <a:gd name="T8" fmla="*/ 79 w 133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56">
                  <a:moveTo>
                    <a:pt x="79" y="0"/>
                  </a:moveTo>
                  <a:lnTo>
                    <a:pt x="133" y="125"/>
                  </a:lnTo>
                  <a:lnTo>
                    <a:pt x="59" y="156"/>
                  </a:lnTo>
                  <a:lnTo>
                    <a:pt x="0" y="18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EAC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CB22819-DBAC-437E-9314-63F723B89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1100" y="5283201"/>
              <a:ext cx="249237" cy="347663"/>
            </a:xfrm>
            <a:custGeom>
              <a:avLst/>
              <a:gdLst>
                <a:gd name="T0" fmla="*/ 44 w 114"/>
                <a:gd name="T1" fmla="*/ 38 h 159"/>
                <a:gd name="T2" fmla="*/ 51 w 114"/>
                <a:gd name="T3" fmla="*/ 32 h 159"/>
                <a:gd name="T4" fmla="*/ 114 w 114"/>
                <a:gd name="T5" fmla="*/ 12 h 159"/>
                <a:gd name="T6" fmla="*/ 114 w 114"/>
                <a:gd name="T7" fmla="*/ 19 h 159"/>
                <a:gd name="T8" fmla="*/ 89 w 114"/>
                <a:gd name="T9" fmla="*/ 123 h 159"/>
                <a:gd name="T10" fmla="*/ 61 w 114"/>
                <a:gd name="T11" fmla="*/ 157 h 159"/>
                <a:gd name="T12" fmla="*/ 41 w 114"/>
                <a:gd name="T13" fmla="*/ 156 h 159"/>
                <a:gd name="T14" fmla="*/ 12 w 114"/>
                <a:gd name="T15" fmla="*/ 148 h 159"/>
                <a:gd name="T16" fmla="*/ 3 w 114"/>
                <a:gd name="T17" fmla="*/ 142 h 159"/>
                <a:gd name="T18" fmla="*/ 12 w 114"/>
                <a:gd name="T19" fmla="*/ 124 h 159"/>
                <a:gd name="T20" fmla="*/ 30 w 114"/>
                <a:gd name="T21" fmla="*/ 112 h 159"/>
                <a:gd name="T22" fmla="*/ 32 w 114"/>
                <a:gd name="T23" fmla="*/ 102 h 159"/>
                <a:gd name="T24" fmla="*/ 44 w 114"/>
                <a:gd name="T25" fmla="*/ 3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59">
                  <a:moveTo>
                    <a:pt x="44" y="38"/>
                  </a:moveTo>
                  <a:cubicBezTo>
                    <a:pt x="46" y="36"/>
                    <a:pt x="48" y="34"/>
                    <a:pt x="51" y="32"/>
                  </a:cubicBezTo>
                  <a:cubicBezTo>
                    <a:pt x="57" y="27"/>
                    <a:pt x="109" y="0"/>
                    <a:pt x="114" y="12"/>
                  </a:cubicBezTo>
                  <a:cubicBezTo>
                    <a:pt x="114" y="14"/>
                    <a:pt x="114" y="16"/>
                    <a:pt x="114" y="19"/>
                  </a:cubicBezTo>
                  <a:cubicBezTo>
                    <a:pt x="109" y="54"/>
                    <a:pt x="101" y="89"/>
                    <a:pt x="89" y="123"/>
                  </a:cubicBezTo>
                  <a:cubicBezTo>
                    <a:pt x="84" y="138"/>
                    <a:pt x="76" y="154"/>
                    <a:pt x="61" y="157"/>
                  </a:cubicBezTo>
                  <a:cubicBezTo>
                    <a:pt x="54" y="159"/>
                    <a:pt x="47" y="158"/>
                    <a:pt x="41" y="156"/>
                  </a:cubicBezTo>
                  <a:cubicBezTo>
                    <a:pt x="31" y="154"/>
                    <a:pt x="21" y="151"/>
                    <a:pt x="12" y="148"/>
                  </a:cubicBezTo>
                  <a:cubicBezTo>
                    <a:pt x="9" y="146"/>
                    <a:pt x="5" y="145"/>
                    <a:pt x="3" y="142"/>
                  </a:cubicBezTo>
                  <a:cubicBezTo>
                    <a:pt x="0" y="135"/>
                    <a:pt x="6" y="128"/>
                    <a:pt x="12" y="124"/>
                  </a:cubicBezTo>
                  <a:cubicBezTo>
                    <a:pt x="19" y="121"/>
                    <a:pt x="27" y="118"/>
                    <a:pt x="30" y="112"/>
                  </a:cubicBezTo>
                  <a:cubicBezTo>
                    <a:pt x="31" y="109"/>
                    <a:pt x="31" y="105"/>
                    <a:pt x="32" y="102"/>
                  </a:cubicBezTo>
                  <a:cubicBezTo>
                    <a:pt x="33" y="78"/>
                    <a:pt x="29" y="55"/>
                    <a:pt x="44" y="38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DB238C13-128B-4554-9DF7-63DEE51C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725" y="3040063"/>
              <a:ext cx="1033462" cy="2259013"/>
            </a:xfrm>
            <a:custGeom>
              <a:avLst/>
              <a:gdLst>
                <a:gd name="T0" fmla="*/ 77 w 473"/>
                <a:gd name="T1" fmla="*/ 589 h 1035"/>
                <a:gd name="T2" fmla="*/ 209 w 473"/>
                <a:gd name="T3" fmla="*/ 804 h 1035"/>
                <a:gd name="T4" fmla="*/ 397 w 473"/>
                <a:gd name="T5" fmla="*/ 1035 h 1035"/>
                <a:gd name="T6" fmla="*/ 473 w 473"/>
                <a:gd name="T7" fmla="*/ 1004 h 1035"/>
                <a:gd name="T8" fmla="*/ 348 w 473"/>
                <a:gd name="T9" fmla="*/ 652 h 1035"/>
                <a:gd name="T10" fmla="*/ 290 w 473"/>
                <a:gd name="T11" fmla="*/ 398 h 1035"/>
                <a:gd name="T12" fmla="*/ 306 w 473"/>
                <a:gd name="T13" fmla="*/ 273 h 1035"/>
                <a:gd name="T14" fmla="*/ 319 w 473"/>
                <a:gd name="T15" fmla="*/ 114 h 1035"/>
                <a:gd name="T16" fmla="*/ 309 w 473"/>
                <a:gd name="T17" fmla="*/ 65 h 1035"/>
                <a:gd name="T18" fmla="*/ 287 w 473"/>
                <a:gd name="T19" fmla="*/ 56 h 1035"/>
                <a:gd name="T20" fmla="*/ 77 w 473"/>
                <a:gd name="T21" fmla="*/ 58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3" h="1035">
                  <a:moveTo>
                    <a:pt x="77" y="589"/>
                  </a:moveTo>
                  <a:cubicBezTo>
                    <a:pt x="96" y="677"/>
                    <a:pt x="150" y="740"/>
                    <a:pt x="209" y="804"/>
                  </a:cubicBezTo>
                  <a:cubicBezTo>
                    <a:pt x="276" y="878"/>
                    <a:pt x="339" y="955"/>
                    <a:pt x="397" y="1035"/>
                  </a:cubicBezTo>
                  <a:cubicBezTo>
                    <a:pt x="422" y="1025"/>
                    <a:pt x="448" y="1014"/>
                    <a:pt x="473" y="1004"/>
                  </a:cubicBezTo>
                  <a:cubicBezTo>
                    <a:pt x="452" y="881"/>
                    <a:pt x="394" y="768"/>
                    <a:pt x="348" y="652"/>
                  </a:cubicBezTo>
                  <a:cubicBezTo>
                    <a:pt x="317" y="571"/>
                    <a:pt x="292" y="485"/>
                    <a:pt x="290" y="398"/>
                  </a:cubicBezTo>
                  <a:cubicBezTo>
                    <a:pt x="290" y="355"/>
                    <a:pt x="300" y="315"/>
                    <a:pt x="306" y="273"/>
                  </a:cubicBezTo>
                  <a:cubicBezTo>
                    <a:pt x="313" y="221"/>
                    <a:pt x="313" y="167"/>
                    <a:pt x="319" y="114"/>
                  </a:cubicBezTo>
                  <a:cubicBezTo>
                    <a:pt x="321" y="97"/>
                    <a:pt x="323" y="76"/>
                    <a:pt x="309" y="65"/>
                  </a:cubicBezTo>
                  <a:cubicBezTo>
                    <a:pt x="303" y="59"/>
                    <a:pt x="295" y="57"/>
                    <a:pt x="287" y="56"/>
                  </a:cubicBezTo>
                  <a:cubicBezTo>
                    <a:pt x="0" y="0"/>
                    <a:pt x="40" y="423"/>
                    <a:pt x="77" y="589"/>
                  </a:cubicBezTo>
                </a:path>
              </a:pathLst>
            </a:custGeom>
            <a:solidFill>
              <a:srgbClr val="3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3F920ED-3A2C-4C00-ADA9-E99FD842B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4275" y="3001963"/>
              <a:ext cx="1104900" cy="2451100"/>
            </a:xfrm>
            <a:custGeom>
              <a:avLst/>
              <a:gdLst>
                <a:gd name="T0" fmla="*/ 505 w 505"/>
                <a:gd name="T1" fmla="*/ 148 h 1123"/>
                <a:gd name="T2" fmla="*/ 489 w 505"/>
                <a:gd name="T3" fmla="*/ 5 h 1123"/>
                <a:gd name="T4" fmla="*/ 234 w 505"/>
                <a:gd name="T5" fmla="*/ 26 h 1123"/>
                <a:gd name="T6" fmla="*/ 105 w 505"/>
                <a:gd name="T7" fmla="*/ 145 h 1123"/>
                <a:gd name="T8" fmla="*/ 15 w 505"/>
                <a:gd name="T9" fmla="*/ 589 h 1123"/>
                <a:gd name="T10" fmla="*/ 56 w 505"/>
                <a:gd name="T11" fmla="*/ 838 h 1123"/>
                <a:gd name="T12" fmla="*/ 143 w 505"/>
                <a:gd name="T13" fmla="*/ 1123 h 1123"/>
                <a:gd name="T14" fmla="*/ 225 w 505"/>
                <a:gd name="T15" fmla="*/ 1122 h 1123"/>
                <a:gd name="T16" fmla="*/ 243 w 505"/>
                <a:gd name="T17" fmla="*/ 749 h 1123"/>
                <a:gd name="T18" fmla="*/ 285 w 505"/>
                <a:gd name="T19" fmla="*/ 493 h 1123"/>
                <a:gd name="T20" fmla="*/ 429 w 505"/>
                <a:gd name="T21" fmla="*/ 387 h 1123"/>
                <a:gd name="T22" fmla="*/ 505 w 505"/>
                <a:gd name="T23" fmla="*/ 14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5" h="1123">
                  <a:moveTo>
                    <a:pt x="505" y="148"/>
                  </a:moveTo>
                  <a:cubicBezTo>
                    <a:pt x="505" y="95"/>
                    <a:pt x="499" y="44"/>
                    <a:pt x="489" y="5"/>
                  </a:cubicBezTo>
                  <a:cubicBezTo>
                    <a:pt x="407" y="0"/>
                    <a:pt x="314" y="9"/>
                    <a:pt x="234" y="26"/>
                  </a:cubicBezTo>
                  <a:cubicBezTo>
                    <a:pt x="154" y="42"/>
                    <a:pt x="105" y="59"/>
                    <a:pt x="105" y="145"/>
                  </a:cubicBezTo>
                  <a:cubicBezTo>
                    <a:pt x="104" y="303"/>
                    <a:pt x="42" y="437"/>
                    <a:pt x="15" y="589"/>
                  </a:cubicBezTo>
                  <a:cubicBezTo>
                    <a:pt x="0" y="677"/>
                    <a:pt x="26" y="756"/>
                    <a:pt x="56" y="838"/>
                  </a:cubicBezTo>
                  <a:cubicBezTo>
                    <a:pt x="90" y="931"/>
                    <a:pt x="119" y="1026"/>
                    <a:pt x="143" y="1123"/>
                  </a:cubicBezTo>
                  <a:cubicBezTo>
                    <a:pt x="170" y="1123"/>
                    <a:pt x="197" y="1122"/>
                    <a:pt x="225" y="1122"/>
                  </a:cubicBezTo>
                  <a:cubicBezTo>
                    <a:pt x="252" y="1001"/>
                    <a:pt x="241" y="874"/>
                    <a:pt x="243" y="749"/>
                  </a:cubicBezTo>
                  <a:cubicBezTo>
                    <a:pt x="245" y="663"/>
                    <a:pt x="253" y="574"/>
                    <a:pt x="285" y="493"/>
                  </a:cubicBezTo>
                  <a:cubicBezTo>
                    <a:pt x="320" y="404"/>
                    <a:pt x="371" y="439"/>
                    <a:pt x="429" y="387"/>
                  </a:cubicBezTo>
                  <a:cubicBezTo>
                    <a:pt x="485" y="337"/>
                    <a:pt x="505" y="240"/>
                    <a:pt x="505" y="148"/>
                  </a:cubicBezTo>
                </a:path>
              </a:pathLst>
            </a:custGeom>
            <a:solidFill>
              <a:srgbClr val="3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5FB4E1C4-04DD-4619-9BC4-2D12BCCAF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5725" y="1917701"/>
              <a:ext cx="1096962" cy="1724025"/>
            </a:xfrm>
            <a:custGeom>
              <a:avLst/>
              <a:gdLst>
                <a:gd name="T0" fmla="*/ 334 w 502"/>
                <a:gd name="T1" fmla="*/ 38 h 790"/>
                <a:gd name="T2" fmla="*/ 359 w 502"/>
                <a:gd name="T3" fmla="*/ 61 h 790"/>
                <a:gd name="T4" fmla="*/ 380 w 502"/>
                <a:gd name="T5" fmla="*/ 84 h 790"/>
                <a:gd name="T6" fmla="*/ 427 w 502"/>
                <a:gd name="T7" fmla="*/ 181 h 790"/>
                <a:gd name="T8" fmla="*/ 466 w 502"/>
                <a:gd name="T9" fmla="*/ 778 h 790"/>
                <a:gd name="T10" fmla="*/ 39 w 502"/>
                <a:gd name="T11" fmla="*/ 737 h 790"/>
                <a:gd name="T12" fmla="*/ 4 w 502"/>
                <a:gd name="T13" fmla="*/ 721 h 790"/>
                <a:gd name="T14" fmla="*/ 0 w 502"/>
                <a:gd name="T15" fmla="*/ 698 h 790"/>
                <a:gd name="T16" fmla="*/ 47 w 502"/>
                <a:gd name="T17" fmla="*/ 343 h 790"/>
                <a:gd name="T18" fmla="*/ 84 w 502"/>
                <a:gd name="T19" fmla="*/ 201 h 790"/>
                <a:gd name="T20" fmla="*/ 157 w 502"/>
                <a:gd name="T21" fmla="*/ 60 h 790"/>
                <a:gd name="T22" fmla="*/ 326 w 502"/>
                <a:gd name="T23" fmla="*/ 32 h 790"/>
                <a:gd name="T24" fmla="*/ 334 w 502"/>
                <a:gd name="T25" fmla="*/ 38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790">
                  <a:moveTo>
                    <a:pt x="334" y="38"/>
                  </a:moveTo>
                  <a:cubicBezTo>
                    <a:pt x="343" y="45"/>
                    <a:pt x="351" y="53"/>
                    <a:pt x="359" y="61"/>
                  </a:cubicBezTo>
                  <a:cubicBezTo>
                    <a:pt x="366" y="69"/>
                    <a:pt x="373" y="76"/>
                    <a:pt x="380" y="84"/>
                  </a:cubicBezTo>
                  <a:cubicBezTo>
                    <a:pt x="404" y="110"/>
                    <a:pt x="416" y="148"/>
                    <a:pt x="427" y="181"/>
                  </a:cubicBezTo>
                  <a:cubicBezTo>
                    <a:pt x="482" y="356"/>
                    <a:pt x="502" y="596"/>
                    <a:pt x="466" y="778"/>
                  </a:cubicBezTo>
                  <a:cubicBezTo>
                    <a:pt x="331" y="790"/>
                    <a:pt x="174" y="756"/>
                    <a:pt x="39" y="737"/>
                  </a:cubicBezTo>
                  <a:cubicBezTo>
                    <a:pt x="26" y="735"/>
                    <a:pt x="11" y="732"/>
                    <a:pt x="4" y="721"/>
                  </a:cubicBezTo>
                  <a:cubicBezTo>
                    <a:pt x="0" y="714"/>
                    <a:pt x="0" y="706"/>
                    <a:pt x="0" y="698"/>
                  </a:cubicBezTo>
                  <a:cubicBezTo>
                    <a:pt x="0" y="582"/>
                    <a:pt x="24" y="457"/>
                    <a:pt x="47" y="343"/>
                  </a:cubicBezTo>
                  <a:cubicBezTo>
                    <a:pt x="57" y="295"/>
                    <a:pt x="69" y="247"/>
                    <a:pt x="84" y="201"/>
                  </a:cubicBezTo>
                  <a:cubicBezTo>
                    <a:pt x="101" y="151"/>
                    <a:pt x="119" y="98"/>
                    <a:pt x="157" y="60"/>
                  </a:cubicBezTo>
                  <a:cubicBezTo>
                    <a:pt x="197" y="20"/>
                    <a:pt x="275" y="0"/>
                    <a:pt x="326" y="32"/>
                  </a:cubicBezTo>
                  <a:cubicBezTo>
                    <a:pt x="329" y="33"/>
                    <a:pt x="331" y="35"/>
                    <a:pt x="334" y="38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6EB946F-494A-4C4D-AD8B-CC032FB08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2288" y="1255713"/>
              <a:ext cx="627062" cy="928688"/>
            </a:xfrm>
            <a:custGeom>
              <a:avLst/>
              <a:gdLst>
                <a:gd name="T0" fmla="*/ 122 w 287"/>
                <a:gd name="T1" fmla="*/ 365 h 425"/>
                <a:gd name="T2" fmla="*/ 127 w 287"/>
                <a:gd name="T3" fmla="*/ 318 h 425"/>
                <a:gd name="T4" fmla="*/ 136 w 287"/>
                <a:gd name="T5" fmla="*/ 312 h 425"/>
                <a:gd name="T6" fmla="*/ 137 w 287"/>
                <a:gd name="T7" fmla="*/ 40 h 425"/>
                <a:gd name="T8" fmla="*/ 34 w 287"/>
                <a:gd name="T9" fmla="*/ 267 h 425"/>
                <a:gd name="T10" fmla="*/ 54 w 287"/>
                <a:gd name="T11" fmla="*/ 304 h 425"/>
                <a:gd name="T12" fmla="*/ 60 w 287"/>
                <a:gd name="T13" fmla="*/ 318 h 425"/>
                <a:gd name="T14" fmla="*/ 47 w 287"/>
                <a:gd name="T15" fmla="*/ 356 h 425"/>
                <a:gd name="T16" fmla="*/ 56 w 287"/>
                <a:gd name="T17" fmla="*/ 425 h 425"/>
                <a:gd name="T18" fmla="*/ 106 w 287"/>
                <a:gd name="T19" fmla="*/ 392 h 425"/>
                <a:gd name="T20" fmla="*/ 122 w 287"/>
                <a:gd name="T21" fmla="*/ 36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7" h="425">
                  <a:moveTo>
                    <a:pt x="122" y="365"/>
                  </a:moveTo>
                  <a:cubicBezTo>
                    <a:pt x="125" y="350"/>
                    <a:pt x="125" y="331"/>
                    <a:pt x="127" y="318"/>
                  </a:cubicBezTo>
                  <a:cubicBezTo>
                    <a:pt x="130" y="316"/>
                    <a:pt x="133" y="314"/>
                    <a:pt x="136" y="312"/>
                  </a:cubicBezTo>
                  <a:cubicBezTo>
                    <a:pt x="192" y="276"/>
                    <a:pt x="287" y="83"/>
                    <a:pt x="137" y="40"/>
                  </a:cubicBezTo>
                  <a:cubicBezTo>
                    <a:pt x="0" y="0"/>
                    <a:pt x="7" y="188"/>
                    <a:pt x="34" y="267"/>
                  </a:cubicBezTo>
                  <a:cubicBezTo>
                    <a:pt x="38" y="280"/>
                    <a:pt x="45" y="293"/>
                    <a:pt x="54" y="304"/>
                  </a:cubicBezTo>
                  <a:cubicBezTo>
                    <a:pt x="60" y="311"/>
                    <a:pt x="61" y="310"/>
                    <a:pt x="60" y="318"/>
                  </a:cubicBezTo>
                  <a:cubicBezTo>
                    <a:pt x="59" y="332"/>
                    <a:pt x="49" y="343"/>
                    <a:pt x="47" y="356"/>
                  </a:cubicBezTo>
                  <a:cubicBezTo>
                    <a:pt x="44" y="377"/>
                    <a:pt x="52" y="404"/>
                    <a:pt x="56" y="425"/>
                  </a:cubicBezTo>
                  <a:cubicBezTo>
                    <a:pt x="73" y="414"/>
                    <a:pt x="90" y="403"/>
                    <a:pt x="106" y="392"/>
                  </a:cubicBezTo>
                  <a:cubicBezTo>
                    <a:pt x="115" y="386"/>
                    <a:pt x="119" y="376"/>
                    <a:pt x="122" y="365"/>
                  </a:cubicBezTo>
                  <a:close/>
                </a:path>
              </a:pathLst>
            </a:custGeom>
            <a:solidFill>
              <a:srgbClr val="EAC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DF2E77BF-4F79-4200-8A93-49C68D97A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3713" y="1479551"/>
              <a:ext cx="149225" cy="357188"/>
            </a:xfrm>
            <a:custGeom>
              <a:avLst/>
              <a:gdLst>
                <a:gd name="T0" fmla="*/ 15 w 68"/>
                <a:gd name="T1" fmla="*/ 94 h 164"/>
                <a:gd name="T2" fmla="*/ 49 w 68"/>
                <a:gd name="T3" fmla="*/ 164 h 164"/>
                <a:gd name="T4" fmla="*/ 66 w 68"/>
                <a:gd name="T5" fmla="*/ 27 h 164"/>
                <a:gd name="T6" fmla="*/ 66 w 68"/>
                <a:gd name="T7" fmla="*/ 17 h 164"/>
                <a:gd name="T8" fmla="*/ 58 w 68"/>
                <a:gd name="T9" fmla="*/ 12 h 164"/>
                <a:gd name="T10" fmla="*/ 15 w 68"/>
                <a:gd name="T11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64">
                  <a:moveTo>
                    <a:pt x="15" y="94"/>
                  </a:moveTo>
                  <a:cubicBezTo>
                    <a:pt x="23" y="119"/>
                    <a:pt x="35" y="142"/>
                    <a:pt x="49" y="164"/>
                  </a:cubicBezTo>
                  <a:cubicBezTo>
                    <a:pt x="49" y="118"/>
                    <a:pt x="54" y="72"/>
                    <a:pt x="66" y="27"/>
                  </a:cubicBezTo>
                  <a:cubicBezTo>
                    <a:pt x="67" y="24"/>
                    <a:pt x="68" y="20"/>
                    <a:pt x="66" y="17"/>
                  </a:cubicBezTo>
                  <a:cubicBezTo>
                    <a:pt x="64" y="14"/>
                    <a:pt x="61" y="13"/>
                    <a:pt x="58" y="12"/>
                  </a:cubicBezTo>
                  <a:cubicBezTo>
                    <a:pt x="0" y="0"/>
                    <a:pt x="0" y="50"/>
                    <a:pt x="15" y="94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DFC20626-6826-42AC-89F5-1BD2C03F9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7250" y="1276351"/>
              <a:ext cx="296862" cy="587375"/>
            </a:xfrm>
            <a:custGeom>
              <a:avLst/>
              <a:gdLst>
                <a:gd name="T0" fmla="*/ 0 w 136"/>
                <a:gd name="T1" fmla="*/ 256 h 269"/>
                <a:gd name="T2" fmla="*/ 44 w 136"/>
                <a:gd name="T3" fmla="*/ 259 h 269"/>
                <a:gd name="T4" fmla="*/ 123 w 136"/>
                <a:gd name="T5" fmla="*/ 94 h 269"/>
                <a:gd name="T6" fmla="*/ 31 w 136"/>
                <a:gd name="T7" fmla="*/ 67 h 269"/>
                <a:gd name="T8" fmla="*/ 38 w 136"/>
                <a:gd name="T9" fmla="*/ 149 h 269"/>
                <a:gd name="T10" fmla="*/ 0 w 136"/>
                <a:gd name="T11" fmla="*/ 25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269">
                  <a:moveTo>
                    <a:pt x="0" y="256"/>
                  </a:moveTo>
                  <a:cubicBezTo>
                    <a:pt x="9" y="269"/>
                    <a:pt x="29" y="266"/>
                    <a:pt x="44" y="259"/>
                  </a:cubicBezTo>
                  <a:cubicBezTo>
                    <a:pt x="102" y="229"/>
                    <a:pt x="136" y="158"/>
                    <a:pt x="123" y="94"/>
                  </a:cubicBezTo>
                  <a:cubicBezTo>
                    <a:pt x="113" y="41"/>
                    <a:pt x="45" y="0"/>
                    <a:pt x="31" y="67"/>
                  </a:cubicBezTo>
                  <a:cubicBezTo>
                    <a:pt x="26" y="90"/>
                    <a:pt x="41" y="123"/>
                    <a:pt x="38" y="149"/>
                  </a:cubicBezTo>
                  <a:cubicBezTo>
                    <a:pt x="33" y="187"/>
                    <a:pt x="15" y="222"/>
                    <a:pt x="0" y="256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E4CBBFD4-22DE-4085-94B5-18D895EE9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8125" y="1173163"/>
              <a:ext cx="736600" cy="500063"/>
            </a:xfrm>
            <a:custGeom>
              <a:avLst/>
              <a:gdLst>
                <a:gd name="T0" fmla="*/ 132 w 337"/>
                <a:gd name="T1" fmla="*/ 28 h 229"/>
                <a:gd name="T2" fmla="*/ 112 w 337"/>
                <a:gd name="T3" fmla="*/ 36 h 229"/>
                <a:gd name="T4" fmla="*/ 72 w 337"/>
                <a:gd name="T5" fmla="*/ 36 h 229"/>
                <a:gd name="T6" fmla="*/ 46 w 337"/>
                <a:gd name="T7" fmla="*/ 0 h 229"/>
                <a:gd name="T8" fmla="*/ 55 w 337"/>
                <a:gd name="T9" fmla="*/ 131 h 229"/>
                <a:gd name="T10" fmla="*/ 95 w 337"/>
                <a:gd name="T11" fmla="*/ 211 h 229"/>
                <a:gd name="T12" fmla="*/ 169 w 337"/>
                <a:gd name="T13" fmla="*/ 195 h 229"/>
                <a:gd name="T14" fmla="*/ 240 w 337"/>
                <a:gd name="T15" fmla="*/ 172 h 229"/>
                <a:gd name="T16" fmla="*/ 324 w 337"/>
                <a:gd name="T17" fmla="*/ 83 h 229"/>
                <a:gd name="T18" fmla="*/ 193 w 337"/>
                <a:gd name="T19" fmla="*/ 12 h 229"/>
                <a:gd name="T20" fmla="*/ 132 w 337"/>
                <a:gd name="T21" fmla="*/ 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229">
                  <a:moveTo>
                    <a:pt x="132" y="28"/>
                  </a:moveTo>
                  <a:cubicBezTo>
                    <a:pt x="126" y="31"/>
                    <a:pt x="119" y="34"/>
                    <a:pt x="112" y="36"/>
                  </a:cubicBezTo>
                  <a:cubicBezTo>
                    <a:pt x="98" y="42"/>
                    <a:pt x="87" y="44"/>
                    <a:pt x="72" y="36"/>
                  </a:cubicBezTo>
                  <a:cubicBezTo>
                    <a:pt x="68" y="33"/>
                    <a:pt x="39" y="6"/>
                    <a:pt x="46" y="0"/>
                  </a:cubicBezTo>
                  <a:cubicBezTo>
                    <a:pt x="0" y="38"/>
                    <a:pt x="38" y="92"/>
                    <a:pt x="55" y="131"/>
                  </a:cubicBezTo>
                  <a:cubicBezTo>
                    <a:pt x="67" y="157"/>
                    <a:pt x="69" y="194"/>
                    <a:pt x="95" y="211"/>
                  </a:cubicBezTo>
                  <a:cubicBezTo>
                    <a:pt x="124" y="229"/>
                    <a:pt x="143" y="206"/>
                    <a:pt x="169" y="195"/>
                  </a:cubicBezTo>
                  <a:cubicBezTo>
                    <a:pt x="192" y="186"/>
                    <a:pt x="217" y="181"/>
                    <a:pt x="240" y="172"/>
                  </a:cubicBezTo>
                  <a:cubicBezTo>
                    <a:pt x="279" y="159"/>
                    <a:pt x="337" y="134"/>
                    <a:pt x="324" y="83"/>
                  </a:cubicBezTo>
                  <a:cubicBezTo>
                    <a:pt x="309" y="23"/>
                    <a:pt x="248" y="8"/>
                    <a:pt x="193" y="12"/>
                  </a:cubicBezTo>
                  <a:cubicBezTo>
                    <a:pt x="170" y="14"/>
                    <a:pt x="152" y="21"/>
                    <a:pt x="132" y="28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317B57B3-1D9A-4CA3-A827-674CD98A8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6888" y="2144713"/>
              <a:ext cx="241300" cy="1198563"/>
            </a:xfrm>
            <a:custGeom>
              <a:avLst/>
              <a:gdLst>
                <a:gd name="T0" fmla="*/ 48 w 111"/>
                <a:gd name="T1" fmla="*/ 84 h 549"/>
                <a:gd name="T2" fmla="*/ 36 w 111"/>
                <a:gd name="T3" fmla="*/ 204 h 549"/>
                <a:gd name="T4" fmla="*/ 24 w 111"/>
                <a:gd name="T5" fmla="*/ 269 h 549"/>
                <a:gd name="T6" fmla="*/ 6 w 111"/>
                <a:gd name="T7" fmla="*/ 455 h 549"/>
                <a:gd name="T8" fmla="*/ 4 w 111"/>
                <a:gd name="T9" fmla="*/ 492 h 549"/>
                <a:gd name="T10" fmla="*/ 4 w 111"/>
                <a:gd name="T11" fmla="*/ 520 h 549"/>
                <a:gd name="T12" fmla="*/ 24 w 111"/>
                <a:gd name="T13" fmla="*/ 532 h 549"/>
                <a:gd name="T14" fmla="*/ 53 w 111"/>
                <a:gd name="T15" fmla="*/ 549 h 549"/>
                <a:gd name="T16" fmla="*/ 83 w 111"/>
                <a:gd name="T17" fmla="*/ 513 h 549"/>
                <a:gd name="T18" fmla="*/ 83 w 111"/>
                <a:gd name="T19" fmla="*/ 463 h 549"/>
                <a:gd name="T20" fmla="*/ 91 w 111"/>
                <a:gd name="T21" fmla="*/ 30 h 549"/>
                <a:gd name="T22" fmla="*/ 108 w 111"/>
                <a:gd name="T23" fmla="*/ 22 h 549"/>
                <a:gd name="T24" fmla="*/ 110 w 111"/>
                <a:gd name="T25" fmla="*/ 1 h 549"/>
                <a:gd name="T26" fmla="*/ 74 w 111"/>
                <a:gd name="T27" fmla="*/ 1 h 549"/>
                <a:gd name="T28" fmla="*/ 49 w 111"/>
                <a:gd name="T29" fmla="*/ 26 h 549"/>
                <a:gd name="T30" fmla="*/ 54 w 111"/>
                <a:gd name="T31" fmla="*/ 55 h 549"/>
                <a:gd name="T32" fmla="*/ 48 w 111"/>
                <a:gd name="T33" fmla="*/ 8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549">
                  <a:moveTo>
                    <a:pt x="48" y="84"/>
                  </a:moveTo>
                  <a:cubicBezTo>
                    <a:pt x="42" y="124"/>
                    <a:pt x="42" y="164"/>
                    <a:pt x="36" y="204"/>
                  </a:cubicBezTo>
                  <a:cubicBezTo>
                    <a:pt x="33" y="226"/>
                    <a:pt x="28" y="247"/>
                    <a:pt x="24" y="269"/>
                  </a:cubicBezTo>
                  <a:cubicBezTo>
                    <a:pt x="13" y="330"/>
                    <a:pt x="9" y="393"/>
                    <a:pt x="6" y="455"/>
                  </a:cubicBezTo>
                  <a:cubicBezTo>
                    <a:pt x="5" y="468"/>
                    <a:pt x="4" y="480"/>
                    <a:pt x="4" y="492"/>
                  </a:cubicBezTo>
                  <a:cubicBezTo>
                    <a:pt x="3" y="500"/>
                    <a:pt x="0" y="513"/>
                    <a:pt x="4" y="520"/>
                  </a:cubicBezTo>
                  <a:cubicBezTo>
                    <a:pt x="8" y="528"/>
                    <a:pt x="17" y="529"/>
                    <a:pt x="24" y="532"/>
                  </a:cubicBezTo>
                  <a:cubicBezTo>
                    <a:pt x="35" y="536"/>
                    <a:pt x="44" y="542"/>
                    <a:pt x="53" y="549"/>
                  </a:cubicBezTo>
                  <a:cubicBezTo>
                    <a:pt x="69" y="544"/>
                    <a:pt x="80" y="529"/>
                    <a:pt x="83" y="513"/>
                  </a:cubicBezTo>
                  <a:cubicBezTo>
                    <a:pt x="87" y="497"/>
                    <a:pt x="85" y="480"/>
                    <a:pt x="83" y="463"/>
                  </a:cubicBezTo>
                  <a:cubicBezTo>
                    <a:pt x="67" y="319"/>
                    <a:pt x="70" y="173"/>
                    <a:pt x="91" y="30"/>
                  </a:cubicBezTo>
                  <a:cubicBezTo>
                    <a:pt x="98" y="33"/>
                    <a:pt x="105" y="28"/>
                    <a:pt x="108" y="22"/>
                  </a:cubicBezTo>
                  <a:cubicBezTo>
                    <a:pt x="111" y="15"/>
                    <a:pt x="111" y="8"/>
                    <a:pt x="110" y="1"/>
                  </a:cubicBezTo>
                  <a:cubicBezTo>
                    <a:pt x="110" y="2"/>
                    <a:pt x="77" y="1"/>
                    <a:pt x="74" y="1"/>
                  </a:cubicBezTo>
                  <a:cubicBezTo>
                    <a:pt x="55" y="0"/>
                    <a:pt x="49" y="4"/>
                    <a:pt x="49" y="26"/>
                  </a:cubicBezTo>
                  <a:cubicBezTo>
                    <a:pt x="58" y="31"/>
                    <a:pt x="57" y="45"/>
                    <a:pt x="54" y="55"/>
                  </a:cubicBezTo>
                  <a:cubicBezTo>
                    <a:pt x="51" y="65"/>
                    <a:pt x="50" y="74"/>
                    <a:pt x="48" y="84"/>
                  </a:cubicBezTo>
                </a:path>
              </a:pathLst>
            </a:custGeom>
            <a:solidFill>
              <a:srgbClr val="3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1F20012-EB78-4655-A9CC-A643C6449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201" y="2076451"/>
              <a:ext cx="3624262" cy="3619500"/>
            </a:xfrm>
            <a:custGeom>
              <a:avLst/>
              <a:gdLst>
                <a:gd name="T0" fmla="*/ 1519 w 1658"/>
                <a:gd name="T1" fmla="*/ 577 h 1658"/>
                <a:gd name="T2" fmla="*/ 1081 w 1658"/>
                <a:gd name="T3" fmla="*/ 1519 h 1658"/>
                <a:gd name="T4" fmla="*/ 139 w 1658"/>
                <a:gd name="T5" fmla="*/ 1081 h 1658"/>
                <a:gd name="T6" fmla="*/ 577 w 1658"/>
                <a:gd name="T7" fmla="*/ 139 h 1658"/>
                <a:gd name="T8" fmla="*/ 1519 w 1658"/>
                <a:gd name="T9" fmla="*/ 577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8" h="1658">
                  <a:moveTo>
                    <a:pt x="1519" y="577"/>
                  </a:moveTo>
                  <a:cubicBezTo>
                    <a:pt x="1658" y="958"/>
                    <a:pt x="1462" y="1379"/>
                    <a:pt x="1081" y="1519"/>
                  </a:cubicBezTo>
                  <a:cubicBezTo>
                    <a:pt x="700" y="1658"/>
                    <a:pt x="279" y="1462"/>
                    <a:pt x="139" y="1081"/>
                  </a:cubicBezTo>
                  <a:cubicBezTo>
                    <a:pt x="0" y="700"/>
                    <a:pt x="196" y="278"/>
                    <a:pt x="577" y="139"/>
                  </a:cubicBezTo>
                  <a:cubicBezTo>
                    <a:pt x="958" y="0"/>
                    <a:pt x="1380" y="196"/>
                    <a:pt x="1519" y="577"/>
                  </a:cubicBezTo>
                </a:path>
              </a:pathLst>
            </a:custGeom>
            <a:solidFill>
              <a:srgbClr val="EBB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72867529-3473-4259-9B61-853E389A3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00" y="2317751"/>
              <a:ext cx="3143250" cy="3135313"/>
            </a:xfrm>
            <a:custGeom>
              <a:avLst/>
              <a:gdLst>
                <a:gd name="T0" fmla="*/ 1317 w 1438"/>
                <a:gd name="T1" fmla="*/ 500 h 1437"/>
                <a:gd name="T2" fmla="*/ 938 w 1438"/>
                <a:gd name="T3" fmla="*/ 1317 h 1437"/>
                <a:gd name="T4" fmla="*/ 121 w 1438"/>
                <a:gd name="T5" fmla="*/ 938 h 1437"/>
                <a:gd name="T6" fmla="*/ 500 w 1438"/>
                <a:gd name="T7" fmla="*/ 121 h 1437"/>
                <a:gd name="T8" fmla="*/ 1317 w 1438"/>
                <a:gd name="T9" fmla="*/ 50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8" h="1437">
                  <a:moveTo>
                    <a:pt x="1317" y="500"/>
                  </a:moveTo>
                  <a:cubicBezTo>
                    <a:pt x="1438" y="830"/>
                    <a:pt x="1268" y="1196"/>
                    <a:pt x="938" y="1317"/>
                  </a:cubicBezTo>
                  <a:cubicBezTo>
                    <a:pt x="608" y="1437"/>
                    <a:pt x="242" y="1268"/>
                    <a:pt x="121" y="938"/>
                  </a:cubicBezTo>
                  <a:cubicBezTo>
                    <a:pt x="0" y="607"/>
                    <a:pt x="170" y="242"/>
                    <a:pt x="500" y="121"/>
                  </a:cubicBezTo>
                  <a:cubicBezTo>
                    <a:pt x="831" y="0"/>
                    <a:pt x="1196" y="170"/>
                    <a:pt x="1317" y="500"/>
                  </a:cubicBezTo>
                </a:path>
              </a:pathLst>
            </a:custGeom>
            <a:solidFill>
              <a:srgbClr val="14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7C242178-70CF-40D2-B923-B2D7AC58D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8738" y="3414713"/>
              <a:ext cx="2260600" cy="1868488"/>
            </a:xfrm>
            <a:custGeom>
              <a:avLst/>
              <a:gdLst>
                <a:gd name="T0" fmla="*/ 913 w 1034"/>
                <a:gd name="T1" fmla="*/ 0 h 856"/>
                <a:gd name="T2" fmla="*/ 533 w 1034"/>
                <a:gd name="T3" fmla="*/ 814 h 856"/>
                <a:gd name="T4" fmla="*/ 314 w 1034"/>
                <a:gd name="T5" fmla="*/ 853 h 856"/>
                <a:gd name="T6" fmla="*/ 24 w 1034"/>
                <a:gd name="T7" fmla="*/ 782 h 856"/>
                <a:gd name="T8" fmla="*/ 0 w 1034"/>
                <a:gd name="T9" fmla="*/ 773 h 856"/>
                <a:gd name="T10" fmla="*/ 316 w 1034"/>
                <a:gd name="T11" fmla="*/ 856 h 856"/>
                <a:gd name="T12" fmla="*/ 534 w 1034"/>
                <a:gd name="T13" fmla="*/ 818 h 856"/>
                <a:gd name="T14" fmla="*/ 913 w 1034"/>
                <a:gd name="T15" fmla="*/ 1 h 856"/>
                <a:gd name="T16" fmla="*/ 913 w 1034"/>
                <a:gd name="T17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4" h="856">
                  <a:moveTo>
                    <a:pt x="913" y="0"/>
                  </a:moveTo>
                  <a:cubicBezTo>
                    <a:pt x="1032" y="329"/>
                    <a:pt x="862" y="693"/>
                    <a:pt x="533" y="814"/>
                  </a:cubicBezTo>
                  <a:cubicBezTo>
                    <a:pt x="461" y="840"/>
                    <a:pt x="387" y="853"/>
                    <a:pt x="314" y="853"/>
                  </a:cubicBezTo>
                  <a:cubicBezTo>
                    <a:pt x="212" y="853"/>
                    <a:pt x="113" y="828"/>
                    <a:pt x="24" y="782"/>
                  </a:cubicBezTo>
                  <a:cubicBezTo>
                    <a:pt x="16" y="779"/>
                    <a:pt x="8" y="776"/>
                    <a:pt x="0" y="773"/>
                  </a:cubicBezTo>
                  <a:cubicBezTo>
                    <a:pt x="96" y="827"/>
                    <a:pt x="204" y="856"/>
                    <a:pt x="316" y="856"/>
                  </a:cubicBezTo>
                  <a:cubicBezTo>
                    <a:pt x="388" y="856"/>
                    <a:pt x="462" y="844"/>
                    <a:pt x="534" y="818"/>
                  </a:cubicBezTo>
                  <a:cubicBezTo>
                    <a:pt x="864" y="697"/>
                    <a:pt x="1034" y="331"/>
                    <a:pt x="913" y="1"/>
                  </a:cubicBezTo>
                  <a:cubicBezTo>
                    <a:pt x="913" y="1"/>
                    <a:pt x="913" y="0"/>
                    <a:pt x="913" y="0"/>
                  </a:cubicBezTo>
                </a:path>
              </a:pathLst>
            </a:custGeom>
            <a:solidFill>
              <a:srgbClr val="EAA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ECB2DD5-2BFE-449E-ABAD-42A2BFA19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5" y="2617788"/>
              <a:ext cx="2203450" cy="2659063"/>
            </a:xfrm>
            <a:custGeom>
              <a:avLst/>
              <a:gdLst>
                <a:gd name="T0" fmla="*/ 543 w 1008"/>
                <a:gd name="T1" fmla="*/ 0 h 1218"/>
                <a:gd name="T2" fmla="*/ 826 w 1008"/>
                <a:gd name="T3" fmla="*/ 334 h 1218"/>
                <a:gd name="T4" fmla="*/ 446 w 1008"/>
                <a:gd name="T5" fmla="*/ 1151 h 1218"/>
                <a:gd name="T6" fmla="*/ 240 w 1008"/>
                <a:gd name="T7" fmla="*/ 1196 h 1218"/>
                <a:gd name="T8" fmla="*/ 0 w 1008"/>
                <a:gd name="T9" fmla="*/ 1147 h 1218"/>
                <a:gd name="T10" fmla="*/ 290 w 1008"/>
                <a:gd name="T11" fmla="*/ 1218 h 1218"/>
                <a:gd name="T12" fmla="*/ 509 w 1008"/>
                <a:gd name="T13" fmla="*/ 1179 h 1218"/>
                <a:gd name="T14" fmla="*/ 889 w 1008"/>
                <a:gd name="T15" fmla="*/ 365 h 1218"/>
                <a:gd name="T16" fmla="*/ 543 w 1008"/>
                <a:gd name="T17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8" h="1218">
                  <a:moveTo>
                    <a:pt x="543" y="0"/>
                  </a:moveTo>
                  <a:cubicBezTo>
                    <a:pt x="669" y="72"/>
                    <a:pt x="762" y="191"/>
                    <a:pt x="826" y="334"/>
                  </a:cubicBezTo>
                  <a:cubicBezTo>
                    <a:pt x="917" y="540"/>
                    <a:pt x="769" y="997"/>
                    <a:pt x="446" y="1151"/>
                  </a:cubicBezTo>
                  <a:cubicBezTo>
                    <a:pt x="380" y="1182"/>
                    <a:pt x="310" y="1196"/>
                    <a:pt x="240" y="1196"/>
                  </a:cubicBezTo>
                  <a:cubicBezTo>
                    <a:pt x="158" y="1196"/>
                    <a:pt x="75" y="1177"/>
                    <a:pt x="0" y="1147"/>
                  </a:cubicBezTo>
                  <a:cubicBezTo>
                    <a:pt x="89" y="1193"/>
                    <a:pt x="188" y="1218"/>
                    <a:pt x="290" y="1218"/>
                  </a:cubicBezTo>
                  <a:cubicBezTo>
                    <a:pt x="363" y="1218"/>
                    <a:pt x="437" y="1205"/>
                    <a:pt x="509" y="1179"/>
                  </a:cubicBezTo>
                  <a:cubicBezTo>
                    <a:pt x="838" y="1058"/>
                    <a:pt x="1008" y="694"/>
                    <a:pt x="889" y="365"/>
                  </a:cubicBezTo>
                  <a:cubicBezTo>
                    <a:pt x="826" y="194"/>
                    <a:pt x="698" y="67"/>
                    <a:pt x="543" y="0"/>
                  </a:cubicBezTo>
                </a:path>
              </a:pathLst>
            </a:custGeom>
            <a:solidFill>
              <a:srgbClr val="145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8F3ADBD6-1A97-4909-8E41-41D16DCFC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7700" y="3476626"/>
              <a:ext cx="1346200" cy="515938"/>
            </a:xfrm>
            <a:custGeom>
              <a:avLst/>
              <a:gdLst>
                <a:gd name="T0" fmla="*/ 2 w 616"/>
                <a:gd name="T1" fmla="*/ 203 h 237"/>
                <a:gd name="T2" fmla="*/ 10 w 616"/>
                <a:gd name="T3" fmla="*/ 227 h 237"/>
                <a:gd name="T4" fmla="*/ 25 w 616"/>
                <a:gd name="T5" fmla="*/ 235 h 237"/>
                <a:gd name="T6" fmla="*/ 607 w 616"/>
                <a:gd name="T7" fmla="*/ 49 h 237"/>
                <a:gd name="T8" fmla="*/ 614 w 616"/>
                <a:gd name="T9" fmla="*/ 34 h 237"/>
                <a:gd name="T10" fmla="*/ 607 w 616"/>
                <a:gd name="T11" fmla="*/ 10 h 237"/>
                <a:gd name="T12" fmla="*/ 592 w 616"/>
                <a:gd name="T13" fmla="*/ 2 h 237"/>
                <a:gd name="T14" fmla="*/ 10 w 616"/>
                <a:gd name="T15" fmla="*/ 188 h 237"/>
                <a:gd name="T16" fmla="*/ 2 w 616"/>
                <a:gd name="T17" fmla="*/ 20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6" h="237">
                  <a:moveTo>
                    <a:pt x="2" y="203"/>
                  </a:moveTo>
                  <a:cubicBezTo>
                    <a:pt x="10" y="227"/>
                    <a:pt x="10" y="227"/>
                    <a:pt x="10" y="227"/>
                  </a:cubicBezTo>
                  <a:cubicBezTo>
                    <a:pt x="12" y="233"/>
                    <a:pt x="19" y="237"/>
                    <a:pt x="25" y="235"/>
                  </a:cubicBezTo>
                  <a:cubicBezTo>
                    <a:pt x="607" y="49"/>
                    <a:pt x="607" y="49"/>
                    <a:pt x="607" y="49"/>
                  </a:cubicBezTo>
                  <a:cubicBezTo>
                    <a:pt x="613" y="47"/>
                    <a:pt x="616" y="40"/>
                    <a:pt x="614" y="34"/>
                  </a:cubicBezTo>
                  <a:cubicBezTo>
                    <a:pt x="607" y="10"/>
                    <a:pt x="607" y="10"/>
                    <a:pt x="607" y="10"/>
                  </a:cubicBezTo>
                  <a:cubicBezTo>
                    <a:pt x="605" y="4"/>
                    <a:pt x="598" y="0"/>
                    <a:pt x="592" y="2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4" y="190"/>
                    <a:pt x="0" y="196"/>
                    <a:pt x="2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92C3D86D-DD7D-4AD1-B8E5-D38E6F1B3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7513" y="3098801"/>
              <a:ext cx="447675" cy="908050"/>
            </a:xfrm>
            <a:custGeom>
              <a:avLst/>
              <a:gdLst>
                <a:gd name="T0" fmla="*/ 158 w 205"/>
                <a:gd name="T1" fmla="*/ 313 h 416"/>
                <a:gd name="T2" fmla="*/ 51 w 205"/>
                <a:gd name="T3" fmla="*/ 19 h 416"/>
                <a:gd name="T4" fmla="*/ 20 w 205"/>
                <a:gd name="T5" fmla="*/ 5 h 416"/>
                <a:gd name="T6" fmla="*/ 5 w 205"/>
                <a:gd name="T7" fmla="*/ 36 h 416"/>
                <a:gd name="T8" fmla="*/ 112 w 205"/>
                <a:gd name="T9" fmla="*/ 330 h 416"/>
                <a:gd name="T10" fmla="*/ 104 w 205"/>
                <a:gd name="T11" fmla="*/ 378 h 416"/>
                <a:gd name="T12" fmla="*/ 167 w 205"/>
                <a:gd name="T13" fmla="*/ 407 h 416"/>
                <a:gd name="T14" fmla="*/ 196 w 205"/>
                <a:gd name="T15" fmla="*/ 344 h 416"/>
                <a:gd name="T16" fmla="*/ 158 w 205"/>
                <a:gd name="T17" fmla="*/ 313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416">
                  <a:moveTo>
                    <a:pt x="158" y="313"/>
                  </a:moveTo>
                  <a:cubicBezTo>
                    <a:pt x="51" y="19"/>
                    <a:pt x="51" y="19"/>
                    <a:pt x="51" y="19"/>
                  </a:cubicBezTo>
                  <a:cubicBezTo>
                    <a:pt x="46" y="6"/>
                    <a:pt x="32" y="0"/>
                    <a:pt x="20" y="5"/>
                  </a:cubicBezTo>
                  <a:cubicBezTo>
                    <a:pt x="7" y="9"/>
                    <a:pt x="0" y="23"/>
                    <a:pt x="5" y="36"/>
                  </a:cubicBezTo>
                  <a:cubicBezTo>
                    <a:pt x="112" y="330"/>
                    <a:pt x="112" y="330"/>
                    <a:pt x="112" y="330"/>
                  </a:cubicBezTo>
                  <a:cubicBezTo>
                    <a:pt x="102" y="343"/>
                    <a:pt x="98" y="361"/>
                    <a:pt x="104" y="378"/>
                  </a:cubicBezTo>
                  <a:cubicBezTo>
                    <a:pt x="113" y="403"/>
                    <a:pt x="141" y="416"/>
                    <a:pt x="167" y="407"/>
                  </a:cubicBezTo>
                  <a:cubicBezTo>
                    <a:pt x="192" y="398"/>
                    <a:pt x="205" y="370"/>
                    <a:pt x="196" y="344"/>
                  </a:cubicBezTo>
                  <a:cubicBezTo>
                    <a:pt x="190" y="327"/>
                    <a:pt x="175" y="316"/>
                    <a:pt x="158" y="313"/>
                  </a:cubicBezTo>
                  <a:close/>
                </a:path>
              </a:pathLst>
            </a:custGeom>
            <a:solidFill>
              <a:srgbClr val="EBB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E48FA98E-9F90-4258-82A8-563D51E81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1838" y="2928938"/>
              <a:ext cx="404812" cy="606425"/>
            </a:xfrm>
            <a:custGeom>
              <a:avLst/>
              <a:gdLst>
                <a:gd name="T0" fmla="*/ 15 w 185"/>
                <a:gd name="T1" fmla="*/ 258 h 278"/>
                <a:gd name="T2" fmla="*/ 13 w 185"/>
                <a:gd name="T3" fmla="*/ 254 h 278"/>
                <a:gd name="T4" fmla="*/ 13 w 185"/>
                <a:gd name="T5" fmla="*/ 220 h 278"/>
                <a:gd name="T6" fmla="*/ 10 w 185"/>
                <a:gd name="T7" fmla="*/ 200 h 278"/>
                <a:gd name="T8" fmla="*/ 31 w 185"/>
                <a:gd name="T9" fmla="*/ 187 h 278"/>
                <a:gd name="T10" fmla="*/ 57 w 185"/>
                <a:gd name="T11" fmla="*/ 147 h 278"/>
                <a:gd name="T12" fmla="*/ 98 w 185"/>
                <a:gd name="T13" fmla="*/ 23 h 278"/>
                <a:gd name="T14" fmla="*/ 100 w 185"/>
                <a:gd name="T15" fmla="*/ 181 h 278"/>
                <a:gd name="T16" fmla="*/ 103 w 185"/>
                <a:gd name="T17" fmla="*/ 212 h 278"/>
                <a:gd name="T18" fmla="*/ 97 w 185"/>
                <a:gd name="T19" fmla="*/ 245 h 278"/>
                <a:gd name="T20" fmla="*/ 51 w 185"/>
                <a:gd name="T21" fmla="*/ 276 h 278"/>
                <a:gd name="T22" fmla="*/ 40 w 185"/>
                <a:gd name="T23" fmla="*/ 278 h 278"/>
                <a:gd name="T24" fmla="*/ 23 w 185"/>
                <a:gd name="T25" fmla="*/ 267 h 278"/>
                <a:gd name="T26" fmla="*/ 15 w 185"/>
                <a:gd name="T27" fmla="*/ 25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278">
                  <a:moveTo>
                    <a:pt x="15" y="258"/>
                  </a:moveTo>
                  <a:cubicBezTo>
                    <a:pt x="14" y="257"/>
                    <a:pt x="13" y="256"/>
                    <a:pt x="13" y="254"/>
                  </a:cubicBezTo>
                  <a:cubicBezTo>
                    <a:pt x="9" y="242"/>
                    <a:pt x="14" y="233"/>
                    <a:pt x="13" y="220"/>
                  </a:cubicBezTo>
                  <a:cubicBezTo>
                    <a:pt x="13" y="214"/>
                    <a:pt x="0" y="207"/>
                    <a:pt x="10" y="200"/>
                  </a:cubicBezTo>
                  <a:cubicBezTo>
                    <a:pt x="13" y="197"/>
                    <a:pt x="23" y="192"/>
                    <a:pt x="31" y="187"/>
                  </a:cubicBezTo>
                  <a:cubicBezTo>
                    <a:pt x="42" y="179"/>
                    <a:pt x="52" y="162"/>
                    <a:pt x="57" y="147"/>
                  </a:cubicBezTo>
                  <a:cubicBezTo>
                    <a:pt x="66" y="118"/>
                    <a:pt x="60" y="32"/>
                    <a:pt x="98" y="23"/>
                  </a:cubicBezTo>
                  <a:cubicBezTo>
                    <a:pt x="185" y="0"/>
                    <a:pt x="104" y="165"/>
                    <a:pt x="100" y="181"/>
                  </a:cubicBezTo>
                  <a:cubicBezTo>
                    <a:pt x="98" y="191"/>
                    <a:pt x="103" y="201"/>
                    <a:pt x="103" y="212"/>
                  </a:cubicBezTo>
                  <a:cubicBezTo>
                    <a:pt x="103" y="222"/>
                    <a:pt x="101" y="236"/>
                    <a:pt x="97" y="245"/>
                  </a:cubicBezTo>
                  <a:cubicBezTo>
                    <a:pt x="89" y="264"/>
                    <a:pt x="69" y="269"/>
                    <a:pt x="51" y="276"/>
                  </a:cubicBezTo>
                  <a:cubicBezTo>
                    <a:pt x="47" y="277"/>
                    <a:pt x="44" y="278"/>
                    <a:pt x="40" y="278"/>
                  </a:cubicBezTo>
                  <a:cubicBezTo>
                    <a:pt x="33" y="277"/>
                    <a:pt x="28" y="272"/>
                    <a:pt x="23" y="267"/>
                  </a:cubicBezTo>
                  <a:cubicBezTo>
                    <a:pt x="20" y="264"/>
                    <a:pt x="17" y="261"/>
                    <a:pt x="15" y="258"/>
                  </a:cubicBezTo>
                  <a:close/>
                </a:path>
              </a:pathLst>
            </a:custGeom>
            <a:solidFill>
              <a:srgbClr val="EAC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CC317486-F23B-43CF-B4AB-518FD55C7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2325" y="2120901"/>
              <a:ext cx="303212" cy="1030288"/>
            </a:xfrm>
            <a:custGeom>
              <a:avLst/>
              <a:gdLst>
                <a:gd name="T0" fmla="*/ 62 w 139"/>
                <a:gd name="T1" fmla="*/ 9 h 472"/>
                <a:gd name="T2" fmla="*/ 73 w 139"/>
                <a:gd name="T3" fmla="*/ 27 h 472"/>
                <a:gd name="T4" fmla="*/ 119 w 139"/>
                <a:gd name="T5" fmla="*/ 170 h 472"/>
                <a:gd name="T6" fmla="*/ 114 w 139"/>
                <a:gd name="T7" fmla="*/ 461 h 472"/>
                <a:gd name="T8" fmla="*/ 109 w 139"/>
                <a:gd name="T9" fmla="*/ 470 h 472"/>
                <a:gd name="T10" fmla="*/ 98 w 139"/>
                <a:gd name="T11" fmla="*/ 471 h 472"/>
                <a:gd name="T12" fmla="*/ 33 w 139"/>
                <a:gd name="T13" fmla="*/ 458 h 472"/>
                <a:gd name="T14" fmla="*/ 20 w 139"/>
                <a:gd name="T15" fmla="*/ 453 h 472"/>
                <a:gd name="T16" fmla="*/ 15 w 139"/>
                <a:gd name="T17" fmla="*/ 426 h 472"/>
                <a:gd name="T18" fmla="*/ 18 w 139"/>
                <a:gd name="T19" fmla="*/ 244 h 472"/>
                <a:gd name="T20" fmla="*/ 1 w 139"/>
                <a:gd name="T21" fmla="*/ 152 h 472"/>
                <a:gd name="T22" fmla="*/ 20 w 139"/>
                <a:gd name="T23" fmla="*/ 72 h 472"/>
                <a:gd name="T24" fmla="*/ 35 w 139"/>
                <a:gd name="T25" fmla="*/ 18 h 472"/>
                <a:gd name="T26" fmla="*/ 62 w 139"/>
                <a:gd name="T27" fmla="*/ 9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472">
                  <a:moveTo>
                    <a:pt x="62" y="9"/>
                  </a:moveTo>
                  <a:cubicBezTo>
                    <a:pt x="65" y="13"/>
                    <a:pt x="68" y="20"/>
                    <a:pt x="73" y="27"/>
                  </a:cubicBezTo>
                  <a:cubicBezTo>
                    <a:pt x="99" y="66"/>
                    <a:pt x="110" y="125"/>
                    <a:pt x="119" y="170"/>
                  </a:cubicBezTo>
                  <a:cubicBezTo>
                    <a:pt x="139" y="266"/>
                    <a:pt x="137" y="366"/>
                    <a:pt x="114" y="461"/>
                  </a:cubicBezTo>
                  <a:cubicBezTo>
                    <a:pt x="113" y="465"/>
                    <a:pt x="112" y="468"/>
                    <a:pt x="109" y="470"/>
                  </a:cubicBezTo>
                  <a:cubicBezTo>
                    <a:pt x="106" y="472"/>
                    <a:pt x="102" y="472"/>
                    <a:pt x="98" y="471"/>
                  </a:cubicBezTo>
                  <a:cubicBezTo>
                    <a:pt x="77" y="466"/>
                    <a:pt x="55" y="462"/>
                    <a:pt x="33" y="458"/>
                  </a:cubicBezTo>
                  <a:cubicBezTo>
                    <a:pt x="29" y="457"/>
                    <a:pt x="24" y="456"/>
                    <a:pt x="20" y="453"/>
                  </a:cubicBezTo>
                  <a:cubicBezTo>
                    <a:pt x="13" y="446"/>
                    <a:pt x="14" y="436"/>
                    <a:pt x="15" y="426"/>
                  </a:cubicBezTo>
                  <a:cubicBezTo>
                    <a:pt x="24" y="366"/>
                    <a:pt x="25" y="305"/>
                    <a:pt x="18" y="244"/>
                  </a:cubicBezTo>
                  <a:cubicBezTo>
                    <a:pt x="14" y="216"/>
                    <a:pt x="0" y="181"/>
                    <a:pt x="1" y="152"/>
                  </a:cubicBezTo>
                  <a:cubicBezTo>
                    <a:pt x="3" y="127"/>
                    <a:pt x="18" y="100"/>
                    <a:pt x="20" y="72"/>
                  </a:cubicBezTo>
                  <a:cubicBezTo>
                    <a:pt x="21" y="55"/>
                    <a:pt x="23" y="31"/>
                    <a:pt x="35" y="18"/>
                  </a:cubicBezTo>
                  <a:cubicBezTo>
                    <a:pt x="50" y="0"/>
                    <a:pt x="55" y="0"/>
                    <a:pt x="62" y="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pic>
        <p:nvPicPr>
          <p:cNvPr id="47" name="圖片 4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2" y="992778"/>
            <a:ext cx="1851659" cy="75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91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4B43-468C-4CE7-819B-D7BFFD8A252C}" type="datetimeFigureOut">
              <a:rPr lang="zh-TW" altLang="en-US" smtClean="0"/>
              <a:t>2022/5/18/Wed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3531-DAD8-4B0E-83F9-60A408ADDF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9834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8">
            <a:extLst>
              <a:ext uri="{FF2B5EF4-FFF2-40B4-BE49-F238E27FC236}">
                <a16:creationId xmlns:a16="http://schemas.microsoft.com/office/drawing/2014/main" id="{C4EF579C-E89C-441B-BF71-0981B93F406E}"/>
              </a:ext>
            </a:extLst>
          </p:cNvPr>
          <p:cNvSpPr/>
          <p:nvPr userDrawn="1"/>
        </p:nvSpPr>
        <p:spPr>
          <a:xfrm>
            <a:off x="5128824" y="4281534"/>
            <a:ext cx="2943225" cy="392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E438DA43-3340-417C-ADF0-1483410E1A60}"/>
              </a:ext>
            </a:extLst>
          </p:cNvPr>
          <p:cNvSpPr/>
          <p:nvPr userDrawn="1"/>
        </p:nvSpPr>
        <p:spPr>
          <a:xfrm>
            <a:off x="7511001" y="279573"/>
            <a:ext cx="1428750" cy="1905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092FA480-D285-4031-BAC0-72E8ECD7EB8C}"/>
              </a:ext>
            </a:extLst>
          </p:cNvPr>
          <p:cNvSpPr/>
          <p:nvPr userDrawn="1"/>
        </p:nvSpPr>
        <p:spPr>
          <a:xfrm>
            <a:off x="-923778" y="-1572551"/>
            <a:ext cx="4100513" cy="54673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 userDrawn="1"/>
        </p:nvSpPr>
        <p:spPr>
          <a:xfrm>
            <a:off x="885825" y="809625"/>
            <a:ext cx="7372350" cy="523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4B43-468C-4CE7-819B-D7BFFD8A252C}" type="datetimeFigureOut">
              <a:rPr lang="zh-TW" altLang="en-US" smtClean="0"/>
              <a:t>2022/5/18/Wed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3531-DAD8-4B0E-83F9-60A408ADDF4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2" y="5982789"/>
            <a:ext cx="1851659" cy="752707"/>
          </a:xfrm>
          <a:prstGeom prst="rect">
            <a:avLst/>
          </a:prstGeom>
        </p:spPr>
      </p:pic>
      <p:pic>
        <p:nvPicPr>
          <p:cNvPr id="17" name="图片 6">
            <a:extLst>
              <a:ext uri="{FF2B5EF4-FFF2-40B4-BE49-F238E27FC236}">
                <a16:creationId xmlns:a16="http://schemas.microsoft.com/office/drawing/2014/main" id="{A9F06BC1-12DA-429A-A60A-A38E72CC29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8710" y="3109906"/>
            <a:ext cx="2598800" cy="34650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822525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8">
            <a:extLst>
              <a:ext uri="{FF2B5EF4-FFF2-40B4-BE49-F238E27FC236}">
                <a16:creationId xmlns:a16="http://schemas.microsoft.com/office/drawing/2014/main" id="{C4EF579C-E89C-441B-BF71-0981B93F406E}"/>
              </a:ext>
            </a:extLst>
          </p:cNvPr>
          <p:cNvSpPr/>
          <p:nvPr userDrawn="1"/>
        </p:nvSpPr>
        <p:spPr>
          <a:xfrm>
            <a:off x="1040150" y="3105878"/>
            <a:ext cx="2943225" cy="392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E438DA43-3340-417C-ADF0-1483410E1A60}"/>
              </a:ext>
            </a:extLst>
          </p:cNvPr>
          <p:cNvSpPr/>
          <p:nvPr userDrawn="1"/>
        </p:nvSpPr>
        <p:spPr>
          <a:xfrm>
            <a:off x="7511001" y="279573"/>
            <a:ext cx="1428750" cy="1905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092FA480-D285-4031-BAC0-72E8ECD7EB8C}"/>
              </a:ext>
            </a:extLst>
          </p:cNvPr>
          <p:cNvSpPr/>
          <p:nvPr userDrawn="1"/>
        </p:nvSpPr>
        <p:spPr>
          <a:xfrm>
            <a:off x="-923778" y="-1572551"/>
            <a:ext cx="4100513" cy="54673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 userDrawn="1"/>
        </p:nvSpPr>
        <p:spPr>
          <a:xfrm>
            <a:off x="892357" y="739956"/>
            <a:ext cx="7372350" cy="523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4B43-468C-4CE7-819B-D7BFFD8A252C}" type="datetimeFigureOut">
              <a:rPr lang="zh-TW" altLang="en-US" smtClean="0"/>
              <a:t>2022/5/18/Wed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3531-DAD8-4B0E-83F9-60A408ADDF4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188" y="6108480"/>
            <a:ext cx="1629589" cy="662435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id="{A9F06BC1-12DA-429A-A60A-A38E72CC29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019" y="2970568"/>
            <a:ext cx="2598800" cy="34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139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4B43-468C-4CE7-819B-D7BFFD8A252C}" type="datetimeFigureOut">
              <a:rPr lang="zh-TW" altLang="en-US" smtClean="0"/>
              <a:t>2022/5/18/Wed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3531-DAD8-4B0E-83F9-60A408ADDF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2910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4B43-468C-4CE7-819B-D7BFFD8A252C}" type="datetimeFigureOut">
              <a:rPr lang="zh-TW" altLang="en-US" smtClean="0"/>
              <a:t>2022/5/18/Wed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3531-DAD8-4B0E-83F9-60A408ADDF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615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1">
            <a:extLst>
              <a:ext uri="{FF2B5EF4-FFF2-40B4-BE49-F238E27FC236}">
                <a16:creationId xmlns:a16="http://schemas.microsoft.com/office/drawing/2014/main" id="{A3A39988-CDF4-4BB6-81A7-82AE92A895DE}"/>
              </a:ext>
            </a:extLst>
          </p:cNvPr>
          <p:cNvSpPr/>
          <p:nvPr userDrawn="1"/>
        </p:nvSpPr>
        <p:spPr>
          <a:xfrm>
            <a:off x="-939070" y="-1295400"/>
            <a:ext cx="4370817" cy="58277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C4EF579C-E89C-441B-BF71-0981B93F406E}"/>
              </a:ext>
            </a:extLst>
          </p:cNvPr>
          <p:cNvSpPr/>
          <p:nvPr userDrawn="1"/>
        </p:nvSpPr>
        <p:spPr>
          <a:xfrm>
            <a:off x="2498815" y="4086225"/>
            <a:ext cx="2943225" cy="39243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092FA480-D285-4031-BAC0-72E8ECD7EB8C}"/>
              </a:ext>
            </a:extLst>
          </p:cNvPr>
          <p:cNvSpPr/>
          <p:nvPr userDrawn="1"/>
        </p:nvSpPr>
        <p:spPr>
          <a:xfrm>
            <a:off x="8001000" y="-1295400"/>
            <a:ext cx="2185988" cy="29146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 userDrawn="1"/>
        </p:nvSpPr>
        <p:spPr>
          <a:xfrm>
            <a:off x="200025" y="292099"/>
            <a:ext cx="8726183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9725" y="338994"/>
            <a:ext cx="7560000" cy="900000"/>
          </a:xfrm>
        </p:spPr>
        <p:txBody>
          <a:bodyPr>
            <a:normAutofit/>
          </a:bodyPr>
          <a:lstStyle>
            <a:lvl1pPr>
              <a:defRPr sz="27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4B43-468C-4CE7-819B-D7BFFD8A252C}" type="datetimeFigureOut">
              <a:rPr lang="zh-TW" altLang="en-US" smtClean="0"/>
              <a:t>2022/5/18/Wed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86600" y="649287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90863531-DAD8-4B0E-83F9-60A408ADDF4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525543" y="478706"/>
            <a:ext cx="434578" cy="568325"/>
            <a:chOff x="700723" y="478705"/>
            <a:chExt cx="579437" cy="568325"/>
          </a:xfrm>
        </p:grpSpPr>
        <p:sp>
          <p:nvSpPr>
            <p:cNvPr id="11" name="Freeform 20"/>
            <p:cNvSpPr>
              <a:spLocks noEditPoints="1"/>
            </p:cNvSpPr>
            <p:nvPr/>
          </p:nvSpPr>
          <p:spPr bwMode="auto">
            <a:xfrm rot="5400000" flipH="1">
              <a:off x="706279" y="473149"/>
              <a:ext cx="568325" cy="579437"/>
            </a:xfrm>
            <a:custGeom>
              <a:avLst/>
              <a:gdLst>
                <a:gd name="T0" fmla="*/ 75 w 151"/>
                <a:gd name="T1" fmla="*/ 0 h 151"/>
                <a:gd name="T2" fmla="*/ 151 w 151"/>
                <a:gd name="T3" fmla="*/ 76 h 151"/>
                <a:gd name="T4" fmla="*/ 75 w 151"/>
                <a:gd name="T5" fmla="*/ 151 h 151"/>
                <a:gd name="T6" fmla="*/ 0 w 151"/>
                <a:gd name="T7" fmla="*/ 76 h 151"/>
                <a:gd name="T8" fmla="*/ 75 w 151"/>
                <a:gd name="T9" fmla="*/ 0 h 151"/>
                <a:gd name="T10" fmla="*/ 75 w 151"/>
                <a:gd name="T11" fmla="*/ 4 h 151"/>
                <a:gd name="T12" fmla="*/ 147 w 151"/>
                <a:gd name="T13" fmla="*/ 76 h 151"/>
                <a:gd name="T14" fmla="*/ 75 w 151"/>
                <a:gd name="T15" fmla="*/ 147 h 151"/>
                <a:gd name="T16" fmla="*/ 4 w 151"/>
                <a:gd name="T17" fmla="*/ 76 h 151"/>
                <a:gd name="T18" fmla="*/ 75 w 151"/>
                <a:gd name="T19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117" y="0"/>
                    <a:pt x="151" y="34"/>
                    <a:pt x="151" y="76"/>
                  </a:cubicBezTo>
                  <a:cubicBezTo>
                    <a:pt x="151" y="117"/>
                    <a:pt x="117" y="151"/>
                    <a:pt x="75" y="151"/>
                  </a:cubicBezTo>
                  <a:cubicBezTo>
                    <a:pt x="34" y="151"/>
                    <a:pt x="0" y="117"/>
                    <a:pt x="0" y="76"/>
                  </a:cubicBezTo>
                  <a:cubicBezTo>
                    <a:pt x="0" y="34"/>
                    <a:pt x="34" y="0"/>
                    <a:pt x="75" y="0"/>
                  </a:cubicBezTo>
                  <a:close/>
                  <a:moveTo>
                    <a:pt x="75" y="4"/>
                  </a:moveTo>
                  <a:cubicBezTo>
                    <a:pt x="115" y="4"/>
                    <a:pt x="147" y="36"/>
                    <a:pt x="147" y="76"/>
                  </a:cubicBezTo>
                  <a:cubicBezTo>
                    <a:pt x="147" y="115"/>
                    <a:pt x="115" y="147"/>
                    <a:pt x="75" y="147"/>
                  </a:cubicBezTo>
                  <a:cubicBezTo>
                    <a:pt x="36" y="147"/>
                    <a:pt x="4" y="115"/>
                    <a:pt x="4" y="76"/>
                  </a:cubicBezTo>
                  <a:cubicBezTo>
                    <a:pt x="4" y="36"/>
                    <a:pt x="36" y="4"/>
                    <a:pt x="75" y="4"/>
                  </a:cubicBezTo>
                  <a:close/>
                </a:path>
              </a:pathLst>
            </a:custGeom>
            <a:solidFill>
              <a:srgbClr val="EFE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12" name="Oval 21"/>
            <p:cNvSpPr>
              <a:spLocks noChangeArrowheads="1"/>
            </p:cNvSpPr>
            <p:nvPr/>
          </p:nvSpPr>
          <p:spPr bwMode="auto">
            <a:xfrm rot="5400000" flipH="1">
              <a:off x="754698" y="524743"/>
              <a:ext cx="471487" cy="477837"/>
            </a:xfrm>
            <a:prstGeom prst="ellipse">
              <a:avLst/>
            </a:prstGeom>
            <a:solidFill>
              <a:srgbClr val="E84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13" name="Oval 22"/>
            <p:cNvSpPr>
              <a:spLocks noChangeArrowheads="1"/>
            </p:cNvSpPr>
            <p:nvPr/>
          </p:nvSpPr>
          <p:spPr bwMode="auto">
            <a:xfrm rot="5400000" flipH="1">
              <a:off x="769780" y="538237"/>
              <a:ext cx="441325" cy="449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 rot="5400000" flipH="1">
              <a:off x="770573" y="558081"/>
              <a:ext cx="387350" cy="409575"/>
            </a:xfrm>
            <a:custGeom>
              <a:avLst/>
              <a:gdLst>
                <a:gd name="T0" fmla="*/ 84 w 103"/>
                <a:gd name="T1" fmla="*/ 97 h 107"/>
                <a:gd name="T2" fmla="*/ 51 w 103"/>
                <a:gd name="T3" fmla="*/ 107 h 107"/>
                <a:gd name="T4" fmla="*/ 19 w 103"/>
                <a:gd name="T5" fmla="*/ 97 h 107"/>
                <a:gd name="T6" fmla="*/ 19 w 103"/>
                <a:gd name="T7" fmla="*/ 51 h 107"/>
                <a:gd name="T8" fmla="*/ 0 w 103"/>
                <a:gd name="T9" fmla="*/ 51 h 107"/>
                <a:gd name="T10" fmla="*/ 51 w 103"/>
                <a:gd name="T11" fmla="*/ 0 h 107"/>
                <a:gd name="T12" fmla="*/ 103 w 103"/>
                <a:gd name="T13" fmla="*/ 51 h 107"/>
                <a:gd name="T14" fmla="*/ 84 w 103"/>
                <a:gd name="T15" fmla="*/ 51 h 107"/>
                <a:gd name="T16" fmla="*/ 84 w 103"/>
                <a:gd name="T17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84" y="97"/>
                  </a:moveTo>
                  <a:cubicBezTo>
                    <a:pt x="74" y="103"/>
                    <a:pt x="63" y="107"/>
                    <a:pt x="51" y="107"/>
                  </a:cubicBezTo>
                  <a:cubicBezTo>
                    <a:pt x="39" y="107"/>
                    <a:pt x="28" y="103"/>
                    <a:pt x="19" y="97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4" y="97"/>
                    <a:pt x="84" y="97"/>
                    <a:pt x="84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accent2"/>
                </a:solidFill>
              </a:endParaRPr>
            </a:p>
          </p:txBody>
        </p:sp>
      </p:grp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97" y="426720"/>
            <a:ext cx="904601" cy="3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304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1">
            <a:extLst>
              <a:ext uri="{FF2B5EF4-FFF2-40B4-BE49-F238E27FC236}">
                <a16:creationId xmlns:a16="http://schemas.microsoft.com/office/drawing/2014/main" id="{A3A39988-CDF4-4BB6-81A7-82AE92A895DE}"/>
              </a:ext>
            </a:extLst>
          </p:cNvPr>
          <p:cNvSpPr/>
          <p:nvPr userDrawn="1"/>
        </p:nvSpPr>
        <p:spPr>
          <a:xfrm>
            <a:off x="-939070" y="-1295400"/>
            <a:ext cx="4370817" cy="58277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C4EF579C-E89C-441B-BF71-0981B93F406E}"/>
              </a:ext>
            </a:extLst>
          </p:cNvPr>
          <p:cNvSpPr/>
          <p:nvPr userDrawn="1"/>
        </p:nvSpPr>
        <p:spPr>
          <a:xfrm>
            <a:off x="2498815" y="4086225"/>
            <a:ext cx="2943225" cy="39243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092FA480-D285-4031-BAC0-72E8ECD7EB8C}"/>
              </a:ext>
            </a:extLst>
          </p:cNvPr>
          <p:cNvSpPr/>
          <p:nvPr userDrawn="1"/>
        </p:nvSpPr>
        <p:spPr>
          <a:xfrm>
            <a:off x="8001000" y="-1295400"/>
            <a:ext cx="2185988" cy="29146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 userDrawn="1"/>
        </p:nvSpPr>
        <p:spPr>
          <a:xfrm>
            <a:off x="200025" y="292099"/>
            <a:ext cx="8726183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9725" y="338994"/>
            <a:ext cx="7560000" cy="900000"/>
          </a:xfrm>
        </p:spPr>
        <p:txBody>
          <a:bodyPr>
            <a:normAutofit/>
          </a:bodyPr>
          <a:lstStyle>
            <a:lvl1pPr>
              <a:defRPr sz="27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4B43-468C-4CE7-819B-D7BFFD8A252C}" type="datetimeFigureOut">
              <a:rPr lang="zh-TW" altLang="en-US" smtClean="0"/>
              <a:t>2022/5/18/Wed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86600" y="649287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90863531-DAD8-4B0E-83F9-60A408ADDF4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525543" y="478706"/>
            <a:ext cx="434578" cy="568325"/>
            <a:chOff x="700723" y="478705"/>
            <a:chExt cx="579437" cy="568325"/>
          </a:xfrm>
        </p:grpSpPr>
        <p:sp>
          <p:nvSpPr>
            <p:cNvPr id="11" name="Freeform 20"/>
            <p:cNvSpPr>
              <a:spLocks noEditPoints="1"/>
            </p:cNvSpPr>
            <p:nvPr/>
          </p:nvSpPr>
          <p:spPr bwMode="auto">
            <a:xfrm rot="5400000" flipH="1">
              <a:off x="706279" y="473149"/>
              <a:ext cx="568325" cy="579437"/>
            </a:xfrm>
            <a:custGeom>
              <a:avLst/>
              <a:gdLst>
                <a:gd name="T0" fmla="*/ 75 w 151"/>
                <a:gd name="T1" fmla="*/ 0 h 151"/>
                <a:gd name="T2" fmla="*/ 151 w 151"/>
                <a:gd name="T3" fmla="*/ 76 h 151"/>
                <a:gd name="T4" fmla="*/ 75 w 151"/>
                <a:gd name="T5" fmla="*/ 151 h 151"/>
                <a:gd name="T6" fmla="*/ 0 w 151"/>
                <a:gd name="T7" fmla="*/ 76 h 151"/>
                <a:gd name="T8" fmla="*/ 75 w 151"/>
                <a:gd name="T9" fmla="*/ 0 h 151"/>
                <a:gd name="T10" fmla="*/ 75 w 151"/>
                <a:gd name="T11" fmla="*/ 4 h 151"/>
                <a:gd name="T12" fmla="*/ 147 w 151"/>
                <a:gd name="T13" fmla="*/ 76 h 151"/>
                <a:gd name="T14" fmla="*/ 75 w 151"/>
                <a:gd name="T15" fmla="*/ 147 h 151"/>
                <a:gd name="T16" fmla="*/ 4 w 151"/>
                <a:gd name="T17" fmla="*/ 76 h 151"/>
                <a:gd name="T18" fmla="*/ 75 w 151"/>
                <a:gd name="T19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117" y="0"/>
                    <a:pt x="151" y="34"/>
                    <a:pt x="151" y="76"/>
                  </a:cubicBezTo>
                  <a:cubicBezTo>
                    <a:pt x="151" y="117"/>
                    <a:pt x="117" y="151"/>
                    <a:pt x="75" y="151"/>
                  </a:cubicBezTo>
                  <a:cubicBezTo>
                    <a:pt x="34" y="151"/>
                    <a:pt x="0" y="117"/>
                    <a:pt x="0" y="76"/>
                  </a:cubicBezTo>
                  <a:cubicBezTo>
                    <a:pt x="0" y="34"/>
                    <a:pt x="34" y="0"/>
                    <a:pt x="75" y="0"/>
                  </a:cubicBezTo>
                  <a:close/>
                  <a:moveTo>
                    <a:pt x="75" y="4"/>
                  </a:moveTo>
                  <a:cubicBezTo>
                    <a:pt x="115" y="4"/>
                    <a:pt x="147" y="36"/>
                    <a:pt x="147" y="76"/>
                  </a:cubicBezTo>
                  <a:cubicBezTo>
                    <a:pt x="147" y="115"/>
                    <a:pt x="115" y="147"/>
                    <a:pt x="75" y="147"/>
                  </a:cubicBezTo>
                  <a:cubicBezTo>
                    <a:pt x="36" y="147"/>
                    <a:pt x="4" y="115"/>
                    <a:pt x="4" y="76"/>
                  </a:cubicBezTo>
                  <a:cubicBezTo>
                    <a:pt x="4" y="36"/>
                    <a:pt x="36" y="4"/>
                    <a:pt x="75" y="4"/>
                  </a:cubicBezTo>
                  <a:close/>
                </a:path>
              </a:pathLst>
            </a:custGeom>
            <a:solidFill>
              <a:srgbClr val="EFE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12" name="Oval 21"/>
            <p:cNvSpPr>
              <a:spLocks noChangeArrowheads="1"/>
            </p:cNvSpPr>
            <p:nvPr/>
          </p:nvSpPr>
          <p:spPr bwMode="auto">
            <a:xfrm rot="5400000" flipH="1">
              <a:off x="754698" y="524743"/>
              <a:ext cx="471487" cy="477837"/>
            </a:xfrm>
            <a:prstGeom prst="ellipse">
              <a:avLst/>
            </a:prstGeom>
            <a:solidFill>
              <a:srgbClr val="E84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13" name="Oval 22"/>
            <p:cNvSpPr>
              <a:spLocks noChangeArrowheads="1"/>
            </p:cNvSpPr>
            <p:nvPr/>
          </p:nvSpPr>
          <p:spPr bwMode="auto">
            <a:xfrm rot="5400000" flipH="1">
              <a:off x="769780" y="538237"/>
              <a:ext cx="441325" cy="449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 rot="5400000" flipH="1">
              <a:off x="770573" y="558081"/>
              <a:ext cx="387350" cy="409575"/>
            </a:xfrm>
            <a:custGeom>
              <a:avLst/>
              <a:gdLst>
                <a:gd name="T0" fmla="*/ 84 w 103"/>
                <a:gd name="T1" fmla="*/ 97 h 107"/>
                <a:gd name="T2" fmla="*/ 51 w 103"/>
                <a:gd name="T3" fmla="*/ 107 h 107"/>
                <a:gd name="T4" fmla="*/ 19 w 103"/>
                <a:gd name="T5" fmla="*/ 97 h 107"/>
                <a:gd name="T6" fmla="*/ 19 w 103"/>
                <a:gd name="T7" fmla="*/ 51 h 107"/>
                <a:gd name="T8" fmla="*/ 0 w 103"/>
                <a:gd name="T9" fmla="*/ 51 h 107"/>
                <a:gd name="T10" fmla="*/ 51 w 103"/>
                <a:gd name="T11" fmla="*/ 0 h 107"/>
                <a:gd name="T12" fmla="*/ 103 w 103"/>
                <a:gd name="T13" fmla="*/ 51 h 107"/>
                <a:gd name="T14" fmla="*/ 84 w 103"/>
                <a:gd name="T15" fmla="*/ 51 h 107"/>
                <a:gd name="T16" fmla="*/ 84 w 103"/>
                <a:gd name="T17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84" y="97"/>
                  </a:moveTo>
                  <a:cubicBezTo>
                    <a:pt x="74" y="103"/>
                    <a:pt x="63" y="107"/>
                    <a:pt x="51" y="107"/>
                  </a:cubicBezTo>
                  <a:cubicBezTo>
                    <a:pt x="39" y="107"/>
                    <a:pt x="28" y="103"/>
                    <a:pt x="19" y="97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4" y="97"/>
                    <a:pt x="84" y="97"/>
                    <a:pt x="84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accent2"/>
                </a:solidFill>
              </a:endParaRPr>
            </a:p>
          </p:txBody>
        </p:sp>
      </p:grp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97" y="426720"/>
            <a:ext cx="904601" cy="3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425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8">
            <a:extLst>
              <a:ext uri="{FF2B5EF4-FFF2-40B4-BE49-F238E27FC236}">
                <a16:creationId xmlns:a16="http://schemas.microsoft.com/office/drawing/2014/main" id="{C4EF579C-E89C-441B-BF71-0981B93F406E}"/>
              </a:ext>
            </a:extLst>
          </p:cNvPr>
          <p:cNvSpPr/>
          <p:nvPr userDrawn="1"/>
        </p:nvSpPr>
        <p:spPr>
          <a:xfrm>
            <a:off x="-677107" y="-2360347"/>
            <a:ext cx="3936143" cy="52481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2FA480-D285-4031-BAC0-72E8ECD7EB8C}"/>
              </a:ext>
            </a:extLst>
          </p:cNvPr>
          <p:cNvSpPr/>
          <p:nvPr userDrawn="1"/>
        </p:nvSpPr>
        <p:spPr>
          <a:xfrm>
            <a:off x="8099272" y="5378450"/>
            <a:ext cx="1671638" cy="22288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 userDrawn="1"/>
        </p:nvSpPr>
        <p:spPr>
          <a:xfrm>
            <a:off x="208909" y="328612"/>
            <a:ext cx="8726183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4B43-468C-4CE7-819B-D7BFFD8A252C}" type="datetimeFigureOut">
              <a:rPr lang="zh-TW" altLang="en-US" smtClean="0"/>
              <a:t>2022/5/18/Wed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3531-DAD8-4B0E-83F9-60A408ADDF4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59725" y="338994"/>
            <a:ext cx="7560000" cy="900000"/>
          </a:xfrm>
        </p:spPr>
        <p:txBody>
          <a:bodyPr>
            <a:normAutofit/>
          </a:bodyPr>
          <a:lstStyle>
            <a:lvl1pPr>
              <a:defRPr sz="27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grpSp>
        <p:nvGrpSpPr>
          <p:cNvPr id="9" name="群組 8"/>
          <p:cNvGrpSpPr/>
          <p:nvPr userDrawn="1"/>
        </p:nvGrpSpPr>
        <p:grpSpPr>
          <a:xfrm>
            <a:off x="525543" y="478706"/>
            <a:ext cx="434578" cy="568325"/>
            <a:chOff x="700723" y="478705"/>
            <a:chExt cx="579437" cy="568325"/>
          </a:xfrm>
        </p:grpSpPr>
        <p:sp>
          <p:nvSpPr>
            <p:cNvPr id="10" name="Freeform 20"/>
            <p:cNvSpPr>
              <a:spLocks noEditPoints="1"/>
            </p:cNvSpPr>
            <p:nvPr/>
          </p:nvSpPr>
          <p:spPr bwMode="auto">
            <a:xfrm rot="5400000" flipH="1">
              <a:off x="706279" y="473149"/>
              <a:ext cx="568325" cy="579437"/>
            </a:xfrm>
            <a:custGeom>
              <a:avLst/>
              <a:gdLst>
                <a:gd name="T0" fmla="*/ 75 w 151"/>
                <a:gd name="T1" fmla="*/ 0 h 151"/>
                <a:gd name="T2" fmla="*/ 151 w 151"/>
                <a:gd name="T3" fmla="*/ 76 h 151"/>
                <a:gd name="T4" fmla="*/ 75 w 151"/>
                <a:gd name="T5" fmla="*/ 151 h 151"/>
                <a:gd name="T6" fmla="*/ 0 w 151"/>
                <a:gd name="T7" fmla="*/ 76 h 151"/>
                <a:gd name="T8" fmla="*/ 75 w 151"/>
                <a:gd name="T9" fmla="*/ 0 h 151"/>
                <a:gd name="T10" fmla="*/ 75 w 151"/>
                <a:gd name="T11" fmla="*/ 4 h 151"/>
                <a:gd name="T12" fmla="*/ 147 w 151"/>
                <a:gd name="T13" fmla="*/ 76 h 151"/>
                <a:gd name="T14" fmla="*/ 75 w 151"/>
                <a:gd name="T15" fmla="*/ 147 h 151"/>
                <a:gd name="T16" fmla="*/ 4 w 151"/>
                <a:gd name="T17" fmla="*/ 76 h 151"/>
                <a:gd name="T18" fmla="*/ 75 w 151"/>
                <a:gd name="T19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117" y="0"/>
                    <a:pt x="151" y="34"/>
                    <a:pt x="151" y="76"/>
                  </a:cubicBezTo>
                  <a:cubicBezTo>
                    <a:pt x="151" y="117"/>
                    <a:pt x="117" y="151"/>
                    <a:pt x="75" y="151"/>
                  </a:cubicBezTo>
                  <a:cubicBezTo>
                    <a:pt x="34" y="151"/>
                    <a:pt x="0" y="117"/>
                    <a:pt x="0" y="76"/>
                  </a:cubicBezTo>
                  <a:cubicBezTo>
                    <a:pt x="0" y="34"/>
                    <a:pt x="34" y="0"/>
                    <a:pt x="75" y="0"/>
                  </a:cubicBezTo>
                  <a:close/>
                  <a:moveTo>
                    <a:pt x="75" y="4"/>
                  </a:moveTo>
                  <a:cubicBezTo>
                    <a:pt x="115" y="4"/>
                    <a:pt x="147" y="36"/>
                    <a:pt x="147" y="76"/>
                  </a:cubicBezTo>
                  <a:cubicBezTo>
                    <a:pt x="147" y="115"/>
                    <a:pt x="115" y="147"/>
                    <a:pt x="75" y="147"/>
                  </a:cubicBezTo>
                  <a:cubicBezTo>
                    <a:pt x="36" y="147"/>
                    <a:pt x="4" y="115"/>
                    <a:pt x="4" y="76"/>
                  </a:cubicBezTo>
                  <a:cubicBezTo>
                    <a:pt x="4" y="36"/>
                    <a:pt x="36" y="4"/>
                    <a:pt x="75" y="4"/>
                  </a:cubicBezTo>
                  <a:close/>
                </a:path>
              </a:pathLst>
            </a:custGeom>
            <a:solidFill>
              <a:srgbClr val="EFE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11" name="Oval 21"/>
            <p:cNvSpPr>
              <a:spLocks noChangeArrowheads="1"/>
            </p:cNvSpPr>
            <p:nvPr/>
          </p:nvSpPr>
          <p:spPr bwMode="auto">
            <a:xfrm rot="5400000" flipH="1">
              <a:off x="754698" y="524743"/>
              <a:ext cx="471487" cy="477837"/>
            </a:xfrm>
            <a:prstGeom prst="ellipse">
              <a:avLst/>
            </a:prstGeom>
            <a:solidFill>
              <a:srgbClr val="E84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12" name="Oval 22"/>
            <p:cNvSpPr>
              <a:spLocks noChangeArrowheads="1"/>
            </p:cNvSpPr>
            <p:nvPr/>
          </p:nvSpPr>
          <p:spPr bwMode="auto">
            <a:xfrm rot="5400000" flipH="1">
              <a:off x="769780" y="538237"/>
              <a:ext cx="441325" cy="449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 rot="5400000" flipH="1">
              <a:off x="770573" y="558081"/>
              <a:ext cx="387350" cy="409575"/>
            </a:xfrm>
            <a:custGeom>
              <a:avLst/>
              <a:gdLst>
                <a:gd name="T0" fmla="*/ 84 w 103"/>
                <a:gd name="T1" fmla="*/ 97 h 107"/>
                <a:gd name="T2" fmla="*/ 51 w 103"/>
                <a:gd name="T3" fmla="*/ 107 h 107"/>
                <a:gd name="T4" fmla="*/ 19 w 103"/>
                <a:gd name="T5" fmla="*/ 97 h 107"/>
                <a:gd name="T6" fmla="*/ 19 w 103"/>
                <a:gd name="T7" fmla="*/ 51 h 107"/>
                <a:gd name="T8" fmla="*/ 0 w 103"/>
                <a:gd name="T9" fmla="*/ 51 h 107"/>
                <a:gd name="T10" fmla="*/ 51 w 103"/>
                <a:gd name="T11" fmla="*/ 0 h 107"/>
                <a:gd name="T12" fmla="*/ 103 w 103"/>
                <a:gd name="T13" fmla="*/ 51 h 107"/>
                <a:gd name="T14" fmla="*/ 84 w 103"/>
                <a:gd name="T15" fmla="*/ 51 h 107"/>
                <a:gd name="T16" fmla="*/ 84 w 103"/>
                <a:gd name="T17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84" y="97"/>
                  </a:moveTo>
                  <a:cubicBezTo>
                    <a:pt x="74" y="103"/>
                    <a:pt x="63" y="107"/>
                    <a:pt x="51" y="107"/>
                  </a:cubicBezTo>
                  <a:cubicBezTo>
                    <a:pt x="39" y="107"/>
                    <a:pt x="28" y="103"/>
                    <a:pt x="19" y="97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4" y="97"/>
                    <a:pt x="84" y="97"/>
                    <a:pt x="84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accent2"/>
                </a:solidFill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97" y="426720"/>
            <a:ext cx="904601" cy="3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88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8">
            <a:extLst>
              <a:ext uri="{FF2B5EF4-FFF2-40B4-BE49-F238E27FC236}">
                <a16:creationId xmlns:a16="http://schemas.microsoft.com/office/drawing/2014/main" id="{C4EF579C-E89C-441B-BF71-0981B93F406E}"/>
              </a:ext>
            </a:extLst>
          </p:cNvPr>
          <p:cNvSpPr/>
          <p:nvPr userDrawn="1"/>
        </p:nvSpPr>
        <p:spPr>
          <a:xfrm>
            <a:off x="-677107" y="-2360347"/>
            <a:ext cx="3936143" cy="52481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2FA480-D285-4031-BAC0-72E8ECD7EB8C}"/>
              </a:ext>
            </a:extLst>
          </p:cNvPr>
          <p:cNvSpPr/>
          <p:nvPr userDrawn="1"/>
        </p:nvSpPr>
        <p:spPr>
          <a:xfrm>
            <a:off x="8099272" y="5378450"/>
            <a:ext cx="1671638" cy="22288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 userDrawn="1"/>
        </p:nvSpPr>
        <p:spPr>
          <a:xfrm>
            <a:off x="208909" y="328612"/>
            <a:ext cx="8726183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4B43-468C-4CE7-819B-D7BFFD8A252C}" type="datetimeFigureOut">
              <a:rPr lang="zh-TW" altLang="en-US" smtClean="0"/>
              <a:t>2022/5/18/Wed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3531-DAD8-4B0E-83F9-60A408ADDF4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97" y="426720"/>
            <a:ext cx="904601" cy="3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0E502-E91B-4373-BD40-4EF3EABF13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4B43-468C-4CE7-819B-D7BFFD8A252C}" type="datetimeFigureOut">
              <a:rPr lang="zh-TW" altLang="en-US" smtClean="0"/>
              <a:t>2022/5/18/Wed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3531-DAD8-4B0E-83F9-60A408ADDF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8449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4B43-468C-4CE7-819B-D7BFFD8A252C}" type="datetimeFigureOut">
              <a:rPr lang="zh-TW" altLang="en-US" smtClean="0"/>
              <a:t>2022/5/18/Wed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3531-DAD8-4B0E-83F9-60A408ADDF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96434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4B43-468C-4CE7-819B-D7BFFD8A252C}" type="datetimeFigureOut">
              <a:rPr lang="zh-TW" altLang="en-US" smtClean="0"/>
              <a:t>2022/5/18/Wed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3531-DAD8-4B0E-83F9-60A408ADDF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5791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4B43-468C-4CE7-819B-D7BFFD8A252C}" type="datetimeFigureOut">
              <a:rPr lang="zh-TW" altLang="en-US" smtClean="0"/>
              <a:t>2022/5/18/Wed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3531-DAD8-4B0E-83F9-60A408ADDF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59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E23BC-6212-4E5C-B37E-F288BCEA8C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31"/>
          <p:cNvSpPr>
            <a:spLocks noChangeShapeType="1"/>
          </p:cNvSpPr>
          <p:nvPr/>
        </p:nvSpPr>
        <p:spPr bwMode="auto">
          <a:xfrm>
            <a:off x="8001000" y="838200"/>
            <a:ext cx="914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1000" y="1447800"/>
            <a:ext cx="822960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346700" y="63373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80808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143750" y="6143625"/>
            <a:ext cx="14700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 i="0">
                <a:solidFill>
                  <a:srgbClr val="CC0000"/>
                </a:solidFill>
                <a:latin typeface="華康隸書體W7" pitchFamily="65" charset="-120"/>
                <a:ea typeface="華康隸書體W7" pitchFamily="65" charset="-120"/>
              </a:defRPr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63087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7E5AE6AA-46EE-45D5-B6E0-5397F7C36B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52450" y="533400"/>
            <a:ext cx="68389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pic>
        <p:nvPicPr>
          <p:cNvPr id="1032" name="Picture 32" descr="06_ico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61250" y="533400"/>
            <a:ext cx="615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4000" r:id="rId10"/>
    <p:sldLayoutId id="2147484001" r:id="rId11"/>
    <p:sldLayoutId id="2147483997" r:id="rId12"/>
    <p:sldLayoutId id="2147483998" r:id="rId13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微軟正黑體" pitchFamily="34" charset="-120"/>
          <a:ea typeface="微軟正黑體" pitchFamily="34" charset="-12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微軟正黑體" pitchFamily="34" charset="-120"/>
          <a:ea typeface="微軟正黑體" pitchFamily="34" charset="-12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微軟正黑體" pitchFamily="34" charset="-120"/>
          <a:ea typeface="微軟正黑體" pitchFamily="34" charset="-12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微軟正黑體" pitchFamily="34" charset="-120"/>
          <a:ea typeface="微軟正黑體" pitchFamily="34" charset="-12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hlink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6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E6C0C6CC-9E04-47F0-ABD4-942D90735522}" type="datetimeFigureOut">
              <a:rPr lang="zh-TW" altLang="en-US"/>
              <a:pPr>
                <a:defRPr/>
              </a:pPr>
              <a:t>2022/5/18/Wed</a:t>
            </a:fld>
            <a:endParaRPr lang="en-US" altLang="zh-TW"/>
          </a:p>
        </p:txBody>
      </p:sp>
      <p:sp>
        <p:nvSpPr>
          <p:cNvPr id="7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F075D7D9-FB16-4528-A415-EC048FED337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2212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400800"/>
            <a:ext cx="3003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0025" y="6400800"/>
            <a:ext cx="2212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08504E30-C9BC-46A7-9423-C22CAACE0F7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華康粗黑體" pitchFamily="49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華康粗黑體" pitchFamily="49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華康粗黑體" pitchFamily="49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華康粗黑體" pitchFamily="49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華康粗黑體" pitchFamily="49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華康粗圓體(P)" pitchFamily="34" charset="-120"/>
          <a:ea typeface="華康粗圓體(P)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華康細圓體(P)" pitchFamily="34" charset="-120"/>
          <a:ea typeface="華康細圓體(P)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華康細圓體(P)" pitchFamily="34" charset="-120"/>
          <a:ea typeface="華康細圓體(P)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華康細圓體(P)" pitchFamily="34" charset="-120"/>
          <a:ea typeface="華康細圓體(P)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華康細圓體(P)" pitchFamily="34" charset="-120"/>
          <a:ea typeface="華康細圓體(P)" pitchFamily="34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C4D98B-7631-49C4-9E70-E4DB2CE08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132C31-E807-4AAC-AF9B-DED719A5F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057CB9CC-A9A5-4DAE-BE55-2C761AC6B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8D28DEE-D859-4A19-B607-C5A6EA4F07CB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  <p:sp>
        <p:nvSpPr>
          <p:cNvPr id="15" name="Footer Placeholder 16">
            <a:extLst>
              <a:ext uri="{FF2B5EF4-FFF2-40B4-BE49-F238E27FC236}">
                <a16:creationId xmlns:a16="http://schemas.microsoft.com/office/drawing/2014/main" id="{CE870110-29F2-483B-92ED-6847A2ABE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349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zh-TW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400"/>
        </a:spcAft>
        <a:buFont typeface="Arial" panose="020B0604020202020204" pitchFamily="34" charset="0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TW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zh-TW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5E0FA9-6887-4279-BA79-29810C1D01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EC12A03-2197-43E4-824A-54CF976356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8083F-67DD-4C7B-B960-8C6531944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68858C5-CB79-45E5-89D2-A10BA7588938}" type="datetime1">
              <a:rPr lang="zh-TW" altLang="en-US"/>
              <a:pPr>
                <a:defRPr/>
              </a:pPr>
              <a:t>2022/5/18/Wed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EB1F8-6060-4BE6-BD7E-9792303BB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7953A-06D0-46E8-8B76-26364B93E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7903451-72A7-4E18-8202-46B5A0A1166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00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383A776-5AB5-4B1D-95E2-66F0171ADF0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176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  <p:sldLayoutId id="2147484062" r:id="rId17"/>
    <p:sldLayoutId id="2147484063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4B43-468C-4CE7-819B-D7BFFD8A252C}" type="datetimeFigureOut">
              <a:rPr lang="zh-TW" altLang="en-US" smtClean="0"/>
              <a:t>2022/5/18/Wed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63531-DAD8-4B0E-83F9-60A408ADDF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062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nter42.jctv.ntut.edu.tw/105ugrulecdrom/index.html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2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26138" y="419100"/>
            <a:ext cx="1752600" cy="228600"/>
          </a:xfrm>
        </p:spPr>
        <p:txBody>
          <a:bodyPr/>
          <a:lstStyle/>
          <a:p>
            <a:pPr eaLnBrk="1" hangingPunct="1"/>
            <a:r>
              <a:rPr lang="en-US" altLang="zh-TW">
                <a:latin typeface="新細明體" pitchFamily="18" charset="-120"/>
                <a:ea typeface="新細明體" pitchFamily="18" charset="-120"/>
              </a:rPr>
              <a:t>www.test100.com.tw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gray">
          <a:xfrm>
            <a:off x="3071813" y="5643563"/>
            <a:ext cx="5162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TW" altLang="en-US" sz="2000" b="1" dirty="0">
                <a:solidFill>
                  <a:srgbClr val="000000"/>
                </a:solidFill>
                <a:latin typeface="新細明體" pitchFamily="18" charset="-120"/>
              </a:rPr>
              <a:t>地　點：苗栗高商</a:t>
            </a:r>
            <a:endParaRPr lang="en-US" altLang="zh-TW" sz="2000" b="1" dirty="0">
              <a:solidFill>
                <a:srgbClr val="000000"/>
              </a:solidFill>
              <a:latin typeface="新細明體" pitchFamily="18" charset="-120"/>
            </a:endParaRPr>
          </a:p>
          <a:p>
            <a:pPr algn="l"/>
            <a:r>
              <a:rPr lang="zh-TW" altLang="en-US" sz="2000" b="1" dirty="0">
                <a:solidFill>
                  <a:srgbClr val="000000"/>
                </a:solidFill>
                <a:latin typeface="新細明體" pitchFamily="18" charset="-120"/>
              </a:rPr>
              <a:t>主講人：施 明 誌   （大考通訊社 講師）</a:t>
            </a:r>
            <a:endParaRPr lang="en-US" altLang="zh-TW" sz="2000" b="1" dirty="0">
              <a:solidFill>
                <a:srgbClr val="000000"/>
              </a:solidFill>
              <a:latin typeface="新細明體" pitchFamily="18" charset="-120"/>
            </a:endParaRP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gray">
          <a:xfrm>
            <a:off x="2928938" y="5643563"/>
            <a:ext cx="76200" cy="612775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8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2060848"/>
            <a:ext cx="7740650" cy="2016224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400" dirty="0"/>
              <a:t>統測甄選入學＆登記分發</a:t>
            </a:r>
            <a:br>
              <a:rPr lang="en-US" altLang="zh-TW" sz="4400" dirty="0"/>
            </a:br>
            <a:r>
              <a:rPr lang="zh-TW" altLang="en-US" sz="4400" dirty="0"/>
              <a:t>志願選填</a:t>
            </a:r>
            <a:endParaRPr lang="zh-TW" altLang="en-US" sz="4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新細明體" pitchFamily="18" charset="-120"/>
                <a:ea typeface="新細明體" pitchFamily="18" charset="-120"/>
              </a:rPr>
              <a:t>甄選入學－兩階段的比賽</a:t>
            </a:r>
          </a:p>
        </p:txBody>
      </p:sp>
      <p:sp>
        <p:nvSpPr>
          <p:cNvPr id="35843" name="投影片編號版面配置區 3"/>
          <p:cNvSpPr txBox="1">
            <a:spLocks noGrp="1"/>
          </p:cNvSpPr>
          <p:nvPr/>
        </p:nvSpPr>
        <p:spPr bwMode="auto">
          <a:xfrm>
            <a:off x="6550025" y="6400800"/>
            <a:ext cx="2212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E15ECC0-A1A8-4690-BD23-FFDD023C0C1C}" type="slidenum">
              <a:rPr lang="zh-TW" altLang="en-US" sz="1400">
                <a:latin typeface="新細明體" pitchFamily="18" charset="-120"/>
              </a:rPr>
              <a:pPr algn="r"/>
              <a:t>10</a:t>
            </a:fld>
            <a:endParaRPr lang="en-US" altLang="zh-TW" sz="1400">
              <a:latin typeface="新細明體" pitchFamily="18" charset="-120"/>
            </a:endParaRPr>
          </a:p>
        </p:txBody>
      </p:sp>
      <p:grpSp>
        <p:nvGrpSpPr>
          <p:cNvPr id="2" name="Group 3"/>
          <p:cNvGrpSpPr>
            <a:grpSpLocks noGrp="1"/>
          </p:cNvGrpSpPr>
          <p:nvPr/>
        </p:nvGrpSpPr>
        <p:grpSpPr bwMode="auto">
          <a:xfrm>
            <a:off x="500063" y="2073275"/>
            <a:ext cx="8162925" cy="3976688"/>
            <a:chOff x="182" y="1230"/>
            <a:chExt cx="5313" cy="719"/>
          </a:xfrm>
        </p:grpSpPr>
        <p:sp>
          <p:nvSpPr>
            <p:cNvPr id="35845" name="Text Box 4"/>
            <p:cNvSpPr txBox="1">
              <a:spLocks noChangeArrowheads="1"/>
            </p:cNvSpPr>
            <p:nvPr/>
          </p:nvSpPr>
          <p:spPr bwMode="auto">
            <a:xfrm>
              <a:off x="182" y="1501"/>
              <a:ext cx="937" cy="348"/>
            </a:xfrm>
            <a:prstGeom prst="rect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FFFF"/>
                </a:gs>
                <a:gs pos="100000">
                  <a:srgbClr val="FFCCCC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TW" altLang="en-US" sz="2400">
                  <a:latin typeface="新細明體" pitchFamily="18" charset="-120"/>
                </a:rPr>
                <a:t>考生決定報名校系</a:t>
              </a:r>
              <a:br>
                <a:rPr kumimoji="1" lang="zh-TW" altLang="en-US" sz="2400">
                  <a:latin typeface="新細明體" pitchFamily="18" charset="-120"/>
                </a:rPr>
              </a:br>
              <a:br>
                <a:rPr kumimoji="1" lang="zh-TW" altLang="en-US" sz="2400">
                  <a:latin typeface="新細明體" pitchFamily="18" charset="-120"/>
                </a:rPr>
              </a:br>
              <a:br>
                <a:rPr kumimoji="1" lang="zh-TW" altLang="en-US" sz="2400">
                  <a:latin typeface="新細明體" pitchFamily="18" charset="-120"/>
                </a:rPr>
              </a:br>
              <a:endParaRPr kumimoji="1" lang="zh-TW" altLang="en-US" sz="2400">
                <a:latin typeface="新細明體" pitchFamily="18" charset="-120"/>
              </a:endParaRPr>
            </a:p>
          </p:txBody>
        </p:sp>
        <p:sp>
          <p:nvSpPr>
            <p:cNvPr id="35846" name="Text Box 5"/>
            <p:cNvSpPr txBox="1">
              <a:spLocks noChangeArrowheads="1"/>
            </p:cNvSpPr>
            <p:nvPr/>
          </p:nvSpPr>
          <p:spPr bwMode="auto">
            <a:xfrm>
              <a:off x="4558" y="1501"/>
              <a:ext cx="937" cy="448"/>
            </a:xfrm>
            <a:prstGeom prst="rect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FFFF"/>
                </a:gs>
                <a:gs pos="100000">
                  <a:srgbClr val="FFCCCC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TW" altLang="en-US" sz="2400">
                  <a:latin typeface="新細明體" pitchFamily="18" charset="-120"/>
                </a:rPr>
                <a:t>（重複）錄取者，繳卡填志願，就讀一校系。</a:t>
              </a:r>
              <a:endParaRPr kumimoji="1" lang="en-US" altLang="zh-TW" sz="2400">
                <a:latin typeface="新細明體" pitchFamily="18" charset="-120"/>
              </a:endParaRPr>
            </a:p>
            <a:p>
              <a:pPr algn="ctr">
                <a:spcBef>
                  <a:spcPct val="50000"/>
                </a:spcBef>
              </a:pPr>
              <a:endParaRPr kumimoji="1" lang="en-US" altLang="zh-TW" sz="2400">
                <a:latin typeface="新細明體" pitchFamily="18" charset="-120"/>
              </a:endParaRPr>
            </a:p>
          </p:txBody>
        </p:sp>
        <p:sp>
          <p:nvSpPr>
            <p:cNvPr id="35847" name="Text Box 6"/>
            <p:cNvSpPr txBox="1">
              <a:spLocks noChangeArrowheads="1"/>
            </p:cNvSpPr>
            <p:nvPr/>
          </p:nvSpPr>
          <p:spPr bwMode="auto">
            <a:xfrm>
              <a:off x="1624" y="1230"/>
              <a:ext cx="953" cy="83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TW" altLang="en-US" sz="2400">
                  <a:solidFill>
                    <a:srgbClr val="FF0000"/>
                  </a:solidFill>
                  <a:latin typeface="新細明體" pitchFamily="18" charset="-120"/>
                </a:rPr>
                <a:t>第一階段</a:t>
              </a:r>
              <a:endParaRPr kumimoji="1" lang="en-US" altLang="zh-TW" sz="2400">
                <a:solidFill>
                  <a:srgbClr val="FF0000"/>
                </a:solidFill>
                <a:latin typeface="新細明體" pitchFamily="18" charset="-120"/>
              </a:endParaRPr>
            </a:p>
          </p:txBody>
        </p:sp>
        <p:sp>
          <p:nvSpPr>
            <p:cNvPr id="35848" name="Text Box 7"/>
            <p:cNvSpPr txBox="1">
              <a:spLocks noChangeArrowheads="1"/>
            </p:cNvSpPr>
            <p:nvPr/>
          </p:nvSpPr>
          <p:spPr bwMode="auto">
            <a:xfrm>
              <a:off x="1655" y="1501"/>
              <a:ext cx="937" cy="284"/>
            </a:xfrm>
            <a:prstGeom prst="rect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FFFF"/>
                </a:gs>
                <a:gs pos="100000">
                  <a:srgbClr val="FFCCCC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TW" altLang="en-US" sz="2400" dirty="0">
                  <a:latin typeface="新細明體" pitchFamily="18" charset="-120"/>
                </a:rPr>
                <a:t>比「統測</a:t>
              </a:r>
              <a:br>
                <a:rPr kumimoji="1" lang="zh-TW" altLang="en-US" sz="2400" dirty="0">
                  <a:latin typeface="新細明體" pitchFamily="18" charset="-120"/>
                </a:rPr>
              </a:br>
              <a:r>
                <a:rPr kumimoji="1" lang="zh-TW" altLang="en-US" sz="2400" dirty="0">
                  <a:latin typeface="新細明體" pitchFamily="18" charset="-120"/>
                </a:rPr>
                <a:t>」成績</a:t>
              </a:r>
              <a:br>
                <a:rPr kumimoji="1" lang="zh-TW" altLang="en-US" sz="2400" dirty="0">
                  <a:latin typeface="新細明體" pitchFamily="18" charset="-120"/>
                </a:rPr>
              </a:br>
              <a:br>
                <a:rPr kumimoji="1" lang="zh-TW" altLang="en-US" sz="2400" dirty="0">
                  <a:latin typeface="新細明體" pitchFamily="18" charset="-120"/>
                </a:rPr>
              </a:br>
              <a:endParaRPr kumimoji="1" lang="zh-TW" altLang="en-US" sz="2400" dirty="0">
                <a:latin typeface="新細明體" pitchFamily="18" charset="-120"/>
              </a:endParaRPr>
            </a:p>
          </p:txBody>
        </p:sp>
        <p:sp>
          <p:nvSpPr>
            <p:cNvPr id="35849" name="Text Box 8"/>
            <p:cNvSpPr txBox="1">
              <a:spLocks noChangeArrowheads="1"/>
            </p:cNvSpPr>
            <p:nvPr/>
          </p:nvSpPr>
          <p:spPr bwMode="auto">
            <a:xfrm>
              <a:off x="3065" y="1230"/>
              <a:ext cx="1023" cy="83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54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TW" altLang="en-US" sz="2400">
                  <a:latin typeface="新細明體" pitchFamily="18" charset="-120"/>
                </a:rPr>
                <a:t>第二階段</a:t>
              </a:r>
              <a:endParaRPr kumimoji="1" lang="en-US" altLang="zh-TW" sz="2400">
                <a:latin typeface="新細明體" pitchFamily="18" charset="-120"/>
              </a:endParaRPr>
            </a:p>
          </p:txBody>
        </p:sp>
        <p:sp>
          <p:nvSpPr>
            <p:cNvPr id="35850" name="Text Box 9"/>
            <p:cNvSpPr txBox="1">
              <a:spLocks noChangeArrowheads="1"/>
            </p:cNvSpPr>
            <p:nvPr/>
          </p:nvSpPr>
          <p:spPr bwMode="auto">
            <a:xfrm>
              <a:off x="3106" y="1501"/>
              <a:ext cx="937" cy="283"/>
            </a:xfrm>
            <a:prstGeom prst="rect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FFFF"/>
                </a:gs>
                <a:gs pos="100000">
                  <a:srgbClr val="FFCCCC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TW" altLang="en-US" sz="2400">
                  <a:latin typeface="新細明體" pitchFamily="18" charset="-120"/>
                </a:rPr>
                <a:t>比「面試</a:t>
              </a:r>
              <a:br>
                <a:rPr kumimoji="1" lang="zh-TW" altLang="en-US" sz="2400">
                  <a:latin typeface="新細明體" pitchFamily="18" charset="-120"/>
                </a:rPr>
              </a:br>
              <a:r>
                <a:rPr kumimoji="1" lang="zh-TW" altLang="en-US" sz="2400">
                  <a:latin typeface="新細明體" pitchFamily="18" charset="-120"/>
                </a:rPr>
                <a:t>」「資料審查」成績</a:t>
              </a: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159" y="1514"/>
              <a:ext cx="518" cy="238"/>
              <a:chOff x="1159" y="1514"/>
              <a:chExt cx="518" cy="238"/>
            </a:xfrm>
          </p:grpSpPr>
          <p:sp>
            <p:nvSpPr>
              <p:cNvPr id="35858" name="Line 11"/>
              <p:cNvSpPr>
                <a:spLocks noChangeShapeType="1"/>
              </p:cNvSpPr>
              <p:nvPr/>
            </p:nvSpPr>
            <p:spPr bwMode="auto">
              <a:xfrm>
                <a:off x="1191" y="1752"/>
                <a:ext cx="4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859" name="Text Box 12"/>
              <p:cNvSpPr txBox="1">
                <a:spLocks noChangeArrowheads="1"/>
              </p:cNvSpPr>
              <p:nvPr/>
            </p:nvSpPr>
            <p:spPr bwMode="auto">
              <a:xfrm>
                <a:off x="1159" y="1514"/>
                <a:ext cx="518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TW" altLang="en-US" sz="2400">
                    <a:latin typeface="新細明體" pitchFamily="18" charset="-120"/>
                  </a:rPr>
                  <a:t>報名</a:t>
                </a:r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600" y="1514"/>
              <a:ext cx="517" cy="238"/>
              <a:chOff x="2600" y="1500"/>
              <a:chExt cx="517" cy="238"/>
            </a:xfrm>
          </p:grpSpPr>
          <p:sp>
            <p:nvSpPr>
              <p:cNvPr id="35856" name="Line 14"/>
              <p:cNvSpPr>
                <a:spLocks noChangeShapeType="1"/>
              </p:cNvSpPr>
              <p:nvPr/>
            </p:nvSpPr>
            <p:spPr bwMode="auto">
              <a:xfrm>
                <a:off x="2651" y="1738"/>
                <a:ext cx="4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857" name="Text Box 15"/>
              <p:cNvSpPr txBox="1">
                <a:spLocks noChangeArrowheads="1"/>
              </p:cNvSpPr>
              <p:nvPr/>
            </p:nvSpPr>
            <p:spPr bwMode="auto">
              <a:xfrm>
                <a:off x="2600" y="1500"/>
                <a:ext cx="517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TW" altLang="en-US" sz="2400">
                    <a:solidFill>
                      <a:srgbClr val="FF0000"/>
                    </a:solidFill>
                    <a:latin typeface="新細明體" pitchFamily="18" charset="-120"/>
                  </a:rPr>
                  <a:t>晉級</a:t>
                </a: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4053" y="1514"/>
              <a:ext cx="517" cy="238"/>
              <a:chOff x="4053" y="1454"/>
              <a:chExt cx="517" cy="238"/>
            </a:xfrm>
          </p:grpSpPr>
          <p:sp>
            <p:nvSpPr>
              <p:cNvPr id="35854" name="Line 17"/>
              <p:cNvSpPr>
                <a:spLocks noChangeShapeType="1"/>
              </p:cNvSpPr>
              <p:nvPr/>
            </p:nvSpPr>
            <p:spPr bwMode="auto">
              <a:xfrm>
                <a:off x="4103" y="1692"/>
                <a:ext cx="4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855" name="Text Box 18"/>
              <p:cNvSpPr txBox="1">
                <a:spLocks noChangeArrowheads="1"/>
              </p:cNvSpPr>
              <p:nvPr/>
            </p:nvSpPr>
            <p:spPr bwMode="auto">
              <a:xfrm>
                <a:off x="4053" y="1454"/>
                <a:ext cx="517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TW" altLang="en-US" sz="2400">
                    <a:solidFill>
                      <a:srgbClr val="FF0000"/>
                    </a:solidFill>
                    <a:latin typeface="新細明體" pitchFamily="18" charset="-120"/>
                  </a:rPr>
                  <a:t>錄取</a:t>
                </a: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C56A51F-2CDA-4E85-894C-455FA5260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6" t="24800" r="30312" b="12201"/>
          <a:stretch/>
        </p:blipFill>
        <p:spPr>
          <a:xfrm>
            <a:off x="249973" y="276225"/>
            <a:ext cx="8714515" cy="5783184"/>
          </a:xfrm>
          <a:prstGeom prst="rect">
            <a:avLst/>
          </a:prstGeom>
        </p:spPr>
      </p:pic>
      <p:sp>
        <p:nvSpPr>
          <p:cNvPr id="2" name="日期版面配置區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/>
                <a:ea typeface="新細明體" charset="-120"/>
                <a:cs typeface="+mn-cs"/>
              </a:rPr>
              <a:t>www.test100.com.tw</a:t>
            </a:r>
          </a:p>
        </p:txBody>
      </p:sp>
      <p:sp>
        <p:nvSpPr>
          <p:cNvPr id="29699" name="頁尾版面配置區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華康隸書體W7"/>
                <a:ea typeface="華康隸書體W7"/>
                <a:cs typeface="華康隸書體W7"/>
              </a:rPr>
              <a:t>大考通訊社</a:t>
            </a:r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華康隸書體W7"/>
              <a:ea typeface="華康隸書體W7"/>
              <a:cs typeface="華康隸書體W7"/>
            </a:endParaRPr>
          </a:p>
        </p:txBody>
      </p:sp>
      <p:sp>
        <p:nvSpPr>
          <p:cNvPr id="29701" name="圓角矩形 2"/>
          <p:cNvSpPr>
            <a:spLocks noChangeArrowheads="1"/>
          </p:cNvSpPr>
          <p:nvPr/>
        </p:nvSpPr>
        <p:spPr bwMode="auto">
          <a:xfrm>
            <a:off x="2229536" y="229618"/>
            <a:ext cx="1406360" cy="2047253"/>
          </a:xfrm>
          <a:prstGeom prst="roundRect">
            <a:avLst>
              <a:gd name="adj" fmla="val 16667"/>
            </a:avLst>
          </a:prstGeom>
          <a:noFill/>
          <a:ln w="66675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702" name="矩形 3"/>
          <p:cNvSpPr>
            <a:spLocks noChangeArrowheads="1"/>
          </p:cNvSpPr>
          <p:nvPr/>
        </p:nvSpPr>
        <p:spPr bwMode="auto">
          <a:xfrm>
            <a:off x="4788024" y="276225"/>
            <a:ext cx="2592288" cy="2000647"/>
          </a:xfrm>
          <a:prstGeom prst="rect">
            <a:avLst/>
          </a:prstGeom>
          <a:noFill/>
          <a:ln w="79375" algn="ctr">
            <a:solidFill>
              <a:srgbClr val="FFFF00"/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3">
            <a:extLst>
              <a:ext uri="{FF2B5EF4-FFF2-40B4-BE49-F238E27FC236}">
                <a16:creationId xmlns:a16="http://schemas.microsoft.com/office/drawing/2014/main" id="{8E5F9699-55F3-4307-8DEF-B38ADB16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7485" y="2428676"/>
            <a:ext cx="5372815" cy="3088556"/>
          </a:xfrm>
          <a:prstGeom prst="rect">
            <a:avLst/>
          </a:prstGeom>
          <a:noFill/>
          <a:ln w="79375" algn="ctr">
            <a:solidFill>
              <a:srgbClr val="0070C0"/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箭號: 弧形左彎 2">
            <a:extLst>
              <a:ext uri="{FF2B5EF4-FFF2-40B4-BE49-F238E27FC236}">
                <a16:creationId xmlns:a16="http://schemas.microsoft.com/office/drawing/2014/main" id="{F956F87C-240B-4097-8B3C-04FED43027A4}"/>
              </a:ext>
            </a:extLst>
          </p:cNvPr>
          <p:cNvSpPr/>
          <p:nvPr/>
        </p:nvSpPr>
        <p:spPr bwMode="auto">
          <a:xfrm>
            <a:off x="7668344" y="1124744"/>
            <a:ext cx="1225683" cy="2592288"/>
          </a:xfrm>
          <a:prstGeom prst="curvedLeftArrow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108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>
            <a:spLocks noGrp="1"/>
          </p:cNvSpPr>
          <p:nvPr/>
        </p:nvSpPr>
        <p:spPr bwMode="auto">
          <a:xfrm>
            <a:off x="1858109" y="475521"/>
            <a:ext cx="64611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第一階段「倍率篩選」</a:t>
            </a:r>
            <a:endParaRPr lang="en-US" altLang="zh-TW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  <a:p>
            <a:pPr algn="ctr" eaLnBrk="1" hangingPunct="1">
              <a:defRPr/>
            </a:pPr>
            <a:r>
              <a:rPr lang="zh-TW" altLang="en-US" sz="3200" dirty="0">
                <a:solidFill>
                  <a:prstClr val="black"/>
                </a:solidFill>
                <a:latin typeface="Adobe 黑体 Std R" pitchFamily="34" charset="-128"/>
                <a:ea typeface="Adobe 黑体 Std R" pitchFamily="34" charset="-128"/>
              </a:rPr>
              <a:t>當報名人數  大於預甄人數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573088" y="1512888"/>
          <a:ext cx="7845425" cy="4343403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96899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wTeX 仿宋體" pitchFamily="49" charset="-120"/>
                          <a:ea typeface="cwTeX 仿宋體" pitchFamily="49" charset="-120"/>
                        </a:rPr>
                        <a:t>舉例：大考大學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wTeX 仿宋體" pitchFamily="49" charset="-120"/>
                          <a:ea typeface="cwTeX 仿宋體" pitchFamily="49" charset="-120"/>
                        </a:rPr>
                        <a:t>(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wTeX 仿宋體" pitchFamily="49" charset="-120"/>
                          <a:ea typeface="cwTeX 仿宋體" pitchFamily="49" charset="-120"/>
                        </a:rPr>
                        <a:t>各系自訂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wTeX 仿宋體" pitchFamily="49" charset="-120"/>
                          <a:ea typeface="cwTeX 仿宋體" pitchFamily="49" charset="-120"/>
                        </a:rPr>
                        <a:t>-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wTeX 仿宋體" pitchFamily="49" charset="-120"/>
                          <a:ea typeface="cwTeX 仿宋體" pitchFamily="49" charset="-120"/>
                        </a:rPr>
                        <a:t>簡章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wTeX 仿宋體" pitchFamily="49" charset="-120"/>
                          <a:ea typeface="cwTeX 仿宋體" pitchFamily="49" charset="-120"/>
                        </a:rPr>
                        <a:t>)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wTeX 仿宋體" pitchFamily="49" charset="-120"/>
                        <a:ea typeface="cwTeX 仿宋體" pitchFamily="49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招生名額</a:t>
                      </a:r>
                    </a:p>
                  </a:txBody>
                  <a:tcPr marL="0" marR="0" marT="0" marB="0" anchor="ctr" horzOverflow="overflow">
                    <a:lnL w="25400" cap="flat" cmpd="dbl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</a:t>
                      </a: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25400" cap="flat" cmpd="dbl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華康彩帶體(P)" pitchFamily="82" charset="-120"/>
                          <a:ea typeface="華康彩帶體(P)" pitchFamily="82" charset="-120"/>
                        </a:rPr>
                        <a:t>第</a:t>
                      </a: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華康彩帶體(P)" pitchFamily="82" charset="-120"/>
                          <a:ea typeface="華康彩帶體(P)" pitchFamily="82" charset="-120"/>
                        </a:rPr>
                        <a:t>1</a:t>
                      </a: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華康彩帶體(P)" pitchFamily="82" charset="-120"/>
                          <a:ea typeface="華康彩帶體(P)" pitchFamily="82" charset="-120"/>
                        </a:rPr>
                        <a:t>階段倍率篩選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dobe 黑体 Std R" pitchFamily="34" charset="-128"/>
                        <a:ea typeface="Adobe 黑体 Std R" pitchFamily="34" charset="-128"/>
                      </a:endParaRPr>
                    </a:p>
                  </a:txBody>
                  <a:tcPr marL="0" marR="0" marT="0" marB="0" vert="eaVert" anchor="ctr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科目</a:t>
                      </a:r>
                    </a:p>
                  </a:txBody>
                  <a:tcPr marL="0" marR="0" marT="0" marB="0" anchor="ctr" horzOverflow="overflow">
                    <a:lnL w="25400" cap="flat" cmpd="dbl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篩選倍率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FDA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高              低</a:t>
                      </a:r>
                    </a:p>
                  </a:txBody>
                  <a:tcPr marL="0" marR="0" marT="0" marB="0" anchor="ctr" horzOverflow="overflow">
                    <a:lnL w="25400" cap="flat" cmpd="dbl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國文</a:t>
                      </a:r>
                    </a:p>
                  </a:txBody>
                  <a:tcPr marL="0" marR="0" marT="0" marB="0" anchor="ctr" horzOverflow="overflow">
                    <a:lnL w="25400" cap="flat" cmpd="dbl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               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Eras Bold ITC" panose="020B0907030504020204" pitchFamily="34" charset="0"/>
                          <a:ea typeface="新細明體" panose="02020500000000000000" pitchFamily="18" charset="-120"/>
                          <a:sym typeface="Wingdings" panose="05000000000000000000" pitchFamily="2" charset="2"/>
                        </a:rPr>
                        <a:t></a:t>
                      </a:r>
                      <a:endParaRPr kumimoji="0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Eras Bold ITC" panose="020B0907030504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篩單科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Eras Bold ITC" panose="020B0907030504020204" pitchFamily="34" charset="0"/>
                          <a:ea typeface="新細明體" panose="02020500000000000000" pitchFamily="18" charset="-120"/>
                          <a:sym typeface="Wingdings" panose="05000000000000000000" pitchFamily="2" charset="2"/>
                        </a:rPr>
                        <a:t></a:t>
                      </a:r>
                      <a:endParaRPr kumimoji="0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Eras Bold ITC" panose="020B0907030504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人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9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英文</a:t>
                      </a:r>
                    </a:p>
                  </a:txBody>
                  <a:tcPr marL="0" marR="0" marT="0" marB="0" anchor="ctr" horzOverflow="overflow">
                    <a:lnL w="25400" cap="flat" cmpd="dbl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2.5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Eras Bold ITC" panose="020B0907030504020204" pitchFamily="34" charset="0"/>
                          <a:ea typeface="新細明體" panose="02020500000000000000" pitchFamily="18" charset="-120"/>
                          <a:sym typeface="Wingdings" panose="05000000000000000000" pitchFamily="2" charset="2"/>
                        </a:rPr>
                        <a:t></a:t>
                      </a:r>
                      <a:endParaRPr kumimoji="0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Eras Bold ITC" panose="020B0907030504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級分和</a:t>
                      </a:r>
                      <a:endParaRPr kumimoji="0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專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1+</a:t>
                      </a: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專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Eras Bold ITC" panose="020B0907030504020204" pitchFamily="34" charset="0"/>
                          <a:ea typeface="新細明體" panose="02020500000000000000" pitchFamily="18" charset="-120"/>
                          <a:sym typeface="Wingdings" panose="05000000000000000000" pitchFamily="2" charset="2"/>
                        </a:rPr>
                        <a:t></a:t>
                      </a:r>
                      <a:endParaRPr kumimoji="0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Eras Bold ITC" panose="020B0907030504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人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9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數學</a:t>
                      </a:r>
                    </a:p>
                  </a:txBody>
                  <a:tcPr marL="0" marR="0" marT="0" marB="0" anchor="ctr" horzOverflow="overflow">
                    <a:lnL w="25400" cap="flat" cmpd="dbl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2.5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專一</a:t>
                      </a:r>
                    </a:p>
                  </a:txBody>
                  <a:tcPr marL="0" marR="0" marT="0" marB="0" anchor="ctr" horzOverflow="overflow">
                    <a:lnL w="25400" cap="flat" cmpd="dbl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Eras Bold ITC" panose="020B0907030504020204" pitchFamily="34" charset="0"/>
                          <a:ea typeface="新細明體" panose="02020500000000000000" pitchFamily="18" charset="-120"/>
                          <a:sym typeface="Wingdings" panose="05000000000000000000" pitchFamily="2" charset="2"/>
                        </a:rPr>
                        <a:t></a:t>
                      </a:r>
                      <a:endParaRPr kumimoji="0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Eras Bold ITC" panose="020B0907030504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級分和</a:t>
                      </a:r>
                      <a:endParaRPr kumimoji="0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英文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+</a:t>
                      </a: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數學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Eras Bold ITC" panose="020B0907030504020204" pitchFamily="34" charset="0"/>
                          <a:ea typeface="新細明體" panose="02020500000000000000" pitchFamily="18" charset="-120"/>
                          <a:sym typeface="Wingdings" panose="05000000000000000000" pitchFamily="2" charset="2"/>
                        </a:rPr>
                        <a:t></a:t>
                      </a:r>
                      <a:endParaRPr kumimoji="0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Eras Bold ITC" panose="020B0907030504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人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9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專二</a:t>
                      </a:r>
                    </a:p>
                  </a:txBody>
                  <a:tcPr marL="0" marR="0" marT="0" marB="0" anchor="ctr" horzOverflow="overflow">
                    <a:lnL w="25400" cap="flat" cmpd="dbl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9D18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總級分</a:t>
                      </a:r>
                    </a:p>
                  </a:txBody>
                  <a:tcPr marL="0" marR="0" marT="0" marB="0" anchor="ctr" horzOverflow="overflow">
                    <a:lnL w="25400" cap="flat" cmpd="dbl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            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Eras Bold ITC" panose="020B0907030504020204" pitchFamily="34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篩單科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Eras Bold ITC" panose="020B0907030504020204" pitchFamily="34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人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6" name="直線單箭頭接點 15"/>
          <p:cNvCxnSpPr/>
          <p:nvPr/>
        </p:nvCxnSpPr>
        <p:spPr>
          <a:xfrm>
            <a:off x="3495675" y="3443288"/>
            <a:ext cx="1939925" cy="17462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7075488" y="5568950"/>
            <a:ext cx="4762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>
            <a:off x="2255838" y="2076450"/>
            <a:ext cx="530225" cy="401638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2760663" y="3068638"/>
            <a:ext cx="376237" cy="417512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477838" y="3109913"/>
            <a:ext cx="641350" cy="3937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34" name="直線單箭頭接點 33"/>
          <p:cNvCxnSpPr/>
          <p:nvPr/>
        </p:nvCxnSpPr>
        <p:spPr>
          <a:xfrm flipV="1">
            <a:off x="3665538" y="5726113"/>
            <a:ext cx="1547812" cy="7937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/>
          <p:cNvSpPr/>
          <p:nvPr/>
        </p:nvSpPr>
        <p:spPr>
          <a:xfrm>
            <a:off x="2674938" y="5418138"/>
            <a:ext cx="376237" cy="4191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57" name="肘形接點 56"/>
          <p:cNvCxnSpPr>
            <a:stCxn id="22" idx="6"/>
          </p:cNvCxnSpPr>
          <p:nvPr/>
        </p:nvCxnSpPr>
        <p:spPr>
          <a:xfrm>
            <a:off x="2786063" y="2278063"/>
            <a:ext cx="350837" cy="874712"/>
          </a:xfrm>
          <a:prstGeom prst="bentConnector2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72"/>
          <p:cNvGrpSpPr>
            <a:grpSpLocks/>
          </p:cNvGrpSpPr>
          <p:nvPr/>
        </p:nvGrpSpPr>
        <p:grpSpPr bwMode="auto">
          <a:xfrm>
            <a:off x="1836738" y="2286000"/>
            <a:ext cx="838200" cy="3362325"/>
            <a:chOff x="1862983" y="2277456"/>
            <a:chExt cx="837487" cy="3362768"/>
          </a:xfrm>
        </p:grpSpPr>
        <p:cxnSp>
          <p:nvCxnSpPr>
            <p:cNvPr id="65" name="直線接點 64"/>
            <p:cNvCxnSpPr>
              <a:endCxn id="22" idx="2"/>
            </p:cNvCxnSpPr>
            <p:nvPr/>
          </p:nvCxnSpPr>
          <p:spPr>
            <a:xfrm flipV="1">
              <a:off x="1905809" y="2277456"/>
              <a:ext cx="350540" cy="47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 flipH="1">
              <a:off x="1862983" y="2282220"/>
              <a:ext cx="25378" cy="33580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單箭頭接點 71"/>
            <p:cNvCxnSpPr>
              <a:endCxn id="41" idx="2"/>
            </p:cNvCxnSpPr>
            <p:nvPr/>
          </p:nvCxnSpPr>
          <p:spPr>
            <a:xfrm>
              <a:off x="1862983" y="5614821"/>
              <a:ext cx="837487" cy="47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直線單箭頭接點 73"/>
          <p:cNvCxnSpPr/>
          <p:nvPr/>
        </p:nvCxnSpPr>
        <p:spPr>
          <a:xfrm flipV="1">
            <a:off x="3571875" y="4059238"/>
            <a:ext cx="1717675" cy="86360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/>
          <p:nvPr/>
        </p:nvCxnSpPr>
        <p:spPr>
          <a:xfrm>
            <a:off x="3554413" y="4024313"/>
            <a:ext cx="1744662" cy="820737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橢圓 98"/>
          <p:cNvSpPr/>
          <p:nvPr/>
        </p:nvSpPr>
        <p:spPr>
          <a:xfrm>
            <a:off x="512763" y="5410200"/>
            <a:ext cx="820737" cy="392113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3" name="群組 100"/>
          <p:cNvGrpSpPr>
            <a:grpSpLocks/>
          </p:cNvGrpSpPr>
          <p:nvPr/>
        </p:nvGrpSpPr>
        <p:grpSpPr bwMode="auto">
          <a:xfrm>
            <a:off x="4324350" y="2614613"/>
            <a:ext cx="1563688" cy="419100"/>
            <a:chOff x="4324173" y="2615012"/>
            <a:chExt cx="1563878" cy="418744"/>
          </a:xfrm>
        </p:grpSpPr>
        <p:sp>
          <p:nvSpPr>
            <p:cNvPr id="28" name="橢圓 27"/>
            <p:cNvSpPr/>
            <p:nvPr/>
          </p:nvSpPr>
          <p:spPr>
            <a:xfrm>
              <a:off x="4324173" y="2615012"/>
              <a:ext cx="530289" cy="401296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橢圓 28"/>
            <p:cNvSpPr/>
            <p:nvPr/>
          </p:nvSpPr>
          <p:spPr>
            <a:xfrm>
              <a:off x="5357762" y="2632459"/>
              <a:ext cx="530289" cy="401297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cxnSp>
          <p:nvCxnSpPr>
            <p:cNvPr id="100" name="直線單箭頭接點 99"/>
            <p:cNvCxnSpPr/>
            <p:nvPr/>
          </p:nvCxnSpPr>
          <p:spPr>
            <a:xfrm flipV="1">
              <a:off x="4862401" y="2816453"/>
              <a:ext cx="476308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文字方塊 105"/>
          <p:cNvSpPr txBox="1">
            <a:spLocks noChangeArrowheads="1"/>
          </p:cNvSpPr>
          <p:nvPr/>
        </p:nvSpPr>
        <p:spPr bwMode="auto">
          <a:xfrm>
            <a:off x="7743825" y="2136775"/>
            <a:ext cx="554038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00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進入第二階段面試</a:t>
            </a:r>
          </a:p>
        </p:txBody>
      </p:sp>
      <p:sp>
        <p:nvSpPr>
          <p:cNvPr id="107" name="橢圓 106"/>
          <p:cNvSpPr/>
          <p:nvPr/>
        </p:nvSpPr>
        <p:spPr>
          <a:xfrm>
            <a:off x="2144713" y="3597275"/>
            <a:ext cx="820737" cy="7874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8" name="橢圓 107"/>
          <p:cNvSpPr/>
          <p:nvPr/>
        </p:nvSpPr>
        <p:spPr>
          <a:xfrm>
            <a:off x="2111375" y="4511675"/>
            <a:ext cx="819150" cy="7874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9" name="橢圓 108"/>
          <p:cNvSpPr/>
          <p:nvPr/>
        </p:nvSpPr>
        <p:spPr>
          <a:xfrm>
            <a:off x="5888038" y="5418138"/>
            <a:ext cx="820737" cy="3937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7" grpId="0" animBg="1"/>
      <p:bldP spid="41" grpId="0" animBg="1"/>
      <p:bldP spid="99" grpId="0" animBg="1"/>
      <p:bldP spid="106" grpId="0"/>
      <p:bldP spid="107" grpId="0" animBg="1"/>
      <p:bldP spid="108" grpId="0" animBg="1"/>
      <p:bldP spid="109" grpId="0" animBg="1"/>
      <p:bldP spid="10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1">
            <a:extLst>
              <a:ext uri="{FF2B5EF4-FFF2-40B4-BE49-F238E27FC236}">
                <a16:creationId xmlns:a16="http://schemas.microsoft.com/office/drawing/2014/main" id="{0CD3C127-4431-4014-9D97-BB532487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3806E5-54D1-4C73-AE2E-3B3494B30242}" type="slidenum">
              <a:rPr kumimoji="0" lang="zh-TW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Segoe Condensed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Segoe Condensed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9699" name="圖片 2">
            <a:extLst>
              <a:ext uri="{FF2B5EF4-FFF2-40B4-BE49-F238E27FC236}">
                <a16:creationId xmlns:a16="http://schemas.microsoft.com/office/drawing/2014/main" id="{6FC10C14-375B-4D5E-9719-D6F039EF6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16402" r="27164" b="28242"/>
          <a:stretch/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>
            <a:extLst>
              <a:ext uri="{FF2B5EF4-FFF2-40B4-BE49-F238E27FC236}">
                <a16:creationId xmlns:a16="http://schemas.microsoft.com/office/drawing/2014/main" id="{333890A4-9541-4382-8898-C508EE1A0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24336"/>
            <a:ext cx="2820988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3399BA9F-2C89-4709-AF42-023B0F24D4FD}"/>
              </a:ext>
            </a:extLst>
          </p:cNvPr>
          <p:cNvSpPr/>
          <p:nvPr/>
        </p:nvSpPr>
        <p:spPr bwMode="auto">
          <a:xfrm>
            <a:off x="2771800" y="4005064"/>
            <a:ext cx="2486025" cy="162083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wTeX 圓體" pitchFamily="49" charset="-120"/>
                <a:ea typeface="cwTeX 圓體" pitchFamily="49" charset="-120"/>
                <a:cs typeface="+mn-cs"/>
              </a:rPr>
              <a:t>只要報名</a:t>
            </a:r>
            <a:endParaRPr kumimoji="1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wTeX 圓體" pitchFamily="49" charset="-120"/>
              <a:ea typeface="cwTeX 圓體" pitchFamily="49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wTeX 圓體" pitchFamily="49" charset="-120"/>
                <a:ea typeface="cwTeX 圓體" pitchFamily="49" charset="-120"/>
                <a:cs typeface="+mn-cs"/>
              </a:rPr>
              <a:t>=</a:t>
            </a: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wTeX 圓體" pitchFamily="49" charset="-120"/>
                <a:ea typeface="cwTeX 圓體" pitchFamily="49" charset="-120"/>
                <a:cs typeface="+mn-cs"/>
              </a:rPr>
              <a:t>通過</a:t>
            </a:r>
            <a:endParaRPr kumimoji="1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wTeX 圓體" pitchFamily="49" charset="-120"/>
              <a:ea typeface="cwTeX 圓體" pitchFamily="49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wTeX 圓體" pitchFamily="49" charset="-120"/>
                <a:ea typeface="cwTeX 圓體" pitchFamily="49" charset="-120"/>
                <a:cs typeface="+mn-cs"/>
              </a:rPr>
              <a:t>第一階段</a:t>
            </a:r>
            <a:endParaRPr kumimoji="1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wTeX 圓體" pitchFamily="49" charset="-120"/>
              <a:ea typeface="cwTeX 圓體" pitchFamily="49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1EB3B768-189E-4FC1-BC37-EF387B78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459" name="投影片編號版面配置區 2">
            <a:extLst>
              <a:ext uri="{FF2B5EF4-FFF2-40B4-BE49-F238E27FC236}">
                <a16:creationId xmlns:a16="http://schemas.microsoft.com/office/drawing/2014/main" id="{58D0F593-2FFC-4FAC-99EF-1D53BECF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F87300-2D3B-4849-A9A9-8F5F48D3C448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9460" name="圖片 4">
            <a:extLst>
              <a:ext uri="{FF2B5EF4-FFF2-40B4-BE49-F238E27FC236}">
                <a16:creationId xmlns:a16="http://schemas.microsoft.com/office/drawing/2014/main" id="{2B75D465-B435-4E5D-932A-8AA459D69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3A3BD01-7BFA-4A93-8A6A-6E8CEE6D2DF6}"/>
              </a:ext>
            </a:extLst>
          </p:cNvPr>
          <p:cNvGraphicFramePr>
            <a:graphicFrameLocks noGrp="1"/>
          </p:cNvGraphicFramePr>
          <p:nvPr/>
        </p:nvGraphicFramePr>
        <p:xfrm>
          <a:off x="0" y="477838"/>
          <a:ext cx="9144000" cy="13589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4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1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 dirty="0">
                          <a:effectLst/>
                        </a:rPr>
                        <a:t>校系名稱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737" marR="8737" marT="87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群別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737" marR="8737" marT="87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通過第一階段最低分數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737" marR="8737" marT="873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1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u="none" strike="noStrike">
                          <a:effectLst/>
                        </a:rPr>
                        <a:t>101010</a:t>
                      </a:r>
                      <a:r>
                        <a:rPr lang="zh-TW" altLang="en-US" sz="1100" u="none" strike="noStrike">
                          <a:effectLst/>
                        </a:rPr>
                        <a:t>國立臺灣科技大學企業管理系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737" marR="8737" marT="87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u="none" strike="noStrike">
                          <a:effectLst/>
                        </a:rPr>
                        <a:t>09-</a:t>
                      </a:r>
                      <a:r>
                        <a:rPr lang="zh-TW" altLang="en-US" sz="1100" u="none" strike="noStrike">
                          <a:effectLst/>
                        </a:rPr>
                        <a:t>商管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737" marR="8737" marT="87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總級分</a:t>
                      </a:r>
                      <a:r>
                        <a:rPr lang="en-US" altLang="zh-TW" sz="1100" u="none" strike="noStrike">
                          <a:effectLst/>
                        </a:rPr>
                        <a:t>(71)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737" marR="8737" marT="873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1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u="none" strike="noStrike">
                          <a:effectLst/>
                        </a:rPr>
                        <a:t>109015</a:t>
                      </a:r>
                      <a:r>
                        <a:rPr lang="zh-TW" altLang="en-US" sz="1100" u="none" strike="noStrike">
                          <a:effectLst/>
                        </a:rPr>
                        <a:t>國立澎湖科技大學航運管理系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737" marR="8737" marT="87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u="none" strike="noStrike">
                          <a:effectLst/>
                        </a:rPr>
                        <a:t>09-</a:t>
                      </a:r>
                      <a:r>
                        <a:rPr lang="zh-TW" altLang="en-US" sz="1100" u="none" strike="noStrike">
                          <a:effectLst/>
                        </a:rPr>
                        <a:t>商管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737" marR="8737" marT="87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總級分</a:t>
                      </a:r>
                      <a:r>
                        <a:rPr lang="en-US" altLang="zh-TW" sz="1100" u="none" strike="noStrike">
                          <a:effectLst/>
                        </a:rPr>
                        <a:t>(40)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737" marR="8737" marT="873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1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u="none" strike="noStrike">
                          <a:effectLst/>
                        </a:rPr>
                        <a:t>113004</a:t>
                      </a:r>
                      <a:r>
                        <a:rPr lang="zh-TW" altLang="en-US" sz="1100" u="none" strike="noStrike">
                          <a:effectLst/>
                        </a:rPr>
                        <a:t>國立臺中科技大學會計資訊系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737" marR="8737" marT="87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u="none" strike="noStrike">
                          <a:effectLst/>
                        </a:rPr>
                        <a:t>09-</a:t>
                      </a:r>
                      <a:r>
                        <a:rPr lang="zh-TW" altLang="en-US" sz="1100" u="none" strike="noStrike">
                          <a:effectLst/>
                        </a:rPr>
                        <a:t>商管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737" marR="8737" marT="87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專二</a:t>
                      </a:r>
                      <a:r>
                        <a:rPr lang="en-US" altLang="zh-TW" sz="1100" u="none" strike="noStrike">
                          <a:effectLst/>
                        </a:rPr>
                        <a:t>(13)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737" marR="8737" marT="873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1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u="none" strike="noStrike">
                          <a:effectLst/>
                        </a:rPr>
                        <a:t>112003</a:t>
                      </a:r>
                      <a:r>
                        <a:rPr lang="zh-TW" altLang="en-US" sz="1100" u="none" strike="noStrike">
                          <a:effectLst/>
                        </a:rPr>
                        <a:t>國立高雄餐旅大學餐旅暨會展行銷管理系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737" marR="8737" marT="87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u="none" strike="noStrike">
                          <a:effectLst/>
                        </a:rPr>
                        <a:t>09-</a:t>
                      </a:r>
                      <a:r>
                        <a:rPr lang="zh-TW" altLang="en-US" sz="1100" u="none" strike="noStrike">
                          <a:effectLst/>
                        </a:rPr>
                        <a:t>商管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737" marR="8737" marT="87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英文</a:t>
                      </a:r>
                      <a:r>
                        <a:rPr lang="en-US" altLang="zh-TW" sz="1100" u="none" strike="noStrike">
                          <a:effectLst/>
                        </a:rPr>
                        <a:t>(14)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737" marR="8737" marT="873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1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u="none" strike="noStrike">
                          <a:effectLst/>
                        </a:rPr>
                        <a:t>112009</a:t>
                      </a:r>
                      <a:r>
                        <a:rPr lang="zh-TW" altLang="en-US" sz="1100" u="none" strike="noStrike">
                          <a:effectLst/>
                        </a:rPr>
                        <a:t>國立高雄餐旅大學休閒暨遊憩管理系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737" marR="8737" marT="87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u="none" strike="noStrike">
                          <a:effectLst/>
                        </a:rPr>
                        <a:t>09-</a:t>
                      </a:r>
                      <a:r>
                        <a:rPr lang="zh-TW" altLang="en-US" sz="1100" u="none" strike="noStrike">
                          <a:effectLst/>
                        </a:rPr>
                        <a:t>商管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737" marR="8737" marT="87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英文</a:t>
                      </a:r>
                      <a:r>
                        <a:rPr lang="en-US" altLang="zh-TW" sz="1100" u="none" strike="noStrike">
                          <a:effectLst/>
                        </a:rPr>
                        <a:t>(13)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737" marR="8737" marT="873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1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106030</a:t>
                      </a:r>
                      <a:r>
                        <a:rPr lang="zh-TW" alt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國立高雄科技大學</a:t>
                      </a:r>
                      <a:r>
                        <a:rPr lang="en-US" altLang="zh-TW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zh-TW" alt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原國立高雄應用科技大學</a:t>
                      </a:r>
                      <a:r>
                        <a:rPr lang="en-US" altLang="zh-TW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r>
                        <a:rPr lang="zh-TW" alt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應用外語系</a:t>
                      </a:r>
                      <a:endParaRPr lang="zh-TW" alt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737" marR="8737" marT="87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u="none" strike="noStrike">
                          <a:effectLst/>
                        </a:rPr>
                        <a:t>09-</a:t>
                      </a:r>
                      <a:r>
                        <a:rPr lang="zh-TW" altLang="en-US" sz="1100" u="none" strike="noStrike">
                          <a:effectLst/>
                        </a:rPr>
                        <a:t>商管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737" marR="8737" marT="87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u="none" strike="noStrike" dirty="0">
                          <a:effectLst/>
                        </a:rPr>
                        <a:t>--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737" marR="8737" marT="873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042E26B-0DCF-4C22-8DE9-E1654003145B}"/>
              </a:ext>
            </a:extLst>
          </p:cNvPr>
          <p:cNvGraphicFramePr>
            <a:graphicFrameLocks noGrp="1"/>
          </p:cNvGraphicFramePr>
          <p:nvPr/>
        </p:nvGraphicFramePr>
        <p:xfrm>
          <a:off x="0" y="2306638"/>
          <a:ext cx="9144000" cy="1120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1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5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17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校系名稱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群別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通過第一階段最低分數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7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101013</a:t>
                      </a:r>
                      <a:r>
                        <a:rPr lang="zh-TW" altLang="en-US" sz="1200" u="none" strike="noStrike">
                          <a:effectLst/>
                        </a:rPr>
                        <a:t>國立臺灣科技大學設計系工業設計組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07-</a:t>
                      </a:r>
                      <a:r>
                        <a:rPr lang="zh-TW" altLang="en-US" sz="1200" u="none" strike="noStrike">
                          <a:effectLst/>
                        </a:rPr>
                        <a:t>設計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總級分</a:t>
                      </a:r>
                      <a:r>
                        <a:rPr lang="en-US" altLang="zh-TW" sz="1200" u="none" strike="noStrike">
                          <a:effectLst/>
                        </a:rPr>
                        <a:t>(68)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105003</a:t>
                      </a:r>
                      <a:r>
                        <a:rPr lang="zh-TW" altLang="en-US" sz="1200" u="none" strike="noStrike">
                          <a:effectLst/>
                        </a:rPr>
                        <a:t>國立高雄科技大學</a:t>
                      </a:r>
                      <a:r>
                        <a:rPr lang="en-US" altLang="zh-TW" sz="1200" u="none" strike="noStrike">
                          <a:effectLst/>
                        </a:rPr>
                        <a:t>(</a:t>
                      </a:r>
                      <a:r>
                        <a:rPr lang="zh-TW" altLang="en-US" sz="1200" u="none" strike="noStrike">
                          <a:effectLst/>
                        </a:rPr>
                        <a:t>原國立高雄第一科技大學</a:t>
                      </a:r>
                      <a:r>
                        <a:rPr lang="en-US" altLang="zh-TW" sz="1200" u="none" strike="noStrike">
                          <a:effectLst/>
                        </a:rPr>
                        <a:t>)</a:t>
                      </a:r>
                      <a:r>
                        <a:rPr lang="zh-TW" altLang="en-US" sz="1200" u="none" strike="noStrike">
                          <a:effectLst/>
                        </a:rPr>
                        <a:t>營建工程系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07-</a:t>
                      </a:r>
                      <a:r>
                        <a:rPr lang="zh-TW" altLang="en-US" sz="1200" u="none" strike="noStrike">
                          <a:effectLst/>
                        </a:rPr>
                        <a:t>設計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總級分</a:t>
                      </a:r>
                      <a:r>
                        <a:rPr lang="en-US" altLang="zh-TW" sz="1200" u="none" strike="noStrike">
                          <a:effectLst/>
                        </a:rPr>
                        <a:t>(54)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7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113007</a:t>
                      </a:r>
                      <a:r>
                        <a:rPr lang="zh-TW" altLang="en-US" sz="1200" u="none" strike="noStrike" dirty="0">
                          <a:effectLst/>
                        </a:rPr>
                        <a:t>國立臺中科技大學多媒體設計系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07-</a:t>
                      </a:r>
                      <a:r>
                        <a:rPr lang="zh-TW" altLang="en-US" sz="1200" u="none" strike="noStrike">
                          <a:effectLst/>
                        </a:rPr>
                        <a:t>設計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專二</a:t>
                      </a:r>
                      <a:r>
                        <a:rPr lang="en-US" altLang="zh-TW" sz="1200" u="none" strike="noStrike">
                          <a:effectLst/>
                        </a:rPr>
                        <a:t>(14)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7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113009</a:t>
                      </a:r>
                      <a:r>
                        <a:rPr lang="zh-TW" altLang="en-US" sz="1200" u="none" strike="noStrike">
                          <a:effectLst/>
                        </a:rPr>
                        <a:t>國立臺中科技大學商業設計系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07-</a:t>
                      </a:r>
                      <a:r>
                        <a:rPr lang="zh-TW" altLang="en-US" sz="1200" u="none" strike="noStrike">
                          <a:effectLst/>
                        </a:rPr>
                        <a:t>設計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專二</a:t>
                      </a:r>
                      <a:r>
                        <a:rPr lang="en-US" altLang="zh-TW" sz="1200" u="none" strike="noStrike" dirty="0">
                          <a:effectLst/>
                        </a:rPr>
                        <a:t>(13)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D3444374-6BE2-49ED-BAB4-8D602A4C3DDE}"/>
              </a:ext>
            </a:extLst>
          </p:cNvPr>
          <p:cNvGraphicFramePr>
            <a:graphicFrameLocks noGrp="1"/>
          </p:cNvGraphicFramePr>
          <p:nvPr/>
        </p:nvGraphicFramePr>
        <p:xfrm>
          <a:off x="0" y="3913188"/>
          <a:ext cx="9144000" cy="933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9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99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校系名稱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群別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通過第一階段最低分數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3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48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101017</a:t>
                      </a:r>
                      <a:r>
                        <a:rPr lang="zh-TW" altLang="en-US" sz="1200" u="none" strike="noStrike">
                          <a:effectLst/>
                        </a:rPr>
                        <a:t>國立臺灣科技大學應用外語系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15-</a:t>
                      </a:r>
                      <a:r>
                        <a:rPr lang="zh-TW" altLang="en-US" sz="1200" u="none" strike="noStrike">
                          <a:effectLst/>
                        </a:rPr>
                        <a:t>英語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總級分</a:t>
                      </a:r>
                      <a:r>
                        <a:rPr lang="en-US" altLang="zh-TW" sz="1200" u="none" strike="noStrike">
                          <a:effectLst/>
                        </a:rPr>
                        <a:t>(71)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3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48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109024</a:t>
                      </a:r>
                      <a:r>
                        <a:rPr lang="zh-TW" altLang="en-US" sz="1200" u="none" strike="noStrike">
                          <a:effectLst/>
                        </a:rPr>
                        <a:t>國立澎湖科技大學航運管理系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15-</a:t>
                      </a:r>
                      <a:r>
                        <a:rPr lang="zh-TW" altLang="en-US" sz="1200" u="none" strike="noStrike">
                          <a:effectLst/>
                        </a:rPr>
                        <a:t>英語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總級分</a:t>
                      </a:r>
                      <a:r>
                        <a:rPr lang="en-US" altLang="zh-TW" sz="1200" u="none" strike="noStrike">
                          <a:effectLst/>
                        </a:rPr>
                        <a:t>(58)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3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48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112005</a:t>
                      </a:r>
                      <a:r>
                        <a:rPr lang="zh-TW" altLang="en-US" sz="1200" u="none" strike="noStrike">
                          <a:effectLst/>
                        </a:rPr>
                        <a:t>國立高雄餐旅大學應用英語系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15-</a:t>
                      </a:r>
                      <a:r>
                        <a:rPr lang="zh-TW" altLang="en-US" sz="1200" u="none" strike="noStrike">
                          <a:effectLst/>
                        </a:rPr>
                        <a:t>英語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專二</a:t>
                      </a:r>
                      <a:r>
                        <a:rPr lang="en-US" altLang="zh-TW" sz="1200" u="none" strike="noStrike" dirty="0">
                          <a:effectLst/>
                        </a:rPr>
                        <a:t>(12)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3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D64ABDC9-40E5-4348-9130-10D6599E6204}"/>
              </a:ext>
            </a:extLst>
          </p:cNvPr>
          <p:cNvGraphicFramePr>
            <a:graphicFrameLocks noGrp="1"/>
          </p:cNvGraphicFramePr>
          <p:nvPr/>
        </p:nvGraphicFramePr>
        <p:xfrm>
          <a:off x="0" y="5391150"/>
          <a:ext cx="9144000" cy="1466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1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5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校系名稱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群別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通過第一階段最低分數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106024</a:t>
                      </a:r>
                      <a:r>
                        <a:rPr lang="zh-TW" altLang="en-US" sz="1200" u="none" strike="noStrike" dirty="0">
                          <a:effectLst/>
                        </a:rPr>
                        <a:t>國立高雄科技大學</a:t>
                      </a:r>
                      <a:r>
                        <a:rPr lang="en-US" altLang="zh-TW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原國立高雄應用科技大學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r>
                        <a:rPr lang="zh-TW" altLang="en-US" sz="1200" u="none" strike="noStrike" dirty="0">
                          <a:effectLst/>
                        </a:rPr>
                        <a:t>觀光管理系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17-</a:t>
                      </a:r>
                      <a:r>
                        <a:rPr lang="zh-TW" altLang="en-US" sz="1200" u="none" strike="noStrike">
                          <a:effectLst/>
                        </a:rPr>
                        <a:t>餐旅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總級分</a:t>
                      </a:r>
                      <a:r>
                        <a:rPr lang="en-US" altLang="zh-TW" sz="1200" u="none" strike="noStrike">
                          <a:effectLst/>
                        </a:rPr>
                        <a:t>(66)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109001</a:t>
                      </a:r>
                      <a:r>
                        <a:rPr lang="zh-TW" altLang="en-US" sz="1200" u="none" strike="noStrike">
                          <a:effectLst/>
                        </a:rPr>
                        <a:t>國立澎湖科技大學海洋遊憩系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17-</a:t>
                      </a:r>
                      <a:r>
                        <a:rPr lang="zh-TW" altLang="en-US" sz="1200" u="none" strike="noStrike">
                          <a:effectLst/>
                        </a:rPr>
                        <a:t>餐旅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總級分</a:t>
                      </a:r>
                      <a:r>
                        <a:rPr lang="en-US" altLang="zh-TW" sz="1200" u="none" strike="noStrike">
                          <a:effectLst/>
                        </a:rPr>
                        <a:t>(54)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112008</a:t>
                      </a:r>
                      <a:r>
                        <a:rPr lang="zh-TW" altLang="en-US" sz="1200" u="none" strike="noStrike">
                          <a:effectLst/>
                        </a:rPr>
                        <a:t>國立高雄餐旅大學航空暨運輸服務管理系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17-</a:t>
                      </a:r>
                      <a:r>
                        <a:rPr lang="zh-TW" altLang="en-US" sz="1200" u="none" strike="noStrike">
                          <a:effectLst/>
                        </a:rPr>
                        <a:t>餐旅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</a:rPr>
                        <a:t>(14)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112015</a:t>
                      </a:r>
                      <a:r>
                        <a:rPr lang="zh-TW" altLang="en-US" sz="1200" u="none" strike="noStrike">
                          <a:effectLst/>
                        </a:rPr>
                        <a:t>國立高雄餐旅大學國際廚藝學士學位學程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17-</a:t>
                      </a:r>
                      <a:r>
                        <a:rPr lang="zh-TW" altLang="en-US" sz="1200" u="none" strike="noStrike">
                          <a:effectLst/>
                        </a:rPr>
                        <a:t>餐旅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英文</a:t>
                      </a:r>
                      <a:r>
                        <a:rPr lang="en-US" altLang="zh-TW" sz="1200" u="none" strike="noStrike">
                          <a:effectLst/>
                        </a:rPr>
                        <a:t>(11)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solidFill>
                            <a:srgbClr val="FF0000"/>
                          </a:solidFill>
                          <a:effectLst/>
                        </a:rPr>
                        <a:t>106031</a:t>
                      </a:r>
                      <a:r>
                        <a:rPr lang="zh-TW" altLang="en-US" sz="1200" u="none" strike="noStrike">
                          <a:solidFill>
                            <a:srgbClr val="FF0000"/>
                          </a:solidFill>
                          <a:effectLst/>
                        </a:rPr>
                        <a:t>國立高雄科技大學</a:t>
                      </a:r>
                      <a:r>
                        <a:rPr lang="en-US" altLang="zh-TW" sz="1200" u="none" strike="noStrike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zh-TW" altLang="en-US" sz="1200" u="none" strike="noStrike">
                          <a:solidFill>
                            <a:srgbClr val="FF0000"/>
                          </a:solidFill>
                          <a:effectLst/>
                        </a:rPr>
                        <a:t>原國立高雄應用科技大學</a:t>
                      </a:r>
                      <a:r>
                        <a:rPr lang="en-US" altLang="zh-TW" sz="1200" u="none" strike="noStrike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r>
                        <a:rPr lang="zh-TW" altLang="en-US" sz="1200" u="none" strike="noStrike">
                          <a:solidFill>
                            <a:srgbClr val="FF0000"/>
                          </a:solidFill>
                          <a:effectLst/>
                        </a:rPr>
                        <a:t>應用外語系</a:t>
                      </a:r>
                      <a:endParaRPr lang="zh-TW" altLang="en-US" sz="1200" b="0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17-</a:t>
                      </a:r>
                      <a:r>
                        <a:rPr lang="zh-TW" altLang="en-US" sz="1200" u="none" strike="noStrike">
                          <a:effectLst/>
                        </a:rPr>
                        <a:t>餐旅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--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109025</a:t>
                      </a:r>
                      <a:r>
                        <a:rPr lang="zh-TW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國立澎湖科技大學航運管理系</a:t>
                      </a:r>
                      <a:endParaRPr lang="zh-TW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17-</a:t>
                      </a:r>
                      <a:r>
                        <a:rPr lang="zh-TW" altLang="en-US" sz="1200" u="none" strike="noStrike">
                          <a:effectLst/>
                        </a:rPr>
                        <a:t>餐旅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--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向下箭號圖說文字 13">
            <a:extLst>
              <a:ext uri="{FF2B5EF4-FFF2-40B4-BE49-F238E27FC236}">
                <a16:creationId xmlns:a16="http://schemas.microsoft.com/office/drawing/2014/main" id="{32D1E192-1D31-489B-9A3C-4B350F4C2E17}"/>
              </a:ext>
            </a:extLst>
          </p:cNvPr>
          <p:cNvSpPr/>
          <p:nvPr/>
        </p:nvSpPr>
        <p:spPr>
          <a:xfrm>
            <a:off x="0" y="0"/>
            <a:ext cx="1498600" cy="650875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商管</a:t>
            </a:r>
          </a:p>
        </p:txBody>
      </p:sp>
      <p:sp>
        <p:nvSpPr>
          <p:cNvPr id="15" name="向下箭號圖說文字 14">
            <a:extLst>
              <a:ext uri="{FF2B5EF4-FFF2-40B4-BE49-F238E27FC236}">
                <a16:creationId xmlns:a16="http://schemas.microsoft.com/office/drawing/2014/main" id="{E577C859-0451-4582-BFB0-3855DA1B0E33}"/>
              </a:ext>
            </a:extLst>
          </p:cNvPr>
          <p:cNvSpPr/>
          <p:nvPr/>
        </p:nvSpPr>
        <p:spPr>
          <a:xfrm>
            <a:off x="0" y="1885950"/>
            <a:ext cx="1498600" cy="650875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設計</a:t>
            </a:r>
            <a:endParaRPr kumimoji="1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向下箭號圖說文字 15">
            <a:extLst>
              <a:ext uri="{FF2B5EF4-FFF2-40B4-BE49-F238E27FC236}">
                <a16:creationId xmlns:a16="http://schemas.microsoft.com/office/drawing/2014/main" id="{06C088DD-765C-4521-9363-913E92C6FB5E}"/>
              </a:ext>
            </a:extLst>
          </p:cNvPr>
          <p:cNvSpPr/>
          <p:nvPr/>
        </p:nvSpPr>
        <p:spPr>
          <a:xfrm>
            <a:off x="0" y="3513138"/>
            <a:ext cx="1498600" cy="650875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英語</a:t>
            </a:r>
          </a:p>
        </p:txBody>
      </p:sp>
      <p:sp>
        <p:nvSpPr>
          <p:cNvPr id="17" name="向下箭號圖說文字 16">
            <a:extLst>
              <a:ext uri="{FF2B5EF4-FFF2-40B4-BE49-F238E27FC236}">
                <a16:creationId xmlns:a16="http://schemas.microsoft.com/office/drawing/2014/main" id="{7FC2DFCF-787A-415B-9080-7AB2042FC826}"/>
              </a:ext>
            </a:extLst>
          </p:cNvPr>
          <p:cNvSpPr/>
          <p:nvPr/>
        </p:nvSpPr>
        <p:spPr>
          <a:xfrm>
            <a:off x="0" y="4995863"/>
            <a:ext cx="1498600" cy="650875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餐旅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5477C8B-8DA2-40AB-912F-4480F1D9CCD1}"/>
              </a:ext>
            </a:extLst>
          </p:cNvPr>
          <p:cNvSpPr/>
          <p:nvPr/>
        </p:nvSpPr>
        <p:spPr>
          <a:xfrm>
            <a:off x="-112713" y="1556792"/>
            <a:ext cx="8789169" cy="3291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926643F-94F6-48F3-8F91-91DE0D1C3318}"/>
              </a:ext>
            </a:extLst>
          </p:cNvPr>
          <p:cNvSpPr/>
          <p:nvPr/>
        </p:nvSpPr>
        <p:spPr>
          <a:xfrm>
            <a:off x="-62374" y="6380161"/>
            <a:ext cx="8306782" cy="5635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t="30086" r="39271" b="5839"/>
          <a:stretch/>
        </p:blipFill>
        <p:spPr bwMode="auto">
          <a:xfrm>
            <a:off x="0" y="764704"/>
            <a:ext cx="9067800" cy="60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38200" y="685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內容</a:t>
            </a: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: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853AF5C-07C1-4395-B397-6F3B31D6DA26}"/>
              </a:ext>
            </a:extLst>
          </p:cNvPr>
          <p:cNvSpPr txBox="1"/>
          <p:nvPr/>
        </p:nvSpPr>
        <p:spPr>
          <a:xfrm>
            <a:off x="2411760" y="69839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</a:rPr>
              <a:t>第二階段：決戰關鍵</a:t>
            </a:r>
          </a:p>
        </p:txBody>
      </p:sp>
    </p:spTree>
    <p:extLst>
      <p:ext uri="{BB962C8B-B14F-4D97-AF65-F5344CB8AC3E}">
        <p14:creationId xmlns:p14="http://schemas.microsoft.com/office/powerpoint/2010/main" val="3272608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spc="-75" dirty="0">
                <a:latin typeface="Book Antiqua" panose="02040602050305030304" pitchFamily="18" charset="0"/>
                <a:ea typeface="華康儷楷書" panose="03000509000000000000" pitchFamily="65" charset="-120"/>
              </a:rPr>
              <a:t>111</a:t>
            </a:r>
            <a:r>
              <a:rPr lang="zh-TW" altLang="en-US" b="1" spc="-75" dirty="0">
                <a:latin typeface="Book Antiqua" panose="02040602050305030304" pitchFamily="18" charset="0"/>
                <a:ea typeface="華康儷楷書" panose="03000509000000000000" pitchFamily="65" charset="-120"/>
              </a:rPr>
              <a:t>學年度四技申請入學招生各校系</a:t>
            </a:r>
            <a:r>
              <a:rPr lang="en-US" altLang="zh-TW" b="1" spc="-75" dirty="0">
                <a:latin typeface="Book Antiqua" panose="02040602050305030304" pitchFamily="18" charset="0"/>
                <a:ea typeface="華康儷楷書" panose="03000509000000000000" pitchFamily="65" charset="-120"/>
              </a:rPr>
              <a:t>(</a:t>
            </a:r>
            <a:r>
              <a:rPr lang="zh-TW" altLang="en-US" b="1" spc="-75" dirty="0">
                <a:latin typeface="Book Antiqua" panose="02040602050305030304" pitchFamily="18" charset="0"/>
                <a:ea typeface="華康儷楷書" panose="03000509000000000000" pitchFamily="65" charset="-120"/>
              </a:rPr>
              <a:t>組</a:t>
            </a:r>
            <a:r>
              <a:rPr lang="en-US" altLang="zh-TW" b="1" spc="-75" dirty="0">
                <a:latin typeface="Book Antiqua" panose="02040602050305030304" pitchFamily="18" charset="0"/>
                <a:ea typeface="華康儷楷書" panose="03000509000000000000" pitchFamily="65" charset="-120"/>
              </a:rPr>
              <a:t>)</a:t>
            </a:r>
            <a:r>
              <a:rPr lang="zh-TW" altLang="en-US" b="1" spc="-75" dirty="0">
                <a:latin typeface="Book Antiqua" panose="02040602050305030304" pitchFamily="18" charset="0"/>
                <a:ea typeface="華康儷楷書" panose="03000509000000000000" pitchFamily="65" charset="-120"/>
              </a:rPr>
              <a:t>、學程分則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941832" y="1680210"/>
            <a:ext cx="7716393" cy="420624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5550A27-1E61-46C3-B2B7-97EAC7316044}"/>
              </a:ext>
            </a:extLst>
          </p:cNvPr>
          <p:cNvSpPr/>
          <p:nvPr/>
        </p:nvSpPr>
        <p:spPr>
          <a:xfrm>
            <a:off x="6058645" y="2055114"/>
            <a:ext cx="2561081" cy="1828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TW" altLang="en-US" sz="1350">
              <a:solidFill>
                <a:prstClr val="white"/>
              </a:solidFill>
              <a:latin typeface="Microsoft YaHei"/>
              <a:ea typeface="微軟正黑體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652B632-2BA3-471E-9574-8BDBC3757BD1}"/>
              </a:ext>
            </a:extLst>
          </p:cNvPr>
          <p:cNvSpPr/>
          <p:nvPr/>
        </p:nvSpPr>
        <p:spPr>
          <a:xfrm>
            <a:off x="941832" y="2879426"/>
            <a:ext cx="2546496" cy="4616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TW" altLang="en-US" sz="1350">
              <a:solidFill>
                <a:prstClr val="white"/>
              </a:solidFill>
              <a:latin typeface="Microsoft YaHei"/>
              <a:ea typeface="微軟正黑體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ECA7456-8A3A-44D9-BC7B-A2EC4D7FA8B3}"/>
              </a:ext>
            </a:extLst>
          </p:cNvPr>
          <p:cNvSpPr/>
          <p:nvPr/>
        </p:nvSpPr>
        <p:spPr>
          <a:xfrm>
            <a:off x="3488328" y="2879426"/>
            <a:ext cx="5131397" cy="10686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TW" altLang="en-US" sz="1350">
              <a:solidFill>
                <a:prstClr val="white"/>
              </a:solidFill>
              <a:latin typeface="Microsoft YaHei"/>
              <a:ea typeface="微軟正黑體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93EFE16-F10E-4C54-8DB8-E0BAAD975010}"/>
              </a:ext>
            </a:extLst>
          </p:cNvPr>
          <p:cNvSpPr/>
          <p:nvPr/>
        </p:nvSpPr>
        <p:spPr>
          <a:xfrm>
            <a:off x="1040475" y="3982488"/>
            <a:ext cx="7598500" cy="730769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TW" altLang="en-US" sz="1350">
              <a:solidFill>
                <a:prstClr val="white"/>
              </a:solidFill>
              <a:latin typeface="Microsoft YaHei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209957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43A8A5-507F-4AC8-B0CD-4795C307AEE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87325" y="1187450"/>
          <a:ext cx="6486525" cy="5108579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7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9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4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　</a:t>
                      </a:r>
                      <a:r>
                        <a:rPr kumimoji="0" lang="zh-TW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項次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項目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校系數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百分比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自傳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991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30.4%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讀書計畫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367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11.3%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自傳及讀書計畫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1,616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49.6%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488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小計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2,974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91.4%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競賽獲獎或證照證明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565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17.4%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專題製作及學習</a:t>
                      </a: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﹝</a:t>
                      </a: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作品</a:t>
                      </a: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﹞</a:t>
                      </a: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成果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522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16.0%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6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學習</a:t>
                      </a: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﹝</a:t>
                      </a: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作品</a:t>
                      </a: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﹞</a:t>
                      </a: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成果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116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3.6%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7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外語能力證明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82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2.5%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8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專題製作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103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3.2%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9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社團參與及學校幹部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255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7.8%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10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社團參與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35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1.1%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11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社會服務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40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1.2%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12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學校幹部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9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彩帶體(P)" pitchFamily="82" charset="-120"/>
                          <a:ea typeface="華康彩帶體(P)" pitchFamily="82" charset="-120"/>
                        </a:rPr>
                        <a:t>0.3%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2608" name="Rectangle 15"/>
          <p:cNvSpPr>
            <a:spLocks noChangeArrowheads="1"/>
          </p:cNvSpPr>
          <p:nvPr/>
        </p:nvSpPr>
        <p:spPr bwMode="auto">
          <a:xfrm>
            <a:off x="0" y="0"/>
            <a:ext cx="9144000" cy="106045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0" y="288925"/>
            <a:ext cx="62817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n-cs"/>
              </a:rPr>
              <a:t>第二階段    致勝關鍵  審查資料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767514" y="1298575"/>
            <a:ext cx="1111250" cy="541813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107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必採專題製作成果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7878764" y="188640"/>
            <a:ext cx="1146174" cy="654553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107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必採專業實習科目學習報告</a:t>
            </a:r>
          </a:p>
        </p:txBody>
      </p:sp>
      <p:sp>
        <p:nvSpPr>
          <p:cNvPr id="8" name="矩形 7"/>
          <p:cNvSpPr/>
          <p:nvPr/>
        </p:nvSpPr>
        <p:spPr>
          <a:xfrm>
            <a:off x="196850" y="3554413"/>
            <a:ext cx="6570663" cy="6588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十二角星形 8"/>
          <p:cNvSpPr/>
          <p:nvPr/>
        </p:nvSpPr>
        <p:spPr>
          <a:xfrm>
            <a:off x="5880100" y="0"/>
            <a:ext cx="2170113" cy="1298575"/>
          </a:xfrm>
          <a:prstGeom prst="star12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itchFamily="34" charset="-120"/>
                <a:ea typeface="Adobe 繁黑體 Std B" pitchFamily="34" charset="-120"/>
                <a:cs typeface="+mn-cs"/>
              </a:rPr>
              <a:t>新變革</a:t>
            </a:r>
          </a:p>
        </p:txBody>
      </p:sp>
    </p:spTree>
    <p:extLst>
      <p:ext uri="{BB962C8B-B14F-4D97-AF65-F5344CB8AC3E}">
        <p14:creationId xmlns:p14="http://schemas.microsoft.com/office/powerpoint/2010/main" val="266848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9725" y="1348956"/>
            <a:ext cx="7560000" cy="437540"/>
          </a:xfrm>
        </p:spPr>
        <p:txBody>
          <a:bodyPr>
            <a:normAutofit fontScale="90000"/>
          </a:bodyPr>
          <a:lstStyle/>
          <a:p>
            <a:r>
              <a:rPr lang="en-US" altLang="zh-TW" b="1" spc="-75" dirty="0">
                <a:solidFill>
                  <a:srgbClr val="FF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B.</a:t>
            </a:r>
            <a:r>
              <a:rPr lang="zh-TW" altLang="en-US" b="1" spc="-75" dirty="0">
                <a:solidFill>
                  <a:srgbClr val="FF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課程學習成果</a:t>
            </a:r>
            <a:r>
              <a:rPr lang="en-US" altLang="zh-TW" b="1" spc="-75" dirty="0">
                <a:latin typeface="Book Antiqua" panose="02040602050305030304" pitchFamily="18" charset="0"/>
                <a:ea typeface="華康儷楷書" panose="03000509000000000000" pitchFamily="65" charset="-120"/>
              </a:rPr>
              <a:t>~ EP</a:t>
            </a:r>
            <a:r>
              <a:rPr lang="zh-TW" altLang="en-US" b="1" spc="-75" dirty="0">
                <a:latin typeface="Book Antiqua" panose="02040602050305030304" pitchFamily="18" charset="0"/>
                <a:ea typeface="華康儷楷書" panose="03000509000000000000" pitchFamily="65" charset="-120"/>
              </a:rPr>
              <a:t>項目檔案審閱注意事項</a:t>
            </a:r>
            <a:br>
              <a:rPr lang="zh-TW" altLang="en-US" b="1" spc="-75" dirty="0">
                <a:latin typeface="Book Antiqua" panose="02040602050305030304" pitchFamily="18" charset="0"/>
                <a:ea typeface="華康儷楷書" panose="03000509000000000000" pitchFamily="65" charset="-120"/>
              </a:rPr>
            </a:b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35782" y="1686056"/>
          <a:ext cx="8193187" cy="29337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493">
                  <a:extLst>
                    <a:ext uri="{9D8B030D-6E8A-4147-A177-3AD203B41FA5}">
                      <a16:colId xmlns:a16="http://schemas.microsoft.com/office/drawing/2014/main" val="587329319"/>
                    </a:ext>
                  </a:extLst>
                </a:gridCol>
                <a:gridCol w="2718819">
                  <a:extLst>
                    <a:ext uri="{9D8B030D-6E8A-4147-A177-3AD203B41FA5}">
                      <a16:colId xmlns:a16="http://schemas.microsoft.com/office/drawing/2014/main" val="2997043178"/>
                    </a:ext>
                  </a:extLst>
                </a:gridCol>
                <a:gridCol w="3285821">
                  <a:extLst>
                    <a:ext uri="{9D8B030D-6E8A-4147-A177-3AD203B41FA5}">
                      <a16:colId xmlns:a16="http://schemas.microsoft.com/office/drawing/2014/main" val="191151021"/>
                    </a:ext>
                  </a:extLst>
                </a:gridCol>
                <a:gridCol w="1667054">
                  <a:extLst>
                    <a:ext uri="{9D8B030D-6E8A-4147-A177-3AD203B41FA5}">
                      <a16:colId xmlns:a16="http://schemas.microsoft.com/office/drawing/2014/main" val="3353661207"/>
                    </a:ext>
                  </a:extLst>
                </a:gridCol>
              </a:tblGrid>
              <a:tr h="2514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分類</a:t>
                      </a:r>
                      <a:endParaRPr lang="en-US" altLang="zh-TW" sz="1400" kern="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700" b="1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招策會公告之</a:t>
                      </a:r>
                      <a:r>
                        <a:rPr lang="zh-TW" altLang="en-US" sz="1700" b="1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學習準備建議方向</a:t>
                      </a:r>
                      <a:r>
                        <a:rPr lang="zh-TW" altLang="zh-TW" sz="1700" b="1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資料項目</a:t>
                      </a:r>
                      <a:endParaRPr lang="zh-TW" altLang="zh-TW" sz="1700" b="1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 spc="-150" baseline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對應</a:t>
                      </a:r>
                      <a:r>
                        <a:rPr lang="zh-TW" altLang="en-US" sz="1500" b="1" kern="100" spc="-150" baseline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ＥＰ</a:t>
                      </a:r>
                      <a:br>
                        <a:rPr lang="en-US" altLang="zh-TW" sz="1500" b="1" kern="100" spc="-150" baseline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1500" b="1" kern="100" spc="-150" baseline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</a:t>
                      </a:r>
                      <a:r>
                        <a:rPr lang="zh-TW" sz="1500" b="1" kern="100" spc="-150" baseline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習歷程資料</a:t>
                      </a:r>
                      <a:br>
                        <a:rPr lang="en-US" sz="1500" b="1" kern="100" spc="-150" baseline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sz="1500" b="1" kern="100" spc="-150" baseline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欄位名稱</a:t>
                      </a:r>
                      <a:endParaRPr lang="zh-TW" sz="1500" b="1" kern="100" spc="-150" baseline="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31057"/>
                  </a:ext>
                </a:extLst>
              </a:tr>
              <a:tr h="4343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spc="-150" baseline="0" dirty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甄選入學</a:t>
                      </a:r>
                      <a:r>
                        <a:rPr lang="zh-TW" altLang="en-US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、技優甄審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四技申請</a:t>
                      </a:r>
                      <a:r>
                        <a:rPr lang="zh-TW" altLang="en-US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、技優甄審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449094"/>
                  </a:ext>
                </a:extLst>
              </a:tr>
              <a:tr h="305917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100" kern="0" spc="-150" baseline="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(B)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0" spc="-150" baseline="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</a:t>
                      </a:r>
                      <a:endParaRPr lang="en-US" altLang="zh-TW" sz="2100" kern="0" spc="-150" baseline="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0" spc="-150" baseline="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程</a:t>
                      </a:r>
                      <a:endParaRPr lang="zh-TW" sz="2100" kern="100" spc="-150" baseline="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0" spc="-150" baseline="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</a:t>
                      </a:r>
                      <a:endParaRPr lang="en-US" altLang="zh-TW" sz="2100" kern="0" spc="-150" baseline="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0" spc="-150" baseline="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習</a:t>
                      </a:r>
                      <a:endParaRPr lang="zh-TW" sz="2100" kern="100" spc="-150" baseline="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0" spc="-150" baseline="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</a:t>
                      </a:r>
                      <a:endParaRPr lang="en-US" altLang="zh-TW" sz="2100" kern="0" spc="-150" baseline="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0" spc="-150" baseline="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果</a:t>
                      </a:r>
                      <a:endParaRPr lang="zh-TW" sz="2100" kern="100" spc="-150" baseline="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u"/>
                      </a:pPr>
                      <a:r>
                        <a:rPr lang="en-US" alt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B-1</a:t>
                      </a: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專題實作及實習科目學習成果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6"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u"/>
                      </a:pPr>
                      <a:r>
                        <a:rPr lang="zh-TW" sz="1400" kern="0" spc="-150" baseline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課程學習成果</a:t>
                      </a:r>
                      <a:endParaRPr lang="zh-TW" sz="1400" kern="100" spc="-150" baseline="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039242"/>
                  </a:ext>
                </a:extLst>
              </a:tr>
              <a:tr h="3059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u"/>
                      </a:pPr>
                      <a:r>
                        <a:rPr lang="en-US" alt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B-2</a:t>
                      </a: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其他課程學習</a:t>
                      </a:r>
                      <a:r>
                        <a:rPr lang="en-US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r>
                        <a:rPr lang="en-US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成果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074694"/>
                  </a:ext>
                </a:extLst>
              </a:tr>
              <a:tr h="3059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u"/>
                      </a:pPr>
                      <a:r>
                        <a:rPr lang="en-US" alt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B-1</a:t>
                      </a:r>
                      <a:r>
                        <a:rPr lang="zh-TW" sz="14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書面報告</a:t>
                      </a:r>
                      <a:endParaRPr lang="zh-TW" sz="1400" kern="100" spc="-150" baseline="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44868"/>
                  </a:ext>
                </a:extLst>
              </a:tr>
              <a:tr h="3059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u"/>
                      </a:pPr>
                      <a:r>
                        <a:rPr lang="en-US" alt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B-2</a:t>
                      </a:r>
                      <a:r>
                        <a:rPr lang="zh-TW" sz="14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實作作品</a:t>
                      </a:r>
                      <a:endParaRPr lang="zh-TW" sz="1400" kern="100" spc="-150" baseline="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325759"/>
                  </a:ext>
                </a:extLst>
              </a:tr>
              <a:tr h="5000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u"/>
                      </a:pPr>
                      <a:r>
                        <a:rPr lang="en-US" alt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B-3</a:t>
                      </a:r>
                      <a:r>
                        <a:rPr lang="zh-TW" sz="14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自然科學領域</a:t>
                      </a: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探究與實作成果，或特殊類型班級之相關課程學習成果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627544"/>
                  </a:ext>
                </a:extLst>
              </a:tr>
              <a:tr h="51659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spc="-150" baseline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spc="-150" baseline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u"/>
                      </a:pPr>
                      <a:r>
                        <a:rPr lang="en-US" alt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B-4</a:t>
                      </a:r>
                      <a:r>
                        <a:rPr lang="zh-TW" sz="14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社會領域</a:t>
                      </a: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探究活動成果，或特殊類型班級之相關課程學習成果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23545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535782" y="4764574"/>
            <a:ext cx="8193187" cy="7104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  <a:t>聯合會</a:t>
            </a:r>
            <a:r>
              <a:rPr kumimoji="0" lang="zh-TW" altLang="en-US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  <a:t>備審資料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  <a:t>上傳</a:t>
            </a:r>
            <a:r>
              <a:rPr kumimoji="0" lang="en-US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  <a:t>含勾選</a:t>
            </a:r>
            <a:r>
              <a:rPr kumimoji="0" lang="en-US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  <a:t>系統，由考生就</a:t>
            </a:r>
            <a:r>
              <a:rPr kumimoji="0" lang="en-US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  <a:t>EP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  <a:t>「課程學習成果」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  <a:t>「多元表現」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  <a:t>之項目</a:t>
            </a:r>
            <a:br>
              <a:rPr kumimoji="0" lang="en-US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</a:br>
            <a:r>
              <a:rPr kumimoji="0" lang="zh-TW" altLang="zh-TW" sz="1200" b="1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  <a:t>自主評估勾選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  <a:t>，系統僅就所勾選</a:t>
            </a:r>
            <a:r>
              <a:rPr kumimoji="0" lang="en-US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  <a:t>EP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  <a:t>檔案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  <a:t>容量上限</a:t>
            </a:r>
            <a:r>
              <a:rPr kumimoji="0" lang="en-US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  <a:t>(MB)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  <a:t>及上傳</a:t>
            </a:r>
            <a:r>
              <a:rPr kumimoji="0" lang="en-US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  <a:t>勾選</a:t>
            </a:r>
            <a:r>
              <a:rPr kumimoji="0" lang="en-US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  <a:t>件數上限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  <a:t>作控管。</a:t>
            </a:r>
            <a:endParaRPr kumimoji="0" lang="en-US" altLang="zh-TW" sz="1200" b="0" i="0" u="none" strike="noStrike" kern="1200" cap="none" spc="-113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華康儷楷書" panose="03000509000000000000" pitchFamily="65" charset="-120"/>
              <a:cs typeface="Times New Roman" panose="02020603050405020304" pitchFamily="18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TW" altLang="en-US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Times New Roman" panose="02020603050405020304" pitchFamily="18" charset="0"/>
              </a:rPr>
              <a:t>甄選入學之「</a:t>
            </a:r>
            <a:r>
              <a:rPr kumimoji="0" lang="zh-TW" altLang="zh-TW" sz="1200" b="1" i="0" u="none" strike="noStrike" kern="1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+mn-cs"/>
              </a:rPr>
              <a:t>專題實作及實習科目學習成果</a:t>
            </a:r>
            <a:r>
              <a:rPr kumimoji="0" lang="zh-TW" altLang="en-US" sz="1200" b="0" i="0" u="none" strike="noStrike" kern="1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+mn-cs"/>
              </a:rPr>
              <a:t>」與「</a:t>
            </a:r>
            <a:r>
              <a:rPr kumimoji="0" lang="zh-TW" altLang="en-US" sz="1200" b="1" i="0" u="none" strike="noStrike" kern="1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+mn-cs"/>
              </a:rPr>
              <a:t>學習歷程備審資料</a:t>
            </a:r>
            <a:r>
              <a:rPr kumimoji="0" lang="zh-TW" altLang="en-US" sz="1200" b="0" i="0" u="none" strike="noStrike" kern="1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+mn-cs"/>
              </a:rPr>
              <a:t>」分列為</a:t>
            </a:r>
            <a:r>
              <a:rPr kumimoji="0" lang="en-US" altLang="zh-TW" sz="1200" b="0" i="0" u="none" strike="noStrike" kern="1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+mn-cs"/>
              </a:rPr>
              <a:t>2</a:t>
            </a:r>
            <a:r>
              <a:rPr kumimoji="0" lang="zh-TW" altLang="en-US" sz="1200" b="0" i="0" u="none" strike="noStrike" kern="1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華康儷楷書" panose="03000509000000000000" pitchFamily="65" charset="-120"/>
                <a:cs typeface="+mn-cs"/>
              </a:rPr>
              <a:t>項成績，獨立計分。</a:t>
            </a:r>
            <a:endParaRPr kumimoji="0" lang="zh-TW" altLang="zh-TW" sz="1200" b="0" i="0" u="none" strike="noStrike" kern="100" cap="none" spc="-113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華康儷楷書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DC263C4-8F01-40D0-BB0C-7D68EB9CEC10}"/>
              </a:ext>
            </a:extLst>
          </p:cNvPr>
          <p:cNvSpPr/>
          <p:nvPr/>
        </p:nvSpPr>
        <p:spPr>
          <a:xfrm>
            <a:off x="1059725" y="2348880"/>
            <a:ext cx="2720187" cy="6588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14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spc="-75" dirty="0">
                <a:solidFill>
                  <a:srgbClr val="FF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C.</a:t>
            </a:r>
            <a:r>
              <a:rPr lang="zh-TW" altLang="en-US" b="1" spc="-75" dirty="0">
                <a:solidFill>
                  <a:srgbClr val="FF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多元表現</a:t>
            </a:r>
            <a:r>
              <a:rPr lang="en-US" altLang="zh-TW" b="1" spc="-75" dirty="0">
                <a:latin typeface="Book Antiqua" panose="02040602050305030304" pitchFamily="18" charset="0"/>
                <a:ea typeface="華康儷楷書" panose="03000509000000000000" pitchFamily="65" charset="-120"/>
              </a:rPr>
              <a:t>~EP</a:t>
            </a:r>
            <a:r>
              <a:rPr lang="zh-TW" altLang="en-US" b="1" spc="-75" dirty="0">
                <a:latin typeface="Book Antiqua" panose="02040602050305030304" pitchFamily="18" charset="0"/>
                <a:ea typeface="華康儷楷書" panose="03000509000000000000" pitchFamily="65" charset="-120"/>
              </a:rPr>
              <a:t>項目檔案審閱注意事項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26539" y="1478277"/>
          <a:ext cx="8193186" cy="3451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9398">
                  <a:extLst>
                    <a:ext uri="{9D8B030D-6E8A-4147-A177-3AD203B41FA5}">
                      <a16:colId xmlns:a16="http://schemas.microsoft.com/office/drawing/2014/main" val="587329319"/>
                    </a:ext>
                  </a:extLst>
                </a:gridCol>
                <a:gridCol w="2729582">
                  <a:extLst>
                    <a:ext uri="{9D8B030D-6E8A-4147-A177-3AD203B41FA5}">
                      <a16:colId xmlns:a16="http://schemas.microsoft.com/office/drawing/2014/main" val="2997043178"/>
                    </a:ext>
                  </a:extLst>
                </a:gridCol>
                <a:gridCol w="2536031">
                  <a:extLst>
                    <a:ext uri="{9D8B030D-6E8A-4147-A177-3AD203B41FA5}">
                      <a16:colId xmlns:a16="http://schemas.microsoft.com/office/drawing/2014/main" val="191151021"/>
                    </a:ext>
                  </a:extLst>
                </a:gridCol>
                <a:gridCol w="2378175">
                  <a:extLst>
                    <a:ext uri="{9D8B030D-6E8A-4147-A177-3AD203B41FA5}">
                      <a16:colId xmlns:a16="http://schemas.microsoft.com/office/drawing/2014/main" val="3353661207"/>
                    </a:ext>
                  </a:extLst>
                </a:gridCol>
              </a:tblGrid>
              <a:tr h="33487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分類</a:t>
                      </a:r>
                      <a:endParaRPr lang="en-US" altLang="zh-TW" sz="1400" kern="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700" b="1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招策會公告之</a:t>
                      </a:r>
                      <a:r>
                        <a:rPr lang="zh-TW" altLang="en-US" sz="1700" b="1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學習準備建議方向</a:t>
                      </a:r>
                      <a:r>
                        <a:rPr lang="zh-TW" altLang="zh-TW" sz="1700" b="1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資料項目</a:t>
                      </a:r>
                      <a:endParaRPr lang="zh-TW" altLang="zh-TW" sz="1700" b="1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 spc="-150" baseline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對應</a:t>
                      </a:r>
                      <a:r>
                        <a:rPr lang="zh-TW" altLang="en-US" sz="1500" b="1" kern="100" spc="-150" baseline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ＥＰ</a:t>
                      </a:r>
                      <a:endParaRPr lang="zh-TW" sz="1500" b="1" kern="100" spc="-150" baseline="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 spc="-150" baseline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學習歷程資料</a:t>
                      </a:r>
                      <a:br>
                        <a:rPr lang="en-US" sz="1500" b="1" kern="100" spc="-150" baseline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sz="1500" b="1" kern="100" spc="-150" baseline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欄位名稱</a:t>
                      </a:r>
                      <a:endParaRPr lang="zh-TW" sz="1500" b="1" kern="100" spc="-150" baseline="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31057"/>
                  </a:ext>
                </a:extLst>
              </a:tr>
              <a:tr h="3509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甄選入學</a:t>
                      </a:r>
                      <a:r>
                        <a:rPr lang="zh-TW" altLang="en-US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、技優甄審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四技申請</a:t>
                      </a:r>
                      <a:r>
                        <a:rPr lang="zh-TW" altLang="en-US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、技優甄審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449094"/>
                  </a:ext>
                </a:extLst>
              </a:tr>
              <a:tr h="421691">
                <a:tc row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100" kern="100" spc="-150" baseline="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 spc="-150" baseline="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</a:t>
                      </a:r>
                      <a:endParaRPr lang="en-US" altLang="zh-TW" sz="2100" kern="100" spc="-150" baseline="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 spc="-150" baseline="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 spc="-150" baseline="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</a:t>
                      </a:r>
                      <a:endParaRPr lang="en-US" altLang="zh-TW" sz="2100" kern="100" spc="-150" baseline="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 spc="-150" baseline="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</a:t>
                      </a:r>
                      <a:endParaRPr lang="zh-TW" sz="2100" kern="100" spc="-150" baseline="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zh-TW" sz="14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C-1</a:t>
                      </a:r>
                      <a:r>
                        <a:rPr lang="zh-TW" sz="1400" kern="100" spc="-150" baseline="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彈性學習時間學習成果</a:t>
                      </a:r>
                      <a:br>
                        <a:rPr lang="en-US" sz="14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sz="14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en-US" sz="10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0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包含自主學習或選手培訓或學校特色活動</a:t>
                      </a:r>
                      <a:r>
                        <a:rPr lang="en-US" sz="10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000" kern="100" spc="-150" baseline="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zh-TW" sz="14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C-1</a:t>
                      </a:r>
                      <a:r>
                        <a:rPr lang="zh-TW" sz="1400" kern="100" spc="-150" baseline="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高中自主學習計畫與成果</a:t>
                      </a: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u"/>
                        <a:tabLst>
                          <a:tab pos="196215" algn="l"/>
                        </a:tabLst>
                      </a:pP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彈性學習時間</a:t>
                      </a:r>
                      <a:r>
                        <a:rPr lang="zh-TW" sz="1400" kern="100" spc="-150" baseline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紀錄</a:t>
                      </a:r>
                      <a:endParaRPr lang="zh-TW" sz="1400" kern="100" spc="-150" baseline="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384047"/>
                  </a:ext>
                </a:extLst>
              </a:tr>
              <a:tr h="2390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zh-TW" sz="14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C-2</a:t>
                      </a: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社團活動經驗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zh-TW" sz="14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C-2</a:t>
                      </a: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社團活動經驗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u"/>
                        <a:tabLst>
                          <a:tab pos="196215" algn="l"/>
                        </a:tabLst>
                      </a:pP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團體活動時間</a:t>
                      </a:r>
                      <a:r>
                        <a:rPr lang="zh-TW" sz="1400" kern="100" spc="-150" baseline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紀錄</a:t>
                      </a:r>
                      <a:endParaRPr lang="zh-TW" sz="1400" kern="100" spc="-150" baseline="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562920"/>
                  </a:ext>
                </a:extLst>
              </a:tr>
              <a:tr h="2390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zh-TW" sz="14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C-3</a:t>
                      </a: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擔任幹部經驗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zh-TW" sz="14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C-3</a:t>
                      </a: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擔任幹部經驗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u"/>
                        <a:tabLst>
                          <a:tab pos="196215" algn="l"/>
                        </a:tabLst>
                      </a:pP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幹部經歷暨事蹟</a:t>
                      </a:r>
                      <a:r>
                        <a:rPr lang="zh-TW" sz="1400" kern="100" spc="-150" baseline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紀錄</a:t>
                      </a:r>
                      <a:endParaRPr lang="zh-TW" sz="1400" kern="100" spc="-150" baseline="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938419"/>
                  </a:ext>
                </a:extLst>
              </a:tr>
              <a:tr h="2390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zh-TW" sz="14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C-4</a:t>
                      </a: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服務學習經驗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zh-TW" sz="14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C-4</a:t>
                      </a: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服務學習經驗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u"/>
                        <a:tabLst>
                          <a:tab pos="196215" algn="l"/>
                        </a:tabLst>
                      </a:pP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服務學習</a:t>
                      </a:r>
                      <a:r>
                        <a:rPr lang="zh-TW" sz="1400" kern="100" spc="-150" baseline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紀錄</a:t>
                      </a:r>
                      <a:endParaRPr lang="zh-TW" sz="1400" kern="100" spc="-150" baseline="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877251"/>
                  </a:ext>
                </a:extLst>
              </a:tr>
              <a:tr h="2390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zh-TW" sz="14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C-5</a:t>
                      </a: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競賽表現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zh-TW" sz="14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C-5</a:t>
                      </a: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競賽表現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u"/>
                        <a:tabLst>
                          <a:tab pos="196215" algn="l"/>
                        </a:tabLst>
                      </a:pP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競賽參與</a:t>
                      </a:r>
                      <a:r>
                        <a:rPr lang="zh-TW" sz="1400" kern="100" spc="-150" baseline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紀錄</a:t>
                      </a:r>
                      <a:endParaRPr lang="zh-TW" sz="1400" kern="100" spc="-150" baseline="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617842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zh-TW" sz="14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C-6</a:t>
                      </a: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非修課紀錄之成果作品</a:t>
                      </a:r>
                      <a:br>
                        <a:rPr lang="en-US" alt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en-US" sz="10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sz="10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如職場學習成果</a:t>
                      </a:r>
                      <a:r>
                        <a:rPr lang="en-US" sz="10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sz="1000" kern="100" spc="-150" baseline="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zh-TW" sz="14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C-6</a:t>
                      </a: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非修課紀錄之成果作品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u"/>
                        <a:tabLst>
                          <a:tab pos="196215" algn="l"/>
                        </a:tabLst>
                      </a:pP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職場學習</a:t>
                      </a:r>
                      <a:r>
                        <a:rPr lang="zh-TW" sz="1400" kern="100" spc="-150" baseline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紀錄</a:t>
                      </a:r>
                      <a:endParaRPr lang="zh-TW" sz="1400" kern="100" spc="-150" baseline="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409007"/>
                  </a:ext>
                </a:extLst>
              </a:tr>
              <a:tr h="2390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zh-TW" sz="14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C-7</a:t>
                      </a: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檢定證照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zh-TW" sz="14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C-7</a:t>
                      </a: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檢定證照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u"/>
                        <a:tabLst>
                          <a:tab pos="196215" algn="l"/>
                        </a:tabLst>
                      </a:pP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檢定證照</a:t>
                      </a:r>
                      <a:r>
                        <a:rPr lang="zh-TW" sz="1400" kern="100" spc="-150" baseline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紀錄</a:t>
                      </a:r>
                      <a:endParaRPr lang="zh-TW" sz="1400" kern="100" spc="-150" baseline="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205985"/>
                  </a:ext>
                </a:extLst>
              </a:tr>
              <a:tr h="2390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zh-TW" sz="14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C-8</a:t>
                      </a: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特殊優良表現證明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00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zh-TW" sz="1400" kern="100" spc="-150" baseline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C-8</a:t>
                      </a: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特殊優良表現證明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u"/>
                        <a:tabLst>
                          <a:tab pos="196215" algn="l"/>
                        </a:tabLst>
                      </a:pP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其他多元表現</a:t>
                      </a:r>
                      <a:r>
                        <a:rPr lang="zh-TW" sz="1400" kern="100" spc="-150" baseline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紀錄</a:t>
                      </a:r>
                      <a:endParaRPr lang="zh-TW" sz="1400" kern="100" spc="-150" baseline="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932352"/>
                  </a:ext>
                </a:extLst>
              </a:tr>
              <a:tr h="2390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u"/>
                        <a:tabLst>
                          <a:tab pos="196215" algn="l"/>
                        </a:tabLst>
                      </a:pP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作品成果</a:t>
                      </a:r>
                      <a:r>
                        <a:rPr lang="zh-TW" sz="1400" kern="100" spc="-150" baseline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紀錄</a:t>
                      </a:r>
                      <a:endParaRPr lang="zh-TW" sz="1400" kern="100" spc="-150" baseline="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188856"/>
                  </a:ext>
                </a:extLst>
              </a:tr>
              <a:tr h="2390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spc="-15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u"/>
                        <a:tabLst>
                          <a:tab pos="196215" algn="l"/>
                        </a:tabLst>
                      </a:pPr>
                      <a:r>
                        <a:rPr lang="zh-TW" sz="1400" kern="100" spc="-150" baseline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大學及技專校院先修課程</a:t>
                      </a:r>
                      <a:r>
                        <a:rPr lang="zh-TW" sz="1400" kern="100" spc="-150" baseline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紀錄</a:t>
                      </a:r>
                      <a:endParaRPr lang="zh-TW" sz="1400" kern="100" spc="-150" baseline="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39" marR="5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353150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535782" y="5169424"/>
            <a:ext cx="819318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聯合會</a:t>
            </a:r>
            <a:r>
              <a:rPr kumimoji="0" lang="zh-TW" altLang="en-US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備審資料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上傳</a:t>
            </a:r>
            <a:r>
              <a:rPr kumimoji="0" lang="en-US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含勾選</a:t>
            </a:r>
            <a:r>
              <a:rPr kumimoji="0" lang="en-US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系統，由考生就</a:t>
            </a:r>
            <a:r>
              <a:rPr kumimoji="0" lang="en-US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EP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「課程學習成果」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「多元表現」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之項目</a:t>
            </a:r>
            <a:br>
              <a:rPr kumimoji="0" lang="en-US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kumimoji="0" lang="zh-TW" altLang="zh-TW" sz="1200" b="1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自主評估勾選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，系統僅就所勾選</a:t>
            </a:r>
            <a:r>
              <a:rPr kumimoji="0" lang="en-US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EP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容量上限</a:t>
            </a:r>
            <a:r>
              <a:rPr kumimoji="0" lang="en-US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(MB)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及上傳</a:t>
            </a:r>
            <a:r>
              <a:rPr kumimoji="0" lang="en-US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勾選</a:t>
            </a:r>
            <a:r>
              <a:rPr kumimoji="0" lang="en-US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件數上限</a:t>
            </a:r>
            <a:r>
              <a:rPr kumimoji="0" lang="zh-TW" altLang="zh-TW" sz="1200" b="0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作控管。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080B704-2C8C-488D-8510-53DF0C544156}"/>
              </a:ext>
            </a:extLst>
          </p:cNvPr>
          <p:cNvSpPr/>
          <p:nvPr/>
        </p:nvSpPr>
        <p:spPr>
          <a:xfrm>
            <a:off x="535782" y="5859478"/>
            <a:ext cx="6570663" cy="6588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/>
                <a:ea typeface="微軟正黑體"/>
                <a:cs typeface="+mn-cs"/>
              </a:rPr>
              <a:t>每校系規定不同，請務必看清楚簡章規定！！</a:t>
            </a:r>
          </a:p>
        </p:txBody>
      </p:sp>
    </p:spTree>
    <p:extLst>
      <p:ext uri="{BB962C8B-B14F-4D97-AF65-F5344CB8AC3E}">
        <p14:creationId xmlns:p14="http://schemas.microsoft.com/office/powerpoint/2010/main" val="331572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438275" y="329670"/>
            <a:ext cx="770572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latin typeface="華康儷中黑(P)" pitchFamily="34" charset="-120"/>
                <a:ea typeface="華康儷中黑(P)" pitchFamily="34" charset="-120"/>
              </a:rPr>
              <a:t>學生家長常問問題</a:t>
            </a:r>
            <a:r>
              <a:rPr kumimoji="0" lang="en-US" altLang="zh-TW" sz="40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latin typeface="華康儷中黑(P)" pitchFamily="34" charset="-120"/>
                <a:ea typeface="華康儷中黑(P)" pitchFamily="34" charset="-120"/>
              </a:rPr>
              <a:t>-1</a:t>
            </a:r>
            <a:endParaRPr kumimoji="0" lang="zh-TW" altLang="en-US" sz="4000" b="1" dirty="0">
              <a:ln w="15875">
                <a:solidFill>
                  <a:schemeClr val="bg1"/>
                </a:solidFill>
              </a:ln>
              <a:solidFill>
                <a:srgbClr val="0070C0"/>
              </a:solidFill>
              <a:latin typeface="華康儷中黑(P)" pitchFamily="34" charset="-120"/>
              <a:ea typeface="華康儷中黑(P)" pitchFamily="34" charset="-12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E309D-5832-4F54-B411-CAFA981BECE2}" type="slidenum">
              <a:rPr lang="zh-TW" altLang="en-US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13" name="頁尾版面配置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6" name="橢圓形圖說文字 15"/>
          <p:cNvSpPr/>
          <p:nvPr/>
        </p:nvSpPr>
        <p:spPr>
          <a:xfrm>
            <a:off x="376238" y="1922463"/>
            <a:ext cx="2717800" cy="1341437"/>
          </a:xfrm>
          <a:prstGeom prst="wedgeEllipseCallout">
            <a:avLst>
              <a:gd name="adj1" fmla="val 52636"/>
              <a:gd name="adj2" fmla="val 6492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甚麼是倍率？那些數字是級分嗎？</a:t>
            </a:r>
            <a:endParaRPr kumimoji="0" lang="zh-TW" altLang="en-US" dirty="0"/>
          </a:p>
        </p:txBody>
      </p:sp>
      <p:sp>
        <p:nvSpPr>
          <p:cNvPr id="17" name="橢圓形圖說文字 16"/>
          <p:cNvSpPr/>
          <p:nvPr/>
        </p:nvSpPr>
        <p:spPr>
          <a:xfrm>
            <a:off x="2657475" y="1169988"/>
            <a:ext cx="3306763" cy="1343025"/>
          </a:xfrm>
          <a:prstGeom prst="wedgeEllipseCallout">
            <a:avLst>
              <a:gd name="adj1" fmla="val -19715"/>
              <a:gd name="adj2" fmla="val 751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去年分數在哪裡？是真正校系的分數嗎？</a:t>
            </a:r>
            <a:endParaRPr kumimoji="0" lang="zh-TW" altLang="en-US" dirty="0"/>
          </a:p>
        </p:txBody>
      </p:sp>
      <p:sp>
        <p:nvSpPr>
          <p:cNvPr id="18" name="橢圓形圖說文字 17"/>
          <p:cNvSpPr/>
          <p:nvPr/>
        </p:nvSpPr>
        <p:spPr>
          <a:xfrm>
            <a:off x="5580063" y="1828800"/>
            <a:ext cx="3563937" cy="1341438"/>
          </a:xfrm>
          <a:prstGeom prst="wedgeEllipseCallout">
            <a:avLst>
              <a:gd name="adj1" fmla="val -19715"/>
              <a:gd name="adj2" fmla="val 751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不同大學同樣的系，</a:t>
            </a:r>
            <a:endParaRPr kumimoji="0" lang="en-US" altLang="zh-TW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哪一個比較好？</a:t>
            </a:r>
            <a:endParaRPr kumimoji="0" lang="en-US" altLang="zh-TW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將來要做甚麼？</a:t>
            </a:r>
            <a:endParaRPr kumimoji="0" lang="zh-TW" altLang="en-US" dirty="0"/>
          </a:p>
        </p:txBody>
      </p:sp>
      <p:sp>
        <p:nvSpPr>
          <p:cNvPr id="19" name="橢圓形圖說文字 18"/>
          <p:cNvSpPr/>
          <p:nvPr/>
        </p:nvSpPr>
        <p:spPr>
          <a:xfrm>
            <a:off x="393700" y="3443288"/>
            <a:ext cx="2716213" cy="1343025"/>
          </a:xfrm>
          <a:prstGeom prst="wedgeEllipseCallout">
            <a:avLst>
              <a:gd name="adj1" fmla="val 52636"/>
              <a:gd name="adj2" fmla="val 6492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★參加甄選或登記分發比較好？</a:t>
            </a:r>
          </a:p>
        </p:txBody>
      </p:sp>
      <p:sp>
        <p:nvSpPr>
          <p:cNvPr id="20" name="橢圓形圖說文字 19"/>
          <p:cNvSpPr/>
          <p:nvPr/>
        </p:nvSpPr>
        <p:spPr>
          <a:xfrm>
            <a:off x="6426200" y="3427413"/>
            <a:ext cx="2717800" cy="1341437"/>
          </a:xfrm>
          <a:prstGeom prst="wedgeEllipseCallout">
            <a:avLst>
              <a:gd name="adj1" fmla="val -71263"/>
              <a:gd name="adj2" fmla="val 5728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備審資料，面試如何準備？</a:t>
            </a:r>
            <a:endParaRPr kumimoji="0" lang="en-US" altLang="zh-TW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21" name="橢圓形圖說文字 20"/>
          <p:cNvSpPr/>
          <p:nvPr/>
        </p:nvSpPr>
        <p:spPr>
          <a:xfrm>
            <a:off x="504825" y="4870450"/>
            <a:ext cx="2716213" cy="1343025"/>
          </a:xfrm>
          <a:prstGeom prst="wedgeEllipseCallout">
            <a:avLst>
              <a:gd name="adj1" fmla="val 73076"/>
              <a:gd name="adj2" fmla="val -4972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tx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考題難易度？</a:t>
            </a:r>
            <a:endParaRPr kumimoji="0" lang="en-US" altLang="zh-TW" dirty="0">
              <a:solidFill>
                <a:schemeClr val="tx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tx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是甚麼？</a:t>
            </a:r>
          </a:p>
        </p:txBody>
      </p:sp>
      <p:sp>
        <p:nvSpPr>
          <p:cNvPr id="22" name="橢圓形圖說文字 21"/>
          <p:cNvSpPr/>
          <p:nvPr/>
        </p:nvSpPr>
        <p:spPr>
          <a:xfrm>
            <a:off x="6067425" y="4794250"/>
            <a:ext cx="2717800" cy="1341438"/>
          </a:xfrm>
          <a:prstGeom prst="wedgeEllipseCallout">
            <a:avLst>
              <a:gd name="adj1" fmla="val -89502"/>
              <a:gd name="adj2" fmla="val -3379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tx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我考</a:t>
            </a:r>
            <a:r>
              <a:rPr kumimoji="0" lang="en-US" altLang="zh-TW" dirty="0">
                <a:solidFill>
                  <a:schemeClr val="tx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52</a:t>
            </a:r>
            <a:r>
              <a:rPr kumimoji="0" lang="zh-TW" altLang="en-US" dirty="0">
                <a:solidFill>
                  <a:schemeClr val="tx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級分？</a:t>
            </a:r>
            <a:endParaRPr kumimoji="0" lang="en-US" altLang="zh-TW" dirty="0">
              <a:solidFill>
                <a:schemeClr val="tx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tx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大概會上哪？</a:t>
            </a:r>
          </a:p>
        </p:txBody>
      </p:sp>
      <p:pic>
        <p:nvPicPr>
          <p:cNvPr id="11277" name="Picture 4" descr="表達各種型男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999"/>
          <a:stretch>
            <a:fillRect/>
          </a:stretch>
        </p:blipFill>
        <p:spPr bwMode="auto">
          <a:xfrm>
            <a:off x="3324225" y="2449513"/>
            <a:ext cx="2238375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 idx="4294967295"/>
          </p:nvPr>
        </p:nvSpPr>
        <p:spPr>
          <a:xfrm>
            <a:off x="467544" y="980728"/>
            <a:ext cx="6838950" cy="563563"/>
          </a:xfrm>
        </p:spPr>
        <p:txBody>
          <a:bodyPr/>
          <a:lstStyle/>
          <a:p>
            <a:pPr marL="1079500" indent="-1071563" algn="l" eaLnBrk="1" hangingPunct="1"/>
            <a:r>
              <a:rPr lang="zh-TW" altLang="en-US" dirty="0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rPr>
              <a:t>二、這樣做的目的何在？</a:t>
            </a:r>
          </a:p>
        </p:txBody>
      </p:sp>
      <p:sp>
        <p:nvSpPr>
          <p:cNvPr id="27651" name="投影片編號版面配置區 5"/>
          <p:cNvSpPr txBox="1">
            <a:spLocks noGrp="1"/>
          </p:cNvSpPr>
          <p:nvPr/>
        </p:nvSpPr>
        <p:spPr bwMode="auto">
          <a:xfrm>
            <a:off x="6931025" y="6537325"/>
            <a:ext cx="2212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570B20F-BDC2-4CA6-9855-E56440F072E9}" type="slidenum">
              <a:rPr lang="zh-TW" altLang="en-US" sz="1000"/>
              <a:pPr algn="r"/>
              <a:t>20</a:t>
            </a:fld>
            <a:endParaRPr lang="en-US" altLang="zh-TW" sz="1000"/>
          </a:p>
        </p:txBody>
      </p:sp>
      <p:sp>
        <p:nvSpPr>
          <p:cNvPr id="27652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1981200"/>
            <a:ext cx="8785671" cy="3962400"/>
          </a:xfrm>
        </p:spPr>
        <p:txBody>
          <a:bodyPr/>
          <a:lstStyle/>
          <a:p>
            <a:pPr marL="622300" lvl="1" indent="-533400" eaLnBrk="1" hangingPunct="1">
              <a:lnSpc>
                <a:spcPct val="150000"/>
              </a:lnSpc>
              <a:spcBef>
                <a:spcPts val="3200"/>
              </a:spcBef>
              <a:buFont typeface="Wingdings" pitchFamily="2" charset="2"/>
              <a:buNone/>
            </a:pPr>
            <a:r>
              <a:rPr lang="en-US" altLang="zh-TW" sz="3200" b="1" dirty="0">
                <a:latin typeface="新細明體" pitchFamily="18" charset="-120"/>
                <a:ea typeface="新細明體" pitchFamily="18" charset="-120"/>
              </a:rPr>
              <a:t>(</a:t>
            </a:r>
            <a:r>
              <a:rPr lang="zh-TW" altLang="en-US" sz="3200" b="1" dirty="0">
                <a:latin typeface="新細明體" pitchFamily="18" charset="-120"/>
                <a:ea typeface="新細明體" pitchFamily="18" charset="-120"/>
              </a:rPr>
              <a:t>一</a:t>
            </a:r>
            <a:r>
              <a:rPr lang="en-US" altLang="zh-TW" sz="3200" b="1" dirty="0">
                <a:latin typeface="新細明體" pitchFamily="18" charset="-120"/>
                <a:ea typeface="新細明體" pitchFamily="18" charset="-120"/>
              </a:rPr>
              <a:t>)</a:t>
            </a:r>
            <a:r>
              <a:rPr lang="zh-TW" altLang="en-US" sz="3200" b="1" dirty="0">
                <a:latin typeface="新細明體" pitchFamily="18" charset="-120"/>
                <a:ea typeface="新細明體" pitchFamily="18" charset="-120"/>
              </a:rPr>
              <a:t>適度擺脫「升學考試分數」（統測）的</a:t>
            </a:r>
            <a:r>
              <a:rPr lang="zh-TW" altLang="en-US" sz="3200" b="1" dirty="0">
                <a:latin typeface="新細明體" pitchFamily="18" charset="-120"/>
                <a:ea typeface="新細明體" pitchFamily="18" charset="-120"/>
                <a:hlinkClick r:id="rId2"/>
              </a:rPr>
              <a:t>制約</a:t>
            </a:r>
            <a:r>
              <a:rPr lang="zh-TW" altLang="en-US" sz="3200" b="1" dirty="0">
                <a:latin typeface="新細明體" pitchFamily="18" charset="-120"/>
                <a:ea typeface="新細明體" pitchFamily="18" charset="-120"/>
              </a:rPr>
              <a:t>。</a:t>
            </a:r>
            <a:endParaRPr lang="en-US" altLang="zh-TW" sz="3200" b="1" dirty="0">
              <a:latin typeface="新細明體" pitchFamily="18" charset="-120"/>
              <a:ea typeface="新細明體" pitchFamily="18" charset="-120"/>
            </a:endParaRPr>
          </a:p>
          <a:p>
            <a:pPr marL="622300" lvl="1" indent="-533400" eaLnBrk="1" hangingPunct="1">
              <a:lnSpc>
                <a:spcPct val="150000"/>
              </a:lnSpc>
              <a:spcBef>
                <a:spcPts val="3200"/>
              </a:spcBef>
              <a:buFont typeface="Wingdings" pitchFamily="2" charset="2"/>
              <a:buNone/>
            </a:pPr>
            <a:r>
              <a:rPr lang="en-US" altLang="zh-TW" sz="3200" b="1" dirty="0">
                <a:latin typeface="新細明體" pitchFamily="18" charset="-120"/>
                <a:ea typeface="新細明體" pitchFamily="18" charset="-120"/>
              </a:rPr>
              <a:t>(</a:t>
            </a:r>
            <a:r>
              <a:rPr lang="zh-TW" altLang="en-US" sz="3200" b="1" dirty="0">
                <a:latin typeface="新細明體" pitchFamily="18" charset="-120"/>
                <a:ea typeface="新細明體" pitchFamily="18" charset="-120"/>
              </a:rPr>
              <a:t>二</a:t>
            </a:r>
            <a:r>
              <a:rPr lang="en-US" altLang="zh-TW" sz="3200" b="1" dirty="0">
                <a:latin typeface="新細明體" pitchFamily="18" charset="-120"/>
                <a:ea typeface="新細明體" pitchFamily="18" charset="-120"/>
              </a:rPr>
              <a:t>)</a:t>
            </a:r>
            <a:r>
              <a:rPr lang="zh-TW" altLang="en-US" sz="3200" b="1" dirty="0">
                <a:latin typeface="新細明體" pitchFamily="18" charset="-120"/>
                <a:ea typeface="新細明體" pitchFamily="18" charset="-120"/>
              </a:rPr>
              <a:t>由大學校系挑選「適合唸本系」的學生，優先入學。</a:t>
            </a:r>
            <a:endParaRPr lang="en-US" altLang="zh-TW" sz="3200" b="1" dirty="0">
              <a:latin typeface="新細明體" pitchFamily="18" charset="-120"/>
              <a:ea typeface="新細明體" pitchFamily="18" charset="-120"/>
            </a:endParaRPr>
          </a:p>
          <a:p>
            <a:pPr marL="622300" lvl="1" indent="-533400" eaLnBrk="1" hangingPunct="1">
              <a:lnSpc>
                <a:spcPct val="150000"/>
              </a:lnSpc>
              <a:spcBef>
                <a:spcPts val="3200"/>
              </a:spcBef>
              <a:buFont typeface="Wingdings" pitchFamily="2" charset="2"/>
              <a:buNone/>
            </a:pPr>
            <a:r>
              <a:rPr lang="en-US" altLang="zh-TW" sz="3200" b="1" dirty="0">
                <a:latin typeface="新細明體" pitchFamily="18" charset="-120"/>
                <a:ea typeface="新細明體" pitchFamily="18" charset="-120"/>
              </a:rPr>
              <a:t>(</a:t>
            </a:r>
            <a:r>
              <a:rPr lang="zh-TW" altLang="en-US" sz="3200" b="1" dirty="0">
                <a:latin typeface="新細明體" pitchFamily="18" charset="-120"/>
                <a:ea typeface="新細明體" pitchFamily="18" charset="-120"/>
              </a:rPr>
              <a:t>三</a:t>
            </a:r>
            <a:r>
              <a:rPr lang="en-US" altLang="zh-TW" sz="3200" b="1" dirty="0">
                <a:latin typeface="新細明體" pitchFamily="18" charset="-120"/>
                <a:ea typeface="新細明體" pitchFamily="18" charset="-120"/>
              </a:rPr>
              <a:t>)</a:t>
            </a:r>
            <a:r>
              <a:rPr lang="zh-TW" altLang="en-US" sz="3200" b="1" dirty="0">
                <a:latin typeface="新細明體" pitchFamily="18" charset="-120"/>
                <a:ea typeface="新細明體" pitchFamily="18" charset="-120"/>
              </a:rPr>
              <a:t>學生透過這個招生管道，可以適性發展。</a:t>
            </a:r>
            <a:endParaRPr lang="en-US" altLang="zh-TW" sz="3200" b="1" dirty="0"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2209800"/>
            <a:ext cx="8642350" cy="2868613"/>
          </a:xfrm>
        </p:spPr>
        <p:txBody>
          <a:bodyPr/>
          <a:lstStyle/>
          <a:p>
            <a:pPr marL="1162050" indent="-1150938" algn="l" eaLnBrk="1" hangingPunct="1"/>
            <a:r>
              <a:rPr lang="zh-TW" altLang="en-US" sz="6000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rPr>
              <a:t>貳、「統測」在</a:t>
            </a:r>
            <a:br>
              <a:rPr lang="en-US" altLang="zh-TW" sz="6000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rPr>
            </a:br>
            <a:r>
              <a:rPr lang="en-US" altLang="zh-TW" sz="6000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rPr>
              <a:t>        </a:t>
            </a:r>
            <a:r>
              <a:rPr lang="zh-TW" altLang="en-US" sz="6000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rPr>
              <a:t>多元入學的應用</a:t>
            </a:r>
            <a:br>
              <a:rPr lang="zh-TW" altLang="en-US" sz="6000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rPr>
            </a:br>
            <a:endParaRPr lang="zh-TW" altLang="en-US" sz="6000">
              <a:solidFill>
                <a:schemeClr val="tx1"/>
              </a:solidFill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 idx="4294967295"/>
          </p:nvPr>
        </p:nvSpPr>
        <p:spPr>
          <a:xfrm>
            <a:off x="539750" y="404813"/>
            <a:ext cx="6838950" cy="563562"/>
          </a:xfrm>
        </p:spPr>
        <p:txBody>
          <a:bodyPr/>
          <a:lstStyle/>
          <a:p>
            <a:pPr marL="1079500" indent="-1071563" algn="l" eaLnBrk="1" hangingPunct="1"/>
            <a:r>
              <a:rPr lang="zh-TW" altLang="en-US" sz="3600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rPr>
              <a:t>一、統測成績「一試二用」</a:t>
            </a:r>
          </a:p>
        </p:txBody>
      </p:sp>
      <p:sp>
        <p:nvSpPr>
          <p:cNvPr id="30723" name="投影片編號版面配置區 5"/>
          <p:cNvSpPr txBox="1">
            <a:spLocks noGrp="1"/>
          </p:cNvSpPr>
          <p:nvPr/>
        </p:nvSpPr>
        <p:spPr bwMode="auto">
          <a:xfrm>
            <a:off x="6931025" y="6537325"/>
            <a:ext cx="2212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42FA0E-D05E-4F7D-89B1-48AF3159E99F}" type="slidenum">
              <a:rPr lang="zh-TW" altLang="en-US" sz="1000"/>
              <a:pPr algn="r"/>
              <a:t>22</a:t>
            </a:fld>
            <a:endParaRPr lang="en-US" altLang="zh-TW" sz="1000"/>
          </a:p>
        </p:txBody>
      </p:sp>
      <p:sp>
        <p:nvSpPr>
          <p:cNvPr id="30724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1700213"/>
            <a:ext cx="8562975" cy="4038600"/>
          </a:xfrm>
        </p:spPr>
        <p:txBody>
          <a:bodyPr/>
          <a:lstStyle/>
          <a:p>
            <a:pPr marL="622300" lvl="1" indent="-622300" eaLnBrk="1" hangingPunct="1">
              <a:lnSpc>
                <a:spcPct val="150000"/>
              </a:lnSpc>
              <a:spcBef>
                <a:spcPts val="3200"/>
              </a:spcBef>
              <a:buFont typeface="Wingdings" pitchFamily="2" charset="2"/>
              <a:buNone/>
            </a:pPr>
            <a:r>
              <a:rPr lang="en-US" altLang="zh-TW" sz="3200" b="1" dirty="0">
                <a:latin typeface="新細明體" pitchFamily="18" charset="-120"/>
                <a:ea typeface="新細明體" pitchFamily="18" charset="-120"/>
              </a:rPr>
              <a:t>(</a:t>
            </a:r>
            <a:r>
              <a:rPr lang="zh-TW" altLang="en-US" sz="3200" b="1" dirty="0">
                <a:latin typeface="新細明體" pitchFamily="18" charset="-120"/>
                <a:ea typeface="新細明體" pitchFamily="18" charset="-120"/>
              </a:rPr>
              <a:t>一</a:t>
            </a:r>
            <a:r>
              <a:rPr lang="en-US" altLang="zh-TW" sz="3200" b="1" dirty="0">
                <a:latin typeface="新細明體" pitchFamily="18" charset="-120"/>
                <a:ea typeface="新細明體" pitchFamily="18" charset="-120"/>
              </a:rPr>
              <a:t>)</a:t>
            </a:r>
            <a:r>
              <a:rPr lang="zh-TW" altLang="en-US" sz="3200" b="1" dirty="0">
                <a:latin typeface="新細明體" pitchFamily="18" charset="-120"/>
                <a:ea typeface="新細明體" pitchFamily="18" charset="-120"/>
              </a:rPr>
              <a:t>一次統測成績，用在：</a:t>
            </a:r>
            <a:endParaRPr lang="en-US" altLang="zh-TW" sz="3200" b="1" dirty="0">
              <a:latin typeface="新細明體" pitchFamily="18" charset="-120"/>
              <a:ea typeface="新細明體" pitchFamily="18" charset="-120"/>
            </a:endParaRPr>
          </a:p>
          <a:p>
            <a:pPr marL="622300" lvl="1" indent="-622300" eaLnBrk="1" hangingPunct="1">
              <a:lnSpc>
                <a:spcPct val="120000"/>
              </a:lnSpc>
              <a:spcBef>
                <a:spcPts val="1500"/>
              </a:spcBef>
              <a:buFont typeface="Wingdings" pitchFamily="2" charset="2"/>
              <a:buNone/>
            </a:pPr>
            <a:r>
              <a:rPr lang="zh-TW" altLang="en-US" sz="3200" b="1" dirty="0">
                <a:latin typeface="新細明體" pitchFamily="18" charset="-120"/>
                <a:ea typeface="新細明體" pitchFamily="18" charset="-120"/>
              </a:rPr>
              <a:t>◎五月下旬的</a:t>
            </a:r>
            <a:r>
              <a:rPr lang="zh-TW" altLang="en-US" sz="3200" b="1" dirty="0">
                <a:solidFill>
                  <a:srgbClr val="C00000"/>
                </a:solidFill>
                <a:latin typeface="新細明體" pitchFamily="18" charset="-120"/>
                <a:ea typeface="新細明體" pitchFamily="18" charset="-120"/>
              </a:rPr>
              <a:t>「甄選入學」</a:t>
            </a:r>
            <a:r>
              <a:rPr lang="zh-TW" altLang="en-US" sz="3200" b="1" dirty="0">
                <a:latin typeface="新細明體" pitchFamily="18" charset="-120"/>
                <a:ea typeface="新細明體" pitchFamily="18" charset="-120"/>
              </a:rPr>
              <a:t>倍率篩選。</a:t>
            </a:r>
            <a:endParaRPr lang="en-US" altLang="zh-TW" sz="3200" b="1" dirty="0">
              <a:latin typeface="新細明體" pitchFamily="18" charset="-120"/>
              <a:ea typeface="新細明體" pitchFamily="18" charset="-120"/>
            </a:endParaRPr>
          </a:p>
          <a:p>
            <a:pPr marL="622300" lvl="1" indent="-622300" eaLnBrk="1" hangingPunct="1">
              <a:lnSpc>
                <a:spcPct val="120000"/>
              </a:lnSpc>
              <a:spcBef>
                <a:spcPts val="1500"/>
              </a:spcBef>
              <a:buFont typeface="Wingdings" pitchFamily="2" charset="2"/>
              <a:buNone/>
            </a:pPr>
            <a:r>
              <a:rPr lang="zh-TW" altLang="en-US" sz="3200" b="1" dirty="0">
                <a:latin typeface="新細明體" pitchFamily="18" charset="-120"/>
                <a:ea typeface="新細明體" pitchFamily="18" charset="-120"/>
              </a:rPr>
              <a:t>◎七月下旬的</a:t>
            </a:r>
            <a:r>
              <a:rPr lang="zh-TW" altLang="en-US" sz="3200" b="1" dirty="0">
                <a:solidFill>
                  <a:srgbClr val="C00000"/>
                </a:solidFill>
                <a:latin typeface="新細明體" pitchFamily="18" charset="-120"/>
                <a:ea typeface="新細明體" pitchFamily="18" charset="-120"/>
              </a:rPr>
              <a:t>「登記分發」</a:t>
            </a:r>
            <a:r>
              <a:rPr lang="en-US" altLang="zh-TW" sz="3200" b="1" dirty="0">
                <a:solidFill>
                  <a:srgbClr val="C00000"/>
                </a:solidFill>
                <a:latin typeface="新細明體" pitchFamily="18" charset="-120"/>
                <a:ea typeface="新細明體" pitchFamily="18" charset="-120"/>
              </a:rPr>
              <a:t> </a:t>
            </a:r>
            <a:r>
              <a:rPr lang="zh-TW" altLang="en-US" sz="3200" b="1" dirty="0">
                <a:solidFill>
                  <a:schemeClr val="tx1">
                    <a:lumMod val="75000"/>
                  </a:schemeClr>
                </a:solidFill>
                <a:latin typeface="新細明體" pitchFamily="18" charset="-120"/>
                <a:ea typeface="新細明體" pitchFamily="18" charset="-120"/>
              </a:rPr>
              <a:t>加權</a:t>
            </a:r>
            <a:r>
              <a:rPr lang="zh-TW" altLang="en-US" sz="3200" b="1" dirty="0">
                <a:latin typeface="新細明體" pitchFamily="18" charset="-120"/>
                <a:ea typeface="新細明體" pitchFamily="18" charset="-120"/>
              </a:rPr>
              <a:t>選填。</a:t>
            </a:r>
            <a:endParaRPr lang="en-US" altLang="zh-TW" sz="3200" b="1" dirty="0">
              <a:latin typeface="新細明體" pitchFamily="18" charset="-120"/>
              <a:ea typeface="新細明體" pitchFamily="18" charset="-120"/>
            </a:endParaRPr>
          </a:p>
          <a:p>
            <a:pPr marL="622300" lvl="1" indent="-622300" eaLnBrk="1" hangingPunct="1">
              <a:lnSpc>
                <a:spcPct val="150000"/>
              </a:lnSpc>
              <a:spcBef>
                <a:spcPts val="3200"/>
              </a:spcBef>
              <a:buFont typeface="Wingdings" pitchFamily="2" charset="2"/>
              <a:buNone/>
            </a:pPr>
            <a:r>
              <a:rPr lang="en-US" altLang="zh-TW" sz="3200" b="1" dirty="0">
                <a:latin typeface="新細明體" pitchFamily="18" charset="-120"/>
                <a:ea typeface="新細明體" pitchFamily="18" charset="-120"/>
              </a:rPr>
              <a:t>(</a:t>
            </a:r>
            <a:r>
              <a:rPr lang="zh-TW" altLang="en-US" sz="3200" b="1" dirty="0">
                <a:latin typeface="新細明體" pitchFamily="18" charset="-120"/>
                <a:ea typeface="新細明體" pitchFamily="18" charset="-120"/>
              </a:rPr>
              <a:t>二</a:t>
            </a:r>
            <a:r>
              <a:rPr lang="en-US" altLang="zh-TW" sz="3200" b="1" dirty="0">
                <a:latin typeface="新細明體" pitchFamily="18" charset="-120"/>
                <a:ea typeface="新細明體" pitchFamily="18" charset="-120"/>
              </a:rPr>
              <a:t>)</a:t>
            </a:r>
            <a:r>
              <a:rPr lang="zh-TW" altLang="en-US" sz="3200" b="1" dirty="0">
                <a:latin typeface="新細明體" pitchFamily="18" charset="-120"/>
                <a:ea typeface="新細明體" pitchFamily="18" charset="-120"/>
              </a:rPr>
              <a:t>考完統測，「分數」已定，但不同的用法，卻可能造成「分數」的變幻！</a:t>
            </a:r>
            <a:endParaRPr lang="en-US" altLang="zh-TW" sz="3200" b="1" dirty="0"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1"/>
          <p:cNvSpPr txBox="1">
            <a:spLocks noGrp="1"/>
          </p:cNvSpPr>
          <p:nvPr/>
        </p:nvSpPr>
        <p:spPr bwMode="auto">
          <a:xfrm>
            <a:off x="6931025" y="6537325"/>
            <a:ext cx="2212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9FA5869-0835-416C-B141-DD25EFD16CDD}" type="slidenum">
              <a:rPr lang="zh-TW" altLang="en-US" sz="1000"/>
              <a:pPr algn="r"/>
              <a:t>23</a:t>
            </a:fld>
            <a:endParaRPr lang="en-US" altLang="zh-TW" sz="1000"/>
          </a:p>
        </p:txBody>
      </p:sp>
      <p:sp>
        <p:nvSpPr>
          <p:cNvPr id="31747" name="標題 1"/>
          <p:cNvSpPr txBox="1">
            <a:spLocks/>
          </p:cNvSpPr>
          <p:nvPr/>
        </p:nvSpPr>
        <p:spPr bwMode="auto">
          <a:xfrm>
            <a:off x="381000" y="3048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69988" indent="-1169988" algn="l"/>
            <a:r>
              <a:rPr lang="zh-TW" altLang="en-US" sz="3600" b="1">
                <a:latin typeface="新細明體" pitchFamily="18" charset="-120"/>
              </a:rPr>
              <a:t>二、「一試二用」怎麼用？</a:t>
            </a:r>
          </a:p>
        </p:txBody>
      </p:sp>
      <p:sp>
        <p:nvSpPr>
          <p:cNvPr id="31748" name="內容版面配置區 2"/>
          <p:cNvSpPr txBox="1">
            <a:spLocks/>
          </p:cNvSpPr>
          <p:nvPr/>
        </p:nvSpPr>
        <p:spPr bwMode="auto">
          <a:xfrm>
            <a:off x="323850" y="1447800"/>
            <a:ext cx="807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2300" lvl="1" indent="-622300" algn="l">
              <a:lnSpc>
                <a:spcPct val="150000"/>
              </a:lnSpc>
              <a:spcBef>
                <a:spcPts val="3200"/>
              </a:spcBef>
            </a:pPr>
            <a:r>
              <a:rPr lang="en-US" altLang="zh-TW" sz="2800" b="1" dirty="0">
                <a:solidFill>
                  <a:schemeClr val="tx2"/>
                </a:solidFill>
                <a:latin typeface="新細明體" pitchFamily="18" charset="-120"/>
              </a:rPr>
              <a:t>(</a:t>
            </a:r>
            <a:r>
              <a:rPr lang="zh-TW" altLang="en-US" sz="2800" b="1" dirty="0">
                <a:solidFill>
                  <a:schemeClr val="tx2"/>
                </a:solidFill>
                <a:latin typeface="新細明體" pitchFamily="18" charset="-120"/>
              </a:rPr>
              <a:t>一</a:t>
            </a:r>
            <a:r>
              <a:rPr lang="en-US" altLang="zh-TW" sz="2800" b="1" dirty="0">
                <a:solidFill>
                  <a:schemeClr val="tx2"/>
                </a:solidFill>
                <a:latin typeface="新細明體" pitchFamily="18" charset="-120"/>
              </a:rPr>
              <a:t>)</a:t>
            </a:r>
            <a:r>
              <a:rPr lang="zh-TW" altLang="en-US" sz="2800" b="1" dirty="0">
                <a:solidFill>
                  <a:schemeClr val="tx2"/>
                </a:solidFill>
                <a:latin typeface="新細明體" pitchFamily="18" charset="-120"/>
              </a:rPr>
              <a:t>在甄選入學時</a:t>
            </a:r>
            <a:endParaRPr lang="en-US" altLang="zh-TW" sz="2800" b="1" dirty="0">
              <a:solidFill>
                <a:schemeClr val="tx2"/>
              </a:solidFill>
              <a:latin typeface="新細明體" pitchFamily="18" charset="-120"/>
            </a:endParaRPr>
          </a:p>
          <a:p>
            <a:pPr marL="622300" lvl="1" indent="-622300" algn="l">
              <a:lnSpc>
                <a:spcPct val="120000"/>
              </a:lnSpc>
              <a:spcBef>
                <a:spcPts val="1500"/>
              </a:spcBef>
            </a:pPr>
            <a:r>
              <a:rPr lang="en-US" altLang="zh-TW" sz="2800" b="1" dirty="0">
                <a:latin typeface="新細明體" pitchFamily="18" charset="-120"/>
              </a:rPr>
              <a:t>1.</a:t>
            </a:r>
            <a:r>
              <a:rPr lang="zh-TW" altLang="en-US" sz="2800" b="1" dirty="0">
                <a:latin typeface="新細明體" pitchFamily="18" charset="-120"/>
              </a:rPr>
              <a:t>將百分制的「原始分數」，轉換成</a:t>
            </a:r>
            <a:r>
              <a:rPr lang="en-US" altLang="zh-TW" sz="2800" b="1" dirty="0">
                <a:solidFill>
                  <a:srgbClr val="C00000"/>
                </a:solidFill>
                <a:latin typeface="新細明體" pitchFamily="18" charset="-120"/>
              </a:rPr>
              <a:t>15</a:t>
            </a:r>
            <a:r>
              <a:rPr lang="zh-TW" altLang="en-US" sz="2800" b="1" dirty="0">
                <a:solidFill>
                  <a:srgbClr val="C00000"/>
                </a:solidFill>
                <a:latin typeface="新細明體" pitchFamily="18" charset="-120"/>
              </a:rPr>
              <a:t>級分制</a:t>
            </a:r>
            <a:r>
              <a:rPr lang="zh-TW" altLang="en-US" sz="2800" b="1" dirty="0">
                <a:latin typeface="新細明體" pitchFamily="18" charset="-120"/>
              </a:rPr>
              <a:t>。</a:t>
            </a:r>
            <a:endParaRPr lang="en-US" altLang="zh-TW" sz="2800" b="1" dirty="0">
              <a:latin typeface="新細明體" pitchFamily="18" charset="-120"/>
            </a:endParaRPr>
          </a:p>
          <a:p>
            <a:pPr marL="622300" lvl="1" indent="-622300" algn="l">
              <a:lnSpc>
                <a:spcPct val="120000"/>
              </a:lnSpc>
              <a:spcBef>
                <a:spcPts val="1500"/>
              </a:spcBef>
            </a:pPr>
            <a:r>
              <a:rPr lang="zh-TW" altLang="en-US" sz="2800" b="1" dirty="0">
                <a:latin typeface="新細明體" pitchFamily="18" charset="-120"/>
              </a:rPr>
              <a:t>    </a:t>
            </a:r>
            <a:endParaRPr lang="en-US" altLang="zh-TW" sz="2800" b="1" dirty="0">
              <a:latin typeface="新細明體" pitchFamily="18" charset="-120"/>
            </a:endParaRPr>
          </a:p>
        </p:txBody>
      </p:sp>
      <p:pic>
        <p:nvPicPr>
          <p:cNvPr id="7" name="圖片 2">
            <a:extLst>
              <a:ext uri="{FF2B5EF4-FFF2-40B4-BE49-F238E27FC236}">
                <a16:creationId xmlns:a16="http://schemas.microsoft.com/office/drawing/2014/main" id="{5760BC48-4602-475A-B5B9-50F41950B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24973" r="24802" b="33203"/>
          <a:stretch>
            <a:fillRect/>
          </a:stretch>
        </p:blipFill>
        <p:spPr bwMode="auto">
          <a:xfrm>
            <a:off x="285750" y="3140968"/>
            <a:ext cx="85344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1"/>
          <p:cNvSpPr txBox="1">
            <a:spLocks noGrp="1"/>
          </p:cNvSpPr>
          <p:nvPr/>
        </p:nvSpPr>
        <p:spPr bwMode="auto">
          <a:xfrm>
            <a:off x="6931025" y="6537325"/>
            <a:ext cx="2212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7579E44-32C2-4995-B50A-29494ADDB4B7}" type="slidenum">
              <a:rPr lang="zh-TW" altLang="en-US" sz="1000"/>
              <a:pPr algn="r"/>
              <a:t>24</a:t>
            </a:fld>
            <a:endParaRPr lang="en-US" altLang="zh-TW" sz="1000"/>
          </a:p>
        </p:txBody>
      </p:sp>
      <p:sp>
        <p:nvSpPr>
          <p:cNvPr id="32771" name="內容版面配置區 2"/>
          <p:cNvSpPr txBox="1">
            <a:spLocks/>
          </p:cNvSpPr>
          <p:nvPr/>
        </p:nvSpPr>
        <p:spPr bwMode="auto">
          <a:xfrm>
            <a:off x="179388" y="1052513"/>
            <a:ext cx="864076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23900" lvl="1" indent="-544513" algn="l">
              <a:lnSpc>
                <a:spcPct val="120000"/>
              </a:lnSpc>
              <a:spcBef>
                <a:spcPts val="1500"/>
              </a:spcBef>
            </a:pPr>
            <a:r>
              <a:rPr lang="en-US" altLang="zh-TW" sz="2500" b="1" dirty="0">
                <a:latin typeface="新細明體" pitchFamily="18" charset="-120"/>
              </a:rPr>
              <a:t>2.</a:t>
            </a:r>
            <a:r>
              <a:rPr lang="zh-TW" altLang="en-US" sz="2500" b="1" dirty="0">
                <a:latin typeface="新細明體" pitchFamily="18" charset="-120"/>
              </a:rPr>
              <a:t>作用：</a:t>
            </a:r>
            <a:endParaRPr lang="en-US" altLang="zh-TW" sz="2500" b="1" dirty="0">
              <a:latin typeface="新細明體" pitchFamily="18" charset="-120"/>
            </a:endParaRPr>
          </a:p>
          <a:p>
            <a:pPr marL="723900" lvl="1" indent="-544513" algn="l">
              <a:lnSpc>
                <a:spcPct val="120000"/>
              </a:lnSpc>
              <a:spcBef>
                <a:spcPts val="1500"/>
              </a:spcBef>
            </a:pPr>
            <a:r>
              <a:rPr lang="en-US" altLang="zh-TW" sz="2500" b="1" dirty="0">
                <a:latin typeface="新細明體" pitchFamily="18" charset="-120"/>
              </a:rPr>
              <a:t>    </a:t>
            </a:r>
            <a:r>
              <a:rPr lang="zh-TW" altLang="en-US" sz="2500" b="1" dirty="0">
                <a:latin typeface="新細明體" pitchFamily="18" charset="-120"/>
              </a:rPr>
              <a:t>模糊「原始分數」的差異，讓同一「級距」內的考生，變成「同級分」（視為程度相同）。</a:t>
            </a:r>
            <a:endParaRPr lang="en-US" altLang="zh-TW" sz="2500" b="1" dirty="0">
              <a:latin typeface="新細明體" pitchFamily="18" charset="-120"/>
            </a:endParaRPr>
          </a:p>
          <a:p>
            <a:pPr marL="723900" lvl="1" indent="-544513" algn="l">
              <a:lnSpc>
                <a:spcPct val="120000"/>
              </a:lnSpc>
              <a:spcBef>
                <a:spcPts val="500"/>
              </a:spcBef>
            </a:pPr>
            <a:r>
              <a:rPr lang="zh-TW" altLang="en-US" sz="2500" b="1" dirty="0">
                <a:latin typeface="新細明體" pitchFamily="18" charset="-120"/>
              </a:rPr>
              <a:t>     例：</a:t>
            </a:r>
            <a:r>
              <a:rPr lang="en-US" altLang="zh-TW" sz="2500" b="1" dirty="0">
                <a:solidFill>
                  <a:srgbClr val="C00000"/>
                </a:solidFill>
                <a:latin typeface="新細明體" pitchFamily="18" charset="-120"/>
              </a:rPr>
              <a:t>A</a:t>
            </a:r>
            <a:r>
              <a:rPr lang="zh-TW" altLang="en-US" sz="2500" b="1" dirty="0">
                <a:solidFill>
                  <a:srgbClr val="C00000"/>
                </a:solidFill>
                <a:latin typeface="新細明體" pitchFamily="18" charset="-120"/>
              </a:rPr>
              <a:t>考生國文</a:t>
            </a:r>
            <a:r>
              <a:rPr lang="en-US" altLang="zh-TW" sz="2500" b="1" dirty="0">
                <a:solidFill>
                  <a:srgbClr val="C00000"/>
                </a:solidFill>
                <a:latin typeface="新細明體" pitchFamily="18" charset="-120"/>
              </a:rPr>
              <a:t>72</a:t>
            </a:r>
            <a:r>
              <a:rPr lang="zh-TW" altLang="en-US" sz="2500" b="1" dirty="0">
                <a:solidFill>
                  <a:srgbClr val="C00000"/>
                </a:solidFill>
                <a:latin typeface="新細明體" pitchFamily="18" charset="-120"/>
              </a:rPr>
              <a:t>分，</a:t>
            </a:r>
            <a:r>
              <a:rPr lang="en-US" altLang="zh-TW" sz="2500" b="1" dirty="0">
                <a:solidFill>
                  <a:srgbClr val="C00000"/>
                </a:solidFill>
                <a:latin typeface="新細明體" pitchFamily="18" charset="-120"/>
              </a:rPr>
              <a:t>B</a:t>
            </a:r>
            <a:r>
              <a:rPr lang="zh-TW" altLang="en-US" sz="2500" b="1" dirty="0">
                <a:solidFill>
                  <a:srgbClr val="C00000"/>
                </a:solidFill>
                <a:latin typeface="新細明體" pitchFamily="18" charset="-120"/>
              </a:rPr>
              <a:t>考生</a:t>
            </a:r>
            <a:r>
              <a:rPr lang="en-US" altLang="zh-TW" sz="2500" b="1" dirty="0">
                <a:solidFill>
                  <a:srgbClr val="C00000"/>
                </a:solidFill>
                <a:latin typeface="新細明體" pitchFamily="18" charset="-120"/>
              </a:rPr>
              <a:t>78</a:t>
            </a:r>
            <a:r>
              <a:rPr lang="zh-TW" altLang="en-US" sz="2500" b="1" dirty="0">
                <a:solidFill>
                  <a:srgbClr val="C00000"/>
                </a:solidFill>
                <a:latin typeface="新細明體" pitchFamily="18" charset="-120"/>
              </a:rPr>
              <a:t>分，同為</a:t>
            </a:r>
            <a:r>
              <a:rPr lang="en-US" altLang="zh-TW" sz="2500" b="1" dirty="0">
                <a:solidFill>
                  <a:srgbClr val="C00000"/>
                </a:solidFill>
                <a:latin typeface="新細明體" pitchFamily="18" charset="-120"/>
              </a:rPr>
              <a:t>12</a:t>
            </a:r>
            <a:r>
              <a:rPr lang="zh-TW" altLang="en-US" sz="2500" b="1" dirty="0">
                <a:solidFill>
                  <a:srgbClr val="C00000"/>
                </a:solidFill>
                <a:latin typeface="新細明體" pitchFamily="18" charset="-120"/>
              </a:rPr>
              <a:t>級分</a:t>
            </a:r>
            <a:endParaRPr lang="en-US" altLang="zh-TW" sz="2500" b="1" dirty="0">
              <a:solidFill>
                <a:srgbClr val="C00000"/>
              </a:solidFill>
              <a:latin typeface="新細明體" pitchFamily="18" charset="-120"/>
            </a:endParaRPr>
          </a:p>
          <a:p>
            <a:pPr marL="723900" lvl="1" indent="-544513" algn="l">
              <a:lnSpc>
                <a:spcPct val="120000"/>
              </a:lnSpc>
              <a:spcBef>
                <a:spcPts val="1500"/>
              </a:spcBef>
            </a:pPr>
            <a:r>
              <a:rPr lang="en-US" altLang="zh-TW" sz="2500" b="1" dirty="0">
                <a:latin typeface="新細明體" pitchFamily="18" charset="-120"/>
              </a:rPr>
              <a:t>3.</a:t>
            </a:r>
            <a:r>
              <a:rPr lang="zh-TW" altLang="en-US" sz="2500" b="1" dirty="0">
                <a:latin typeface="新細明體" pitchFamily="18" charset="-120"/>
              </a:rPr>
              <a:t>目的：</a:t>
            </a:r>
            <a:endParaRPr lang="en-US" altLang="zh-TW" sz="2500" b="1" dirty="0">
              <a:latin typeface="新細明體" pitchFamily="18" charset="-120"/>
            </a:endParaRPr>
          </a:p>
          <a:p>
            <a:pPr marL="723900" lvl="1" indent="-544513" algn="l">
              <a:lnSpc>
                <a:spcPct val="120000"/>
              </a:lnSpc>
              <a:spcBef>
                <a:spcPts val="1500"/>
              </a:spcBef>
            </a:pPr>
            <a:r>
              <a:rPr kumimoji="1" lang="zh-TW" altLang="en-US" sz="2500" b="1" dirty="0">
                <a:latin typeface="新細明體" pitchFamily="18" charset="-120"/>
              </a:rPr>
              <a:t>    ◎降低統測成績對「升學機會」的影響程度。</a:t>
            </a:r>
            <a:r>
              <a:rPr kumimoji="1" lang="en-US" altLang="zh-TW" sz="2500" b="1" dirty="0">
                <a:latin typeface="新細明體" pitchFamily="18" charset="-120"/>
              </a:rPr>
              <a:t>  </a:t>
            </a:r>
          </a:p>
          <a:p>
            <a:pPr marL="723900" lvl="1" indent="-544513" algn="l">
              <a:lnSpc>
                <a:spcPct val="120000"/>
              </a:lnSpc>
            </a:pPr>
            <a:r>
              <a:rPr kumimoji="1" lang="zh-TW" altLang="en-US" sz="2400" b="1" dirty="0">
                <a:latin typeface="新細明體" pitchFamily="18" charset="-120"/>
              </a:rPr>
              <a:t>     （差個幾分，對通過篩選、進入第二階段沒有影響）</a:t>
            </a:r>
            <a:endParaRPr kumimoji="1" lang="en-US" altLang="zh-TW" sz="2400" b="1" dirty="0">
              <a:latin typeface="新細明體" pitchFamily="18" charset="-120"/>
            </a:endParaRPr>
          </a:p>
          <a:p>
            <a:pPr marL="723900" lvl="1" indent="-544513" algn="l">
              <a:lnSpc>
                <a:spcPct val="120000"/>
              </a:lnSpc>
              <a:spcBef>
                <a:spcPts val="1500"/>
              </a:spcBef>
            </a:pPr>
            <a:r>
              <a:rPr kumimoji="1" lang="zh-TW" altLang="en-US" sz="2500" b="1" dirty="0">
                <a:latin typeface="新細明體" pitchFamily="18" charset="-120"/>
              </a:rPr>
              <a:t>    ◎回歸「甄選制度」的基本面，於第二階段比</a:t>
            </a:r>
            <a:endParaRPr kumimoji="1" lang="en-US" altLang="zh-TW" sz="2500" b="1" dirty="0">
              <a:latin typeface="新細明體" pitchFamily="18" charset="-120"/>
            </a:endParaRPr>
          </a:p>
          <a:p>
            <a:pPr marL="723900" lvl="1" indent="-544513" algn="l">
              <a:lnSpc>
                <a:spcPct val="120000"/>
              </a:lnSpc>
            </a:pPr>
            <a:r>
              <a:rPr kumimoji="1" lang="en-US" altLang="zh-TW" sz="2500" b="1" dirty="0">
                <a:latin typeface="新細明體" pitchFamily="18" charset="-120"/>
              </a:rPr>
              <a:t>     </a:t>
            </a:r>
            <a:r>
              <a:rPr kumimoji="1" lang="zh-TW" altLang="en-US" sz="2500" b="1" dirty="0">
                <a:solidFill>
                  <a:srgbClr val="C00000"/>
                </a:solidFill>
                <a:latin typeface="新細明體" pitchFamily="18" charset="-120"/>
              </a:rPr>
              <a:t>「資料審查」</a:t>
            </a:r>
            <a:r>
              <a:rPr kumimoji="1" lang="zh-TW" altLang="en-US" sz="2500" b="1" dirty="0">
                <a:latin typeface="新細明體" pitchFamily="18" charset="-120"/>
              </a:rPr>
              <a:t>和</a:t>
            </a:r>
            <a:r>
              <a:rPr kumimoji="1" lang="zh-TW" altLang="en-US" sz="2500" b="1" dirty="0">
                <a:solidFill>
                  <a:srgbClr val="C00000"/>
                </a:solidFill>
                <a:latin typeface="新細明體" pitchFamily="18" charset="-120"/>
              </a:rPr>
              <a:t>「面試」</a:t>
            </a:r>
            <a:r>
              <a:rPr kumimoji="1" lang="zh-TW" altLang="en-US" sz="2500" b="1" dirty="0">
                <a:latin typeface="新細明體" pitchFamily="18" charset="-120"/>
              </a:rPr>
              <a:t>成績，決定錄取與否。</a:t>
            </a:r>
            <a:endParaRPr lang="en-US" altLang="zh-TW" sz="2500" b="1" dirty="0">
              <a:latin typeface="新細明體" pitchFamily="18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772816"/>
            <a:ext cx="8485187" cy="4187825"/>
          </a:xfrm>
        </p:spPr>
        <p:txBody>
          <a:bodyPr rIns="54000"/>
          <a:lstStyle/>
          <a:p>
            <a:pPr>
              <a:defRPr/>
            </a:pPr>
            <a:r>
              <a:rPr lang="zh-TW" altLang="en-US" dirty="0"/>
              <a:t>國文、英文、數學之權重設定於</a:t>
            </a:r>
            <a:r>
              <a:rPr lang="en-US" altLang="zh-TW" dirty="0"/>
              <a:t>1~2</a:t>
            </a:r>
            <a:r>
              <a:rPr lang="zh-TW" altLang="en-US" dirty="0"/>
              <a:t>間。</a:t>
            </a:r>
          </a:p>
          <a:p>
            <a:pPr>
              <a:defRPr/>
            </a:pPr>
            <a:r>
              <a:rPr lang="zh-TW" altLang="en-US" dirty="0"/>
              <a:t>專業科目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、專業科目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之權重設定於</a:t>
            </a:r>
            <a:r>
              <a:rPr lang="en-US" altLang="zh-TW" dirty="0"/>
              <a:t>2~3</a:t>
            </a:r>
            <a:r>
              <a:rPr lang="zh-TW" altLang="en-US" dirty="0"/>
              <a:t>間。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專一、專二權值需大於國、英、數之權值。</a:t>
            </a:r>
            <a:endParaRPr lang="en-US" altLang="zh-TW" dirty="0"/>
          </a:p>
          <a:p>
            <a:pPr>
              <a:defRPr/>
            </a:pPr>
            <a:r>
              <a:rPr lang="zh-TW" altLang="en-US" dirty="0">
                <a:solidFill>
                  <a:srgbClr val="0070C0"/>
                </a:solidFill>
                <a:latin typeface="Adobe 黑体 Std R" pitchFamily="34" charset="-128"/>
                <a:ea typeface="Adobe 黑体 Std R" pitchFamily="34" charset="-128"/>
              </a:rPr>
              <a:t>舉例： ○○科技大學○○系招收○○群，</a:t>
            </a:r>
            <a:endParaRPr lang="en-US" altLang="zh-TW" dirty="0">
              <a:solidFill>
                <a:srgbClr val="0070C0"/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indent="-49213">
              <a:buFont typeface="Arial" panose="020B0604020202020204" pitchFamily="34" charset="0"/>
              <a:buNone/>
              <a:defRPr/>
            </a:pPr>
            <a:r>
              <a:rPr lang="zh-TW" altLang="en-US" dirty="0">
                <a:solidFill>
                  <a:srgbClr val="0070C0"/>
                </a:solidFill>
                <a:latin typeface="Adobe 黑体 Std R" pitchFamily="34" charset="-128"/>
                <a:ea typeface="Adobe 黑体 Std R" pitchFamily="34" charset="-128"/>
              </a:rPr>
              <a:t>可訂定統測各科採計權重為：</a:t>
            </a:r>
            <a:endParaRPr lang="en-US" altLang="zh-TW" dirty="0">
              <a:solidFill>
                <a:srgbClr val="0070C0"/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indent="36513">
              <a:buFont typeface="Arial" panose="020B0604020202020204" pitchFamily="34" charset="0"/>
              <a:buNone/>
              <a:defRPr/>
            </a:pPr>
            <a:r>
              <a:rPr lang="zh-TW" altLang="en-US" dirty="0"/>
              <a:t>國文</a:t>
            </a:r>
            <a:r>
              <a:rPr lang="en-US" altLang="zh-TW" dirty="0"/>
              <a:t>×1</a:t>
            </a:r>
            <a:r>
              <a:rPr lang="zh-TW" altLang="en-US" dirty="0"/>
              <a:t>倍、</a:t>
            </a:r>
            <a:r>
              <a:rPr lang="en-US" altLang="zh-TW" dirty="0"/>
              <a:t>1.25</a:t>
            </a:r>
            <a:r>
              <a:rPr lang="zh-TW" altLang="en-US" dirty="0"/>
              <a:t>倍、</a:t>
            </a:r>
            <a:r>
              <a:rPr lang="en-US" altLang="zh-TW" dirty="0"/>
              <a:t>1.5</a:t>
            </a:r>
            <a:r>
              <a:rPr lang="zh-TW" altLang="en-US" dirty="0"/>
              <a:t>倍、</a:t>
            </a:r>
            <a:r>
              <a:rPr lang="en-US" altLang="zh-TW" dirty="0"/>
              <a:t>1.75</a:t>
            </a:r>
            <a:r>
              <a:rPr lang="zh-TW" altLang="en-US" dirty="0"/>
              <a:t>倍 或 </a:t>
            </a:r>
            <a:r>
              <a:rPr lang="en-US" altLang="zh-TW" dirty="0"/>
              <a:t>2</a:t>
            </a:r>
            <a:r>
              <a:rPr lang="zh-TW" altLang="en-US" dirty="0"/>
              <a:t>倍</a:t>
            </a:r>
            <a:br>
              <a:rPr lang="zh-TW" altLang="en-US" dirty="0"/>
            </a:br>
            <a:r>
              <a:rPr lang="zh-TW" altLang="en-US" dirty="0"/>
              <a:t>英文</a:t>
            </a:r>
            <a:r>
              <a:rPr lang="en-US" altLang="zh-TW" dirty="0"/>
              <a:t>×1</a:t>
            </a:r>
            <a:r>
              <a:rPr lang="zh-TW" altLang="en-US" dirty="0"/>
              <a:t>倍、</a:t>
            </a:r>
            <a:r>
              <a:rPr lang="en-US" altLang="zh-TW" dirty="0"/>
              <a:t>1.25</a:t>
            </a:r>
            <a:r>
              <a:rPr lang="zh-TW" altLang="en-US" dirty="0"/>
              <a:t>倍、</a:t>
            </a:r>
            <a:r>
              <a:rPr lang="en-US" altLang="zh-TW" dirty="0"/>
              <a:t>1.5</a:t>
            </a:r>
            <a:r>
              <a:rPr lang="zh-TW" altLang="en-US" dirty="0"/>
              <a:t>倍、</a:t>
            </a:r>
            <a:r>
              <a:rPr lang="en-US" altLang="zh-TW" dirty="0"/>
              <a:t>1.75</a:t>
            </a:r>
            <a:r>
              <a:rPr lang="zh-TW" altLang="en-US" dirty="0"/>
              <a:t>倍 或 </a:t>
            </a:r>
            <a:r>
              <a:rPr lang="en-US" altLang="zh-TW" dirty="0"/>
              <a:t>2</a:t>
            </a:r>
            <a:r>
              <a:rPr lang="zh-TW" altLang="en-US" dirty="0"/>
              <a:t>倍</a:t>
            </a:r>
            <a:br>
              <a:rPr lang="zh-TW" altLang="en-US" dirty="0"/>
            </a:br>
            <a:r>
              <a:rPr lang="zh-TW" altLang="en-US" dirty="0"/>
              <a:t>數學</a:t>
            </a:r>
            <a:r>
              <a:rPr lang="en-US" altLang="zh-TW" dirty="0"/>
              <a:t>×1</a:t>
            </a:r>
            <a:r>
              <a:rPr lang="zh-TW" altLang="en-US" dirty="0"/>
              <a:t>倍、</a:t>
            </a:r>
            <a:r>
              <a:rPr lang="en-US" altLang="zh-TW" dirty="0"/>
              <a:t>1.25</a:t>
            </a:r>
            <a:r>
              <a:rPr lang="zh-TW" altLang="en-US" dirty="0"/>
              <a:t>倍、</a:t>
            </a:r>
            <a:r>
              <a:rPr lang="en-US" altLang="zh-TW" dirty="0"/>
              <a:t>1.5</a:t>
            </a:r>
            <a:r>
              <a:rPr lang="zh-TW" altLang="en-US" dirty="0"/>
              <a:t>倍、</a:t>
            </a:r>
            <a:r>
              <a:rPr lang="en-US" altLang="zh-TW" dirty="0"/>
              <a:t>1.75</a:t>
            </a:r>
            <a:r>
              <a:rPr lang="zh-TW" altLang="en-US" dirty="0"/>
              <a:t>倍 或 </a:t>
            </a:r>
            <a:r>
              <a:rPr lang="en-US" altLang="zh-TW" dirty="0"/>
              <a:t>2</a:t>
            </a:r>
            <a:r>
              <a:rPr lang="zh-TW" altLang="en-US" dirty="0"/>
              <a:t>倍</a:t>
            </a:r>
            <a:br>
              <a:rPr lang="zh-TW" altLang="en-US" dirty="0"/>
            </a:br>
            <a:r>
              <a:rPr lang="zh-TW" altLang="en-US" sz="2400" dirty="0"/>
              <a:t>專業科目</a:t>
            </a:r>
            <a:r>
              <a:rPr lang="en-US" altLang="zh-TW" sz="2400" dirty="0"/>
              <a:t>(</a:t>
            </a:r>
            <a:r>
              <a:rPr lang="zh-TW" altLang="en-US" sz="2400" dirty="0"/>
              <a:t>一</a:t>
            </a:r>
            <a:r>
              <a:rPr lang="en-US" altLang="zh-TW" sz="2400" dirty="0"/>
              <a:t>)×2</a:t>
            </a:r>
            <a:r>
              <a:rPr lang="zh-TW" altLang="en-US" sz="2400" dirty="0"/>
              <a:t>倍、</a:t>
            </a:r>
            <a:r>
              <a:rPr lang="en-US" altLang="zh-TW" sz="2400" dirty="0"/>
              <a:t>2.25</a:t>
            </a:r>
            <a:r>
              <a:rPr lang="zh-TW" altLang="en-US" sz="2400" dirty="0"/>
              <a:t>倍、</a:t>
            </a:r>
            <a:r>
              <a:rPr lang="en-US" altLang="zh-TW" sz="2400" dirty="0"/>
              <a:t>2.5</a:t>
            </a:r>
            <a:r>
              <a:rPr lang="zh-TW" altLang="en-US" sz="2400" dirty="0"/>
              <a:t>倍、</a:t>
            </a:r>
            <a:r>
              <a:rPr lang="en-US" altLang="zh-TW" sz="2400" dirty="0"/>
              <a:t>2.75</a:t>
            </a:r>
            <a:r>
              <a:rPr lang="zh-TW" altLang="en-US" sz="2400" dirty="0"/>
              <a:t>倍 或 </a:t>
            </a:r>
            <a:r>
              <a:rPr lang="en-US" altLang="zh-TW" sz="2400" dirty="0"/>
              <a:t>3</a:t>
            </a:r>
            <a:r>
              <a:rPr lang="zh-TW" altLang="en-US" sz="2400" dirty="0"/>
              <a:t>倍</a:t>
            </a:r>
            <a:br>
              <a:rPr lang="zh-TW" altLang="en-US" sz="2400" dirty="0"/>
            </a:br>
            <a:r>
              <a:rPr lang="zh-TW" altLang="en-US" sz="2400" dirty="0"/>
              <a:t>專業科目</a:t>
            </a:r>
            <a:r>
              <a:rPr lang="en-US" altLang="zh-TW" sz="2400" dirty="0"/>
              <a:t>(</a:t>
            </a:r>
            <a:r>
              <a:rPr lang="zh-TW" altLang="en-US" sz="2400" dirty="0"/>
              <a:t>二</a:t>
            </a:r>
            <a:r>
              <a:rPr lang="en-US" altLang="zh-TW" sz="2400" dirty="0"/>
              <a:t>)×2</a:t>
            </a:r>
            <a:r>
              <a:rPr lang="zh-TW" altLang="en-US" sz="2400" dirty="0"/>
              <a:t>倍、</a:t>
            </a:r>
            <a:r>
              <a:rPr lang="en-US" altLang="zh-TW" sz="2400" dirty="0"/>
              <a:t>2.25</a:t>
            </a:r>
            <a:r>
              <a:rPr lang="zh-TW" altLang="en-US" sz="2400" dirty="0"/>
              <a:t>倍、</a:t>
            </a:r>
            <a:r>
              <a:rPr lang="en-US" altLang="zh-TW" sz="2400" dirty="0"/>
              <a:t>2.5</a:t>
            </a:r>
            <a:r>
              <a:rPr lang="zh-TW" altLang="en-US" sz="2400" dirty="0"/>
              <a:t>倍、</a:t>
            </a:r>
            <a:r>
              <a:rPr lang="en-US" altLang="zh-TW" sz="2400" dirty="0"/>
              <a:t>2.75</a:t>
            </a:r>
            <a:r>
              <a:rPr lang="zh-TW" altLang="en-US" sz="2400" dirty="0"/>
              <a:t>倍 或 </a:t>
            </a:r>
            <a:r>
              <a:rPr lang="en-US" altLang="zh-TW" sz="2400" dirty="0"/>
              <a:t>3</a:t>
            </a:r>
            <a:r>
              <a:rPr lang="zh-TW" altLang="en-US" sz="2400" dirty="0"/>
              <a:t>倍</a:t>
            </a:r>
            <a:endParaRPr kumimoji="1" lang="zh-TW" altLang="en-US" sz="2400" b="1" dirty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389938" y="6372225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latin typeface="新細明體" panose="02020500000000000000" pitchFamily="18" charset="-120"/>
              </a:rPr>
              <a:t>9</a:t>
            </a:r>
          </a:p>
        </p:txBody>
      </p:sp>
      <p:sp>
        <p:nvSpPr>
          <p:cNvPr id="25605" name="矩形 6"/>
          <p:cNvSpPr>
            <a:spLocks noChangeArrowheads="1"/>
          </p:cNvSpPr>
          <p:nvPr/>
        </p:nvSpPr>
        <p:spPr bwMode="auto">
          <a:xfrm>
            <a:off x="2289749" y="86293"/>
            <a:ext cx="68373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甚麼是加權分數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加權分數如何訂定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9" name="十二角星形 8"/>
          <p:cNvSpPr/>
          <p:nvPr/>
        </p:nvSpPr>
        <p:spPr>
          <a:xfrm>
            <a:off x="0" y="145278"/>
            <a:ext cx="2170632" cy="1298961"/>
          </a:xfrm>
          <a:prstGeom prst="star12">
            <a:avLst/>
          </a:prstGeom>
          <a:solidFill>
            <a:srgbClr val="FF330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108</a:t>
            </a:r>
          </a:p>
          <a:p>
            <a:pPr algn="ctr">
              <a:defRPr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新變革</a:t>
            </a:r>
          </a:p>
        </p:txBody>
      </p:sp>
      <p:cxnSp>
        <p:nvCxnSpPr>
          <p:cNvPr id="3" name="直線接點 2"/>
          <p:cNvCxnSpPr/>
          <p:nvPr/>
        </p:nvCxnSpPr>
        <p:spPr bwMode="auto">
          <a:xfrm>
            <a:off x="827584" y="3284984"/>
            <a:ext cx="6840760" cy="0"/>
          </a:xfrm>
          <a:prstGeom prst="line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965382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1"/>
          <p:cNvSpPr txBox="1">
            <a:spLocks noGrp="1"/>
          </p:cNvSpPr>
          <p:nvPr/>
        </p:nvSpPr>
        <p:spPr bwMode="auto">
          <a:xfrm>
            <a:off x="6931025" y="6537325"/>
            <a:ext cx="2212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8846F08-5C11-489F-A0D9-EAE5036A4F31}" type="slidenum">
              <a:rPr lang="zh-TW" altLang="en-US" sz="1000"/>
              <a:pPr algn="r"/>
              <a:t>26</a:t>
            </a:fld>
            <a:endParaRPr lang="en-US" altLang="zh-TW" sz="1000"/>
          </a:p>
        </p:txBody>
      </p:sp>
      <p:sp>
        <p:nvSpPr>
          <p:cNvPr id="33795" name="內容版面配置區 2"/>
          <p:cNvSpPr txBox="1">
            <a:spLocks/>
          </p:cNvSpPr>
          <p:nvPr/>
        </p:nvSpPr>
        <p:spPr bwMode="auto">
          <a:xfrm>
            <a:off x="250825" y="1268413"/>
            <a:ext cx="86423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2300" lvl="1" indent="-622300" algn="l">
              <a:lnSpc>
                <a:spcPct val="150000"/>
              </a:lnSpc>
              <a:spcBef>
                <a:spcPts val="3200"/>
              </a:spcBef>
            </a:pPr>
            <a:r>
              <a:rPr lang="en-US" altLang="zh-TW" sz="2800" b="1" dirty="0">
                <a:solidFill>
                  <a:schemeClr val="tx2"/>
                </a:solidFill>
                <a:latin typeface="新細明體" pitchFamily="18" charset="-120"/>
              </a:rPr>
              <a:t>(</a:t>
            </a:r>
            <a:r>
              <a:rPr lang="zh-TW" altLang="en-US" sz="2800" b="1" dirty="0">
                <a:solidFill>
                  <a:schemeClr val="tx2"/>
                </a:solidFill>
                <a:latin typeface="新細明體" pitchFamily="18" charset="-120"/>
              </a:rPr>
              <a:t>二</a:t>
            </a:r>
            <a:r>
              <a:rPr lang="en-US" altLang="zh-TW" sz="2800" b="1" dirty="0">
                <a:solidFill>
                  <a:schemeClr val="tx2"/>
                </a:solidFill>
                <a:latin typeface="新細明體" pitchFamily="18" charset="-120"/>
              </a:rPr>
              <a:t>)</a:t>
            </a:r>
            <a:r>
              <a:rPr lang="zh-TW" altLang="en-US" sz="2800" b="1" dirty="0">
                <a:solidFill>
                  <a:schemeClr val="tx2"/>
                </a:solidFill>
                <a:latin typeface="新細明體" pitchFamily="18" charset="-120"/>
              </a:rPr>
              <a:t>在</a:t>
            </a:r>
            <a:r>
              <a:rPr lang="en-US" altLang="zh-TW" sz="2800" b="1" dirty="0">
                <a:solidFill>
                  <a:schemeClr val="tx2"/>
                </a:solidFill>
                <a:latin typeface="新細明體" pitchFamily="18" charset="-120"/>
              </a:rPr>
              <a:t>7</a:t>
            </a:r>
            <a:r>
              <a:rPr lang="zh-TW" altLang="en-US" sz="2800" b="1" dirty="0">
                <a:solidFill>
                  <a:schemeClr val="tx2"/>
                </a:solidFill>
                <a:latin typeface="新細明體" pitchFamily="18" charset="-120"/>
              </a:rPr>
              <a:t>月份的「登記分發」時</a:t>
            </a:r>
            <a:endParaRPr lang="en-US" altLang="zh-TW" sz="2800" b="1" dirty="0">
              <a:solidFill>
                <a:schemeClr val="tx2"/>
              </a:solidFill>
              <a:latin typeface="新細明體" pitchFamily="18" charset="-120"/>
            </a:endParaRPr>
          </a:p>
          <a:p>
            <a:pPr marL="622300" lvl="1" indent="-622300" algn="l">
              <a:lnSpc>
                <a:spcPct val="120000"/>
              </a:lnSpc>
              <a:spcBef>
                <a:spcPts val="1500"/>
              </a:spcBef>
            </a:pPr>
            <a:r>
              <a:rPr lang="en-US" altLang="zh-TW" sz="2800" b="1" dirty="0">
                <a:latin typeface="新細明體" pitchFamily="18" charset="-120"/>
              </a:rPr>
              <a:t>1.</a:t>
            </a:r>
            <a:r>
              <a:rPr lang="zh-TW" altLang="en-US" sz="2800" b="1" dirty="0">
                <a:latin typeface="新細明體" pitchFamily="18" charset="-120"/>
              </a:rPr>
              <a:t>將「原始分數」轉換成</a:t>
            </a:r>
            <a:r>
              <a:rPr lang="zh-TW" altLang="en-US" sz="2800" b="1" dirty="0">
                <a:solidFill>
                  <a:srgbClr val="FF0000"/>
                </a:solidFill>
                <a:latin typeface="新細明體" pitchFamily="18" charset="-120"/>
              </a:rPr>
              <a:t>各校自訂</a:t>
            </a:r>
            <a:r>
              <a:rPr lang="zh-TW" altLang="en-US" sz="2800" b="1" dirty="0">
                <a:solidFill>
                  <a:srgbClr val="C00000"/>
                </a:solidFill>
                <a:latin typeface="新細明體" pitchFamily="18" charset="-120"/>
              </a:rPr>
              <a:t>的加權分數</a:t>
            </a:r>
            <a:r>
              <a:rPr lang="zh-TW" altLang="en-US" sz="2800" b="1" dirty="0">
                <a:latin typeface="新細明體" pitchFamily="18" charset="-120"/>
              </a:rPr>
              <a:t>。</a:t>
            </a:r>
            <a:endParaRPr lang="en-US" altLang="zh-TW" sz="2800" b="1" dirty="0">
              <a:latin typeface="新細明體" pitchFamily="18" charset="-120"/>
            </a:endParaRPr>
          </a:p>
          <a:p>
            <a:pPr marL="622300" lvl="1" indent="-622300" algn="l">
              <a:lnSpc>
                <a:spcPct val="120000"/>
              </a:lnSpc>
            </a:pPr>
            <a:r>
              <a:rPr lang="en-US" altLang="zh-TW" sz="2800" b="1" dirty="0">
                <a:latin typeface="新細明體" pitchFamily="18" charset="-120"/>
              </a:rPr>
              <a:t>    </a:t>
            </a:r>
            <a:r>
              <a:rPr lang="zh-TW" altLang="en-US" sz="2800" b="1" dirty="0">
                <a:latin typeface="新細明體" pitchFamily="18" charset="-120"/>
              </a:rPr>
              <a:t>→專</a:t>
            </a:r>
            <a:r>
              <a:rPr lang="en-US" altLang="zh-TW" sz="2800" b="1" dirty="0">
                <a:latin typeface="新細明體" pitchFamily="18" charset="-120"/>
              </a:rPr>
              <a:t>(</a:t>
            </a:r>
            <a:r>
              <a:rPr lang="zh-TW" altLang="en-US" sz="2800" b="1" dirty="0">
                <a:latin typeface="新細明體" pitchFamily="18" charset="-120"/>
              </a:rPr>
              <a:t>一</a:t>
            </a:r>
            <a:r>
              <a:rPr lang="en-US" altLang="zh-TW" sz="2800" b="1" dirty="0">
                <a:latin typeface="新細明體" pitchFamily="18" charset="-120"/>
              </a:rPr>
              <a:t>)</a:t>
            </a:r>
            <a:r>
              <a:rPr lang="zh-TW" altLang="en-US" sz="2800" b="1" dirty="0">
                <a:latin typeface="新細明體" pitchFamily="18" charset="-120"/>
              </a:rPr>
              <a:t>、專</a:t>
            </a:r>
            <a:r>
              <a:rPr lang="en-US" altLang="zh-TW" sz="2800" b="1" dirty="0">
                <a:latin typeface="新細明體" pitchFamily="18" charset="-120"/>
              </a:rPr>
              <a:t>(</a:t>
            </a:r>
            <a:r>
              <a:rPr lang="zh-TW" altLang="en-US" sz="2800" b="1" dirty="0">
                <a:latin typeface="新細明體" pitchFamily="18" charset="-120"/>
              </a:rPr>
              <a:t>二</a:t>
            </a:r>
            <a:r>
              <a:rPr lang="en-US" altLang="zh-TW" sz="2800" b="1" dirty="0">
                <a:latin typeface="新細明體" pitchFamily="18" charset="-120"/>
              </a:rPr>
              <a:t>)</a:t>
            </a:r>
            <a:r>
              <a:rPr lang="zh-TW" altLang="en-US" sz="2800" b="1" dirty="0">
                <a:latin typeface="新細明體" pitchFamily="18" charset="-120"/>
              </a:rPr>
              <a:t>加重</a:t>
            </a:r>
            <a:r>
              <a:rPr lang="en-US" altLang="zh-TW" sz="2800" b="1" dirty="0">
                <a:latin typeface="新細明體" pitchFamily="18" charset="-120"/>
              </a:rPr>
              <a:t>2</a:t>
            </a:r>
            <a:r>
              <a:rPr lang="zh-TW" altLang="en-US" sz="2800" b="1" dirty="0">
                <a:latin typeface="新細明體" pitchFamily="18" charset="-120"/>
              </a:rPr>
              <a:t>～</a:t>
            </a:r>
            <a:r>
              <a:rPr lang="en-US" altLang="zh-TW" sz="2800" b="1" dirty="0">
                <a:latin typeface="新細明體" pitchFamily="18" charset="-120"/>
              </a:rPr>
              <a:t>3</a:t>
            </a:r>
            <a:r>
              <a:rPr lang="zh-TW" altLang="en-US" sz="2800" b="1" dirty="0">
                <a:latin typeface="新細明體" pitchFamily="18" charset="-120"/>
              </a:rPr>
              <a:t>倍採計。</a:t>
            </a:r>
            <a:endParaRPr lang="en-US" altLang="zh-TW" sz="2800" b="1" dirty="0">
              <a:latin typeface="新細明體" pitchFamily="18" charset="-120"/>
            </a:endParaRPr>
          </a:p>
          <a:p>
            <a:pPr marL="622300" lvl="1" indent="-622300" algn="l">
              <a:lnSpc>
                <a:spcPct val="120000"/>
              </a:lnSpc>
              <a:spcBef>
                <a:spcPts val="1500"/>
              </a:spcBef>
            </a:pPr>
            <a:r>
              <a:rPr lang="en-US" altLang="zh-TW" sz="2800" b="1" dirty="0">
                <a:latin typeface="新細明體" pitchFamily="18" charset="-120"/>
              </a:rPr>
              <a:t>2.</a:t>
            </a:r>
            <a:r>
              <a:rPr lang="zh-TW" altLang="en-US" sz="2800" b="1" dirty="0">
                <a:latin typeface="新細明體" pitchFamily="18" charset="-120"/>
              </a:rPr>
              <a:t>作用：</a:t>
            </a:r>
            <a:endParaRPr lang="en-US" altLang="zh-TW" sz="2800" b="1" dirty="0">
              <a:latin typeface="新細明體" pitchFamily="18" charset="-120"/>
            </a:endParaRPr>
          </a:p>
          <a:p>
            <a:pPr marL="622300" lvl="1" indent="-622300" algn="l">
              <a:lnSpc>
                <a:spcPct val="120000"/>
              </a:lnSpc>
              <a:spcBef>
                <a:spcPts val="800"/>
              </a:spcBef>
            </a:pPr>
            <a:r>
              <a:rPr lang="zh-TW" altLang="en-US" sz="2800" b="1" dirty="0">
                <a:latin typeface="新細明體" pitchFamily="18" charset="-120"/>
              </a:rPr>
              <a:t>  </a:t>
            </a:r>
            <a:r>
              <a:rPr lang="zh-TW" altLang="en-US" sz="2500" b="1" dirty="0">
                <a:latin typeface="新細明體" pitchFamily="18" charset="-120"/>
              </a:rPr>
              <a:t> 讓該系重視的科目考得好的考生可以膨脹分數，優先錄取。</a:t>
            </a:r>
            <a:endParaRPr lang="en-US" altLang="zh-TW" sz="2500" b="1" dirty="0">
              <a:latin typeface="新細明體" pitchFamily="18" charset="-120"/>
            </a:endParaRPr>
          </a:p>
          <a:p>
            <a:pPr marL="622300" lvl="1" indent="-622300" algn="l">
              <a:lnSpc>
                <a:spcPct val="120000"/>
              </a:lnSpc>
              <a:spcBef>
                <a:spcPts val="1500"/>
              </a:spcBef>
            </a:pPr>
            <a:r>
              <a:rPr lang="en-US" altLang="zh-TW" sz="2800" b="1" dirty="0">
                <a:latin typeface="新細明體" pitchFamily="18" charset="-120"/>
              </a:rPr>
              <a:t>3.</a:t>
            </a:r>
            <a:r>
              <a:rPr lang="zh-TW" altLang="en-US" sz="2800" b="1" dirty="0">
                <a:latin typeface="新細明體" pitchFamily="18" charset="-120"/>
              </a:rPr>
              <a:t>目的（尤其是專業科目）：</a:t>
            </a:r>
            <a:endParaRPr lang="en-US" altLang="zh-TW" sz="2800" b="1" dirty="0">
              <a:latin typeface="新細明體" pitchFamily="18" charset="-120"/>
            </a:endParaRPr>
          </a:p>
          <a:p>
            <a:pPr marL="622300" lvl="1" indent="-622300" algn="l">
              <a:lnSpc>
                <a:spcPct val="120000"/>
              </a:lnSpc>
              <a:spcBef>
                <a:spcPts val="800"/>
              </a:spcBef>
            </a:pPr>
            <a:r>
              <a:rPr lang="en-US" altLang="zh-TW" sz="2800" b="1" dirty="0">
                <a:latin typeface="新細明體" pitchFamily="18" charset="-120"/>
              </a:rPr>
              <a:t>   </a:t>
            </a:r>
            <a:r>
              <a:rPr lang="zh-TW" altLang="en-US" sz="2800" b="1" dirty="0">
                <a:latin typeface="新細明體" pitchFamily="18" charset="-120"/>
              </a:rPr>
              <a:t>擴大專業科目的影響力，</a:t>
            </a:r>
            <a:r>
              <a:rPr lang="zh-TW" altLang="en-US" sz="3200" b="1" dirty="0">
                <a:solidFill>
                  <a:srgbClr val="FF0000"/>
                </a:solidFill>
                <a:latin typeface="新細明體" pitchFamily="18" charset="-120"/>
              </a:rPr>
              <a:t>彰顯技職教育的特色</a:t>
            </a:r>
            <a:r>
              <a:rPr lang="zh-TW" altLang="en-US" sz="2800" b="1" dirty="0">
                <a:latin typeface="新細明體" pitchFamily="18" charset="-120"/>
              </a:rPr>
              <a:t>。</a:t>
            </a:r>
            <a:endParaRPr lang="en-US" altLang="zh-TW" sz="2800" b="1" dirty="0">
              <a:latin typeface="新細明體" pitchFamily="18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1"/>
          <p:cNvSpPr txBox="1">
            <a:spLocks noGrp="1"/>
          </p:cNvSpPr>
          <p:nvPr/>
        </p:nvSpPr>
        <p:spPr bwMode="auto">
          <a:xfrm>
            <a:off x="6931025" y="6537325"/>
            <a:ext cx="2212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6A92EE-83F6-4E05-89C9-17D2521D5E17}" type="slidenum">
              <a:rPr lang="zh-TW" altLang="en-US" sz="1000"/>
              <a:pPr algn="r"/>
              <a:t>27</a:t>
            </a:fld>
            <a:endParaRPr lang="en-US" altLang="zh-TW" sz="1000"/>
          </a:p>
        </p:txBody>
      </p:sp>
      <p:sp>
        <p:nvSpPr>
          <p:cNvPr id="34819" name="標題 1"/>
          <p:cNvSpPr txBox="1">
            <a:spLocks/>
          </p:cNvSpPr>
          <p:nvPr/>
        </p:nvSpPr>
        <p:spPr bwMode="auto">
          <a:xfrm>
            <a:off x="381000" y="442913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69988" indent="-1169988" algn="l"/>
            <a:r>
              <a:rPr lang="zh-TW" altLang="en-US" sz="3600" b="1">
                <a:latin typeface="新細明體" pitchFamily="18" charset="-120"/>
              </a:rPr>
              <a:t>三、一試二用的奧妙</a:t>
            </a:r>
          </a:p>
        </p:txBody>
      </p:sp>
      <p:sp>
        <p:nvSpPr>
          <p:cNvPr id="34820" name="內容版面配置區 2"/>
          <p:cNvSpPr txBox="1">
            <a:spLocks/>
          </p:cNvSpPr>
          <p:nvPr/>
        </p:nvSpPr>
        <p:spPr bwMode="auto">
          <a:xfrm>
            <a:off x="250825" y="1447800"/>
            <a:ext cx="85121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87438" indent="-1079500" algn="just">
              <a:spcBef>
                <a:spcPts val="1500"/>
              </a:spcBef>
            </a:pPr>
            <a:endParaRPr lang="en-US" altLang="zh-TW" sz="3200" b="1" dirty="0">
              <a:latin typeface="新細明體" pitchFamily="18" charset="-120"/>
            </a:endParaRPr>
          </a:p>
          <a:p>
            <a:pPr marL="1087438" indent="-1079500" algn="just">
              <a:spcBef>
                <a:spcPts val="1500"/>
              </a:spcBef>
            </a:pPr>
            <a:r>
              <a:rPr lang="en-US" altLang="zh-TW" sz="3200" b="1" dirty="0">
                <a:latin typeface="新細明體" pitchFamily="18" charset="-120"/>
              </a:rPr>
              <a:t>(</a:t>
            </a:r>
            <a:r>
              <a:rPr lang="zh-TW" altLang="en-US" sz="3200" b="1" dirty="0">
                <a:latin typeface="新細明體" pitchFamily="18" charset="-120"/>
              </a:rPr>
              <a:t>一</a:t>
            </a:r>
            <a:r>
              <a:rPr lang="en-US" altLang="zh-TW" sz="3200" b="1" dirty="0">
                <a:latin typeface="新細明體" pitchFamily="18" charset="-120"/>
              </a:rPr>
              <a:t>) 5</a:t>
            </a:r>
            <a:r>
              <a:rPr lang="zh-TW" altLang="en-US" sz="3200" b="1" dirty="0">
                <a:latin typeface="新細明體" pitchFamily="18" charset="-120"/>
              </a:rPr>
              <a:t>月</a:t>
            </a:r>
            <a:r>
              <a:rPr lang="en-US" altLang="zh-TW" sz="3200" b="1" dirty="0">
                <a:latin typeface="新細明體" pitchFamily="18" charset="-120"/>
              </a:rPr>
              <a:t>19</a:t>
            </a:r>
            <a:r>
              <a:rPr lang="zh-TW" altLang="en-US" sz="3200" b="1" dirty="0">
                <a:latin typeface="新細明體" pitchFamily="18" charset="-120"/>
              </a:rPr>
              <a:t>日，考生接到的只是</a:t>
            </a:r>
            <a:r>
              <a:rPr lang="zh-TW" altLang="en-US" sz="3200" b="1" dirty="0">
                <a:solidFill>
                  <a:srgbClr val="C00000"/>
                </a:solidFill>
                <a:latin typeface="新細明體" pitchFamily="18" charset="-120"/>
              </a:rPr>
              <a:t>「原始分數」</a:t>
            </a:r>
            <a:endParaRPr lang="en-US" altLang="zh-TW" sz="3200" b="1" dirty="0">
              <a:solidFill>
                <a:srgbClr val="C00000"/>
              </a:solidFill>
              <a:latin typeface="新細明體" pitchFamily="18" charset="-120"/>
            </a:endParaRPr>
          </a:p>
          <a:p>
            <a:pPr marL="1087438" indent="-1079500" algn="just">
              <a:spcBef>
                <a:spcPts val="1500"/>
              </a:spcBef>
            </a:pPr>
            <a:r>
              <a:rPr lang="en-US" altLang="zh-TW" sz="3200" b="1" dirty="0">
                <a:solidFill>
                  <a:srgbClr val="C00000"/>
                </a:solidFill>
                <a:latin typeface="新細明體" pitchFamily="18" charset="-120"/>
              </a:rPr>
              <a:t>        </a:t>
            </a:r>
            <a:r>
              <a:rPr lang="zh-TW" altLang="en-US" sz="3200" b="1" dirty="0">
                <a:latin typeface="新細明體" pitchFamily="18" charset="-120"/>
              </a:rPr>
              <a:t>的成績單。</a:t>
            </a:r>
            <a:endParaRPr lang="en-US" altLang="zh-TW" sz="3200" b="1" dirty="0">
              <a:latin typeface="新細明體" pitchFamily="18" charset="-120"/>
            </a:endParaRPr>
          </a:p>
          <a:p>
            <a:pPr marL="1087438" indent="-1079500" algn="just">
              <a:spcBef>
                <a:spcPts val="1500"/>
              </a:spcBef>
            </a:pPr>
            <a:endParaRPr lang="en-US" altLang="zh-TW" sz="3200" b="1" dirty="0">
              <a:latin typeface="新細明體" pitchFamily="18" charset="-120"/>
            </a:endParaRPr>
          </a:p>
          <a:p>
            <a:pPr marL="1087438" indent="-1079500" algn="just">
              <a:spcBef>
                <a:spcPts val="1500"/>
              </a:spcBef>
            </a:pPr>
            <a:r>
              <a:rPr lang="en-US" altLang="zh-TW" sz="3200" b="1" dirty="0">
                <a:latin typeface="新細明體" pitchFamily="18" charset="-120"/>
              </a:rPr>
              <a:t>(</a:t>
            </a:r>
            <a:r>
              <a:rPr lang="zh-TW" altLang="en-US" sz="3200" b="1" dirty="0">
                <a:latin typeface="新細明體" pitchFamily="18" charset="-120"/>
              </a:rPr>
              <a:t>二</a:t>
            </a:r>
            <a:r>
              <a:rPr lang="en-US" altLang="zh-TW" sz="3200" b="1" dirty="0">
                <a:latin typeface="新細明體" pitchFamily="18" charset="-120"/>
              </a:rPr>
              <a:t>) </a:t>
            </a:r>
            <a:r>
              <a:rPr lang="zh-TW" altLang="en-US" sz="3200" b="1" dirty="0">
                <a:latin typeface="新細明體" pitchFamily="18" charset="-120"/>
              </a:rPr>
              <a:t>計分方式的不同，以及優勢科目所在不同，會影響報名決策。</a:t>
            </a:r>
            <a:endParaRPr lang="en-US" altLang="zh-TW" sz="3200" b="1" dirty="0">
              <a:latin typeface="新細明體" pitchFamily="18" charset="-12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矩形 5"/>
          <p:cNvSpPr>
            <a:spLocks noChangeArrowheads="1"/>
          </p:cNvSpPr>
          <p:nvPr/>
        </p:nvSpPr>
        <p:spPr bwMode="auto">
          <a:xfrm>
            <a:off x="731838" y="1355725"/>
            <a:ext cx="68770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69988" indent="-1169988"/>
            <a:r>
              <a:rPr kumimoji="0" lang="zh-TW" altLang="en-US" sz="3200" b="1">
                <a:solidFill>
                  <a:schemeClr val="tx2"/>
                </a:solidFill>
                <a:latin typeface="新細明體" pitchFamily="18" charset="-120"/>
              </a:rPr>
              <a:t>舉例：設計群</a:t>
            </a:r>
            <a:r>
              <a:rPr kumimoji="0" lang="en-US" altLang="zh-TW" sz="3200" b="1">
                <a:solidFill>
                  <a:schemeClr val="tx2"/>
                </a:solidFill>
                <a:latin typeface="新細明體" pitchFamily="18" charset="-120"/>
                <a:sym typeface="Wingdings" pitchFamily="2" charset="2"/>
              </a:rPr>
              <a:t></a:t>
            </a:r>
          </a:p>
          <a:p>
            <a:pPr marL="1169988" indent="-1169988"/>
            <a:r>
              <a:rPr kumimoji="0" lang="zh-TW" altLang="en-US" sz="3200" b="1">
                <a:solidFill>
                  <a:schemeClr val="tx2"/>
                </a:solidFill>
                <a:latin typeface="新細明體" pitchFamily="18" charset="-120"/>
                <a:sym typeface="Wingdings" pitchFamily="2" charset="2"/>
              </a:rPr>
              <a:t>　　　</a:t>
            </a:r>
            <a:r>
              <a:rPr kumimoji="0" lang="en-US" altLang="zh-TW" sz="3200" b="1">
                <a:solidFill>
                  <a:schemeClr val="tx2"/>
                </a:solidFill>
                <a:latin typeface="新細明體" pitchFamily="18" charset="-120"/>
                <a:sym typeface="Wingdings" pitchFamily="2" charset="2"/>
              </a:rPr>
              <a:t>A</a:t>
            </a:r>
            <a:r>
              <a:rPr kumimoji="0" lang="zh-TW" altLang="en-US" sz="3200" b="1">
                <a:solidFill>
                  <a:schemeClr val="tx2"/>
                </a:solidFill>
                <a:latin typeface="新細明體" pitchFamily="18" charset="-120"/>
                <a:sym typeface="Wingdings" pitchFamily="2" charset="2"/>
              </a:rPr>
              <a:t>、</a:t>
            </a:r>
            <a:r>
              <a:rPr kumimoji="0" lang="en-US" altLang="zh-TW" sz="3200" b="1">
                <a:solidFill>
                  <a:schemeClr val="tx2"/>
                </a:solidFill>
                <a:latin typeface="新細明體" pitchFamily="18" charset="-120"/>
                <a:sym typeface="Wingdings" pitchFamily="2" charset="2"/>
              </a:rPr>
              <a:t>B</a:t>
            </a:r>
            <a:r>
              <a:rPr kumimoji="0" lang="zh-TW" altLang="en-US" sz="3200" b="1">
                <a:solidFill>
                  <a:schemeClr val="tx2"/>
                </a:solidFill>
                <a:latin typeface="新細明體" pitchFamily="18" charset="-120"/>
                <a:sym typeface="Wingdings" pitchFamily="2" charset="2"/>
              </a:rPr>
              <a:t>兩位同學，原始總分相同</a:t>
            </a:r>
            <a:endParaRPr kumimoji="0" lang="zh-TW" altLang="en-US" sz="3200" b="1">
              <a:solidFill>
                <a:schemeClr val="tx2"/>
              </a:solidFill>
              <a:latin typeface="新細明體" pitchFamily="18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793750" y="2825750"/>
          <a:ext cx="4303716" cy="1281113"/>
        </p:xfrm>
        <a:graphic>
          <a:graphicData uri="http://schemas.openxmlformats.org/drawingml/2006/table">
            <a:tbl>
              <a:tblPr/>
              <a:tblGrid>
                <a:gridCol w="71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國文</a:t>
                      </a:r>
                    </a:p>
                  </a:txBody>
                  <a:tcPr marL="91443" marR="91443"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英文</a:t>
                      </a:r>
                    </a:p>
                  </a:txBody>
                  <a:tcPr marL="91443" marR="91443"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數學</a:t>
                      </a:r>
                    </a:p>
                  </a:txBody>
                  <a:tcPr marL="91443" marR="91443"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專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一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)</a:t>
                      </a: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91443" marR="91443"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專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二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)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91443" marR="91443"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原始總分</a:t>
                      </a:r>
                    </a:p>
                  </a:txBody>
                  <a:tcPr marL="91443" marR="91443"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45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91443" marR="91443"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38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91443" marR="91443"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39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91443" marR="91443"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66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91443" marR="91443"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64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91443" marR="91443"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252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91443" marR="91443"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59" name="文字方塊 5"/>
          <p:cNvSpPr txBox="1">
            <a:spLocks noChangeArrowheads="1"/>
          </p:cNvSpPr>
          <p:nvPr/>
        </p:nvSpPr>
        <p:spPr bwMode="auto">
          <a:xfrm>
            <a:off x="112713" y="2749550"/>
            <a:ext cx="6111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lang="zh-TW" altLang="en-US" sz="2800" b="1">
                <a:latin typeface="新細明體" pitchFamily="18" charset="-120"/>
              </a:rPr>
              <a:t>Ａ同學</a:t>
            </a:r>
          </a:p>
        </p:txBody>
      </p:sp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5151438" y="3265488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9400" indent="-279400"/>
            <a:r>
              <a:rPr lang="en-US" altLang="zh-TW" sz="2400">
                <a:latin typeface="新細明體" pitchFamily="18" charset="-120"/>
                <a:sym typeface="Wingdings" pitchFamily="2" charset="2"/>
              </a:rPr>
              <a:t></a:t>
            </a:r>
            <a:r>
              <a:rPr lang="zh-TW" altLang="en-US" sz="2400">
                <a:latin typeface="新細明體" pitchFamily="18" charset="-120"/>
                <a:sym typeface="Wingdings" pitchFamily="2" charset="2"/>
              </a:rPr>
              <a:t>優勢科目在</a:t>
            </a:r>
            <a:br>
              <a:rPr lang="en-US" altLang="zh-TW" sz="2400">
                <a:latin typeface="新細明體" pitchFamily="18" charset="-120"/>
                <a:sym typeface="Wingdings" pitchFamily="2" charset="2"/>
              </a:rPr>
            </a:br>
            <a:r>
              <a:rPr lang="zh-TW" altLang="en-US" sz="2400">
                <a:latin typeface="新細明體" pitchFamily="18" charset="-120"/>
                <a:sym typeface="Wingdings" pitchFamily="2" charset="2"/>
              </a:rPr>
              <a:t>專</a:t>
            </a:r>
            <a:r>
              <a:rPr lang="en-US" altLang="zh-TW" sz="2400">
                <a:latin typeface="新細明體" pitchFamily="18" charset="-120"/>
                <a:sym typeface="Wingdings" pitchFamily="2" charset="2"/>
              </a:rPr>
              <a:t>(</a:t>
            </a:r>
            <a:r>
              <a:rPr lang="zh-TW" altLang="en-US" sz="2400">
                <a:latin typeface="新細明體" pitchFamily="18" charset="-120"/>
                <a:sym typeface="Wingdings" pitchFamily="2" charset="2"/>
              </a:rPr>
              <a:t>一</a:t>
            </a:r>
            <a:r>
              <a:rPr lang="en-US" altLang="zh-TW" sz="2400">
                <a:latin typeface="新細明體" pitchFamily="18" charset="-120"/>
                <a:sym typeface="Wingdings" pitchFamily="2" charset="2"/>
              </a:rPr>
              <a:t>)</a:t>
            </a:r>
            <a:r>
              <a:rPr lang="zh-TW" altLang="en-US" sz="2400">
                <a:latin typeface="新細明體" pitchFamily="18" charset="-120"/>
                <a:sym typeface="Wingdings" pitchFamily="2" charset="2"/>
              </a:rPr>
              <a:t>、</a:t>
            </a:r>
            <a:r>
              <a:rPr lang="en-US" altLang="zh-TW" sz="2400">
                <a:latin typeface="新細明體" pitchFamily="18" charset="-120"/>
                <a:sym typeface="Wingdings" pitchFamily="2" charset="2"/>
              </a:rPr>
              <a:t>(</a:t>
            </a:r>
            <a:r>
              <a:rPr lang="zh-TW" altLang="en-US" sz="2400">
                <a:latin typeface="新細明體" pitchFamily="18" charset="-120"/>
                <a:sym typeface="Wingdings" pitchFamily="2" charset="2"/>
              </a:rPr>
              <a:t>二</a:t>
            </a:r>
            <a:r>
              <a:rPr lang="en-US" altLang="zh-TW" sz="2400">
                <a:latin typeface="新細明體" pitchFamily="18" charset="-120"/>
                <a:sym typeface="Wingdings" pitchFamily="2" charset="2"/>
              </a:rPr>
              <a:t>)</a:t>
            </a:r>
            <a:endParaRPr lang="zh-TW" altLang="en-US" sz="2400">
              <a:latin typeface="新細明體" pitchFamily="18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793750" y="4883150"/>
          <a:ext cx="4303716" cy="1281113"/>
        </p:xfrm>
        <a:graphic>
          <a:graphicData uri="http://schemas.openxmlformats.org/drawingml/2006/table">
            <a:tbl>
              <a:tblPr/>
              <a:tblGrid>
                <a:gridCol w="71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國文</a:t>
                      </a:r>
                    </a:p>
                  </a:txBody>
                  <a:tcPr marL="91443" marR="91443"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英文</a:t>
                      </a:r>
                    </a:p>
                  </a:txBody>
                  <a:tcPr marL="91443" marR="91443"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數學</a:t>
                      </a:r>
                    </a:p>
                  </a:txBody>
                  <a:tcPr marL="91443" marR="91443"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專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一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)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91443" marR="91443"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專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二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)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91443" marR="91443"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原始總分</a:t>
                      </a:r>
                    </a:p>
                  </a:txBody>
                  <a:tcPr marL="91443" marR="91443"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59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91443" marR="91443"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54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91443" marR="91443"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52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91443" marR="91443"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47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91443" marR="91443"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40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91443" marR="91443"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252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91443" marR="91443"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84" name="文字方塊 8"/>
          <p:cNvSpPr txBox="1">
            <a:spLocks noChangeArrowheads="1"/>
          </p:cNvSpPr>
          <p:nvPr/>
        </p:nvSpPr>
        <p:spPr bwMode="auto">
          <a:xfrm>
            <a:off x="112713" y="4806950"/>
            <a:ext cx="6111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lang="zh-TW" altLang="en-US" sz="2800" b="1">
                <a:latin typeface="新細明體" pitchFamily="18" charset="-120"/>
              </a:rPr>
              <a:t>Ｂ同學</a:t>
            </a:r>
          </a:p>
        </p:txBody>
      </p:sp>
      <p:sp>
        <p:nvSpPr>
          <p:cNvPr id="12" name="文字方塊 9"/>
          <p:cNvSpPr txBox="1">
            <a:spLocks noChangeArrowheads="1"/>
          </p:cNvSpPr>
          <p:nvPr/>
        </p:nvSpPr>
        <p:spPr bwMode="auto">
          <a:xfrm>
            <a:off x="5167313" y="531495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9400" indent="-279400"/>
            <a:r>
              <a:rPr lang="en-US" altLang="zh-TW" sz="2400">
                <a:latin typeface="新細明體" pitchFamily="18" charset="-120"/>
                <a:sym typeface="Wingdings" pitchFamily="2" charset="2"/>
              </a:rPr>
              <a:t></a:t>
            </a:r>
            <a:r>
              <a:rPr lang="zh-TW" altLang="en-US" sz="2400">
                <a:latin typeface="新細明體" pitchFamily="18" charset="-120"/>
                <a:sym typeface="Wingdings" pitchFamily="2" charset="2"/>
              </a:rPr>
              <a:t>優勢科目在</a:t>
            </a:r>
            <a:br>
              <a:rPr lang="en-US" altLang="zh-TW" sz="2400">
                <a:latin typeface="新細明體" pitchFamily="18" charset="-120"/>
                <a:sym typeface="Wingdings" pitchFamily="2" charset="2"/>
              </a:rPr>
            </a:br>
            <a:r>
              <a:rPr lang="zh-TW" altLang="en-US" sz="2400">
                <a:latin typeface="新細明體" pitchFamily="18" charset="-120"/>
                <a:sym typeface="Wingdings" pitchFamily="2" charset="2"/>
              </a:rPr>
              <a:t>國、英、數</a:t>
            </a:r>
            <a:endParaRPr lang="zh-TW" altLang="en-US" sz="2400">
              <a:latin typeface="新細明體" pitchFamily="18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44813" y="2817813"/>
            <a:ext cx="1422400" cy="12969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793750" y="4841875"/>
            <a:ext cx="2160588" cy="1295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63C16-083A-4DCF-9C93-4254B413D4A8}" type="slidenum">
              <a:rPr lang="zh-TW" altLang="en-US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438275" y="329670"/>
            <a:ext cx="770572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latin typeface="華康儷中黑(P)" pitchFamily="34" charset="-120"/>
                <a:ea typeface="華康儷中黑(P)" pitchFamily="34" charset="-120"/>
              </a:rPr>
              <a:t>甄選有利還是分發好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oup 77"/>
          <p:cNvGraphicFramePr>
            <a:graphicFrameLocks noGrp="1"/>
          </p:cNvGraphicFramePr>
          <p:nvPr/>
        </p:nvGraphicFramePr>
        <p:xfrm>
          <a:off x="844550" y="1304922"/>
          <a:ext cx="5257800" cy="509587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考科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國文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*1</a:t>
                      </a: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英文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*1</a:t>
                      </a: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數學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*1</a:t>
                      </a: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專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一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)*2</a:t>
                      </a: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專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二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)*2</a:t>
                      </a: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總分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原始分數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45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38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39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66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64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252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級分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7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6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6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10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10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39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加權分數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45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38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39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132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128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382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原始分數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59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54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52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47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40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252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級分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10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9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8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8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7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42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加權分數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59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54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52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94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80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339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525" name="文字方塊 4"/>
          <p:cNvSpPr txBox="1">
            <a:spLocks noChangeArrowheads="1"/>
          </p:cNvSpPr>
          <p:nvPr/>
        </p:nvSpPr>
        <p:spPr bwMode="auto">
          <a:xfrm>
            <a:off x="233363" y="2590800"/>
            <a:ext cx="6111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Ａ同學</a:t>
            </a:r>
          </a:p>
        </p:txBody>
      </p:sp>
      <p:sp>
        <p:nvSpPr>
          <p:cNvPr id="19526" name="文字方塊 5"/>
          <p:cNvSpPr txBox="1">
            <a:spLocks noChangeArrowheads="1"/>
          </p:cNvSpPr>
          <p:nvPr/>
        </p:nvSpPr>
        <p:spPr bwMode="auto">
          <a:xfrm>
            <a:off x="233363" y="4648200"/>
            <a:ext cx="6111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Ｂ同學</a:t>
            </a:r>
          </a:p>
        </p:txBody>
      </p:sp>
      <p:sp>
        <p:nvSpPr>
          <p:cNvPr id="6" name="文字方塊 8"/>
          <p:cNvSpPr txBox="1">
            <a:spLocks noChangeArrowheads="1"/>
          </p:cNvSpPr>
          <p:nvPr/>
        </p:nvSpPr>
        <p:spPr bwMode="auto">
          <a:xfrm>
            <a:off x="6248400" y="2362200"/>
            <a:ext cx="24384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A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同學：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新細明體" pitchFamily="18" charset="-12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東南數媒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新細明體" pitchFamily="18" charset="-12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海洋多媒體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新細明體" pitchFamily="18" charset="-12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聖約翰資管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新細明體" pitchFamily="18" charset="-12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華夏建築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新細明體" pitchFamily="18" charset="-12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醒吾資傳</a:t>
            </a:r>
          </a:p>
        </p:txBody>
      </p:sp>
      <p:sp>
        <p:nvSpPr>
          <p:cNvPr id="7" name="文字方塊 9"/>
          <p:cNvSpPr txBox="1">
            <a:spLocks noChangeArrowheads="1"/>
          </p:cNvSpPr>
          <p:nvPr/>
        </p:nvSpPr>
        <p:spPr bwMode="auto">
          <a:xfrm>
            <a:off x="6324600" y="4572000"/>
            <a:ext cx="25908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B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同學：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新細明體" pitchFamily="18" charset="-120"/>
              <a:ea typeface="新細明體" pitchFamily="18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上述校系，分發都上不了。但透過級分（申請），不但都會上，且還可上更前面的：中國數媒、視傳、室設等系</a:t>
            </a:r>
          </a:p>
        </p:txBody>
      </p:sp>
      <p:sp>
        <p:nvSpPr>
          <p:cNvPr id="9" name="文字方塊 11"/>
          <p:cNvSpPr txBox="1">
            <a:spLocks noChangeArrowheads="1"/>
          </p:cNvSpPr>
          <p:nvPr/>
        </p:nvSpPr>
        <p:spPr bwMode="auto">
          <a:xfrm>
            <a:off x="7924800" y="3048000"/>
            <a:ext cx="838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坐等分發即可</a:t>
            </a:r>
          </a:p>
        </p:txBody>
      </p:sp>
      <p:sp>
        <p:nvSpPr>
          <p:cNvPr id="10" name="右大括弧 10"/>
          <p:cNvSpPr>
            <a:spLocks/>
          </p:cNvSpPr>
          <p:nvPr/>
        </p:nvSpPr>
        <p:spPr bwMode="auto">
          <a:xfrm>
            <a:off x="7620000" y="2819400"/>
            <a:ext cx="152400" cy="1295400"/>
          </a:xfrm>
          <a:prstGeom prst="rightBrace">
            <a:avLst>
              <a:gd name="adj1" fmla="val 834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新細明體" pitchFamily="18" charset="-120"/>
              <a:ea typeface="新細明體" pitchFamily="18" charset="-120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38275" y="329670"/>
            <a:ext cx="770572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 w="15875">
                  <a:solidFill>
                    <a:srgbClr val="FFFF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華康儷中黑(P)" pitchFamily="34" charset="-120"/>
                <a:ea typeface="華康儷中黑(P)" pitchFamily="34" charset="-120"/>
                <a:cs typeface="+mn-cs"/>
              </a:rPr>
              <a:t>甄選</a:t>
            </a:r>
            <a:r>
              <a:rPr kumimoji="0" lang="zh-TW" altLang="en-US" sz="4000" b="1" i="0" u="none" strike="noStrike" kern="1200" cap="none" spc="0" normalizeH="0" baseline="0" noProof="0" dirty="0">
                <a:ln w="15875">
                  <a:solidFill>
                    <a:srgbClr val="FFFFFF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華康儷中黑(P)" pitchFamily="34" charset="-120"/>
                <a:ea typeface="華康儷中黑(P)" pitchFamily="34" charset="-120"/>
                <a:cs typeface="+mn-cs"/>
              </a:rPr>
              <a:t>有利 </a:t>
            </a:r>
            <a:r>
              <a:rPr kumimoji="0" lang="en-US" altLang="zh-TW" sz="4000" b="1" i="0" u="none" strike="noStrike" kern="1200" cap="none" spc="0" normalizeH="0" baseline="0" noProof="0" dirty="0">
                <a:ln w="15875">
                  <a:solidFill>
                    <a:srgbClr val="FFFFFF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華康儷中黑(P)" pitchFamily="34" charset="-120"/>
                <a:ea typeface="華康儷中黑(P)" pitchFamily="34" charset="-120"/>
                <a:cs typeface="+mn-cs"/>
              </a:rPr>
              <a:t>V.S</a:t>
            </a:r>
            <a:r>
              <a:rPr kumimoji="0" lang="zh-TW" altLang="en-US" sz="4000" b="1" i="0" u="none" strike="noStrike" kern="1200" cap="none" spc="0" normalizeH="0" baseline="0" noProof="0" dirty="0">
                <a:ln w="15875">
                  <a:solidFill>
                    <a:srgbClr val="FFFFFF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華康儷中黑(P)" pitchFamily="34" charset="-120"/>
                <a:ea typeface="華康儷中黑(P)" pitchFamily="34" charset="-120"/>
                <a:cs typeface="+mn-cs"/>
              </a:rPr>
              <a:t> </a:t>
            </a:r>
            <a:r>
              <a:rPr kumimoji="0" lang="zh-TW" altLang="en-US" sz="4000" b="1" i="0" u="none" strike="noStrike" kern="1200" cap="none" spc="0" normalizeH="0" baseline="0" noProof="0" dirty="0">
                <a:ln w="15875">
                  <a:solidFill>
                    <a:srgbClr val="FFFF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華康儷中黑(P)" pitchFamily="34" charset="-120"/>
                <a:ea typeface="華康儷中黑(P)" pitchFamily="34" charset="-120"/>
                <a:cs typeface="+mn-cs"/>
              </a:rPr>
              <a:t>登記分發</a:t>
            </a:r>
            <a:r>
              <a:rPr kumimoji="0" lang="zh-TW" altLang="en-US" sz="4000" b="1" i="0" u="none" strike="noStrike" kern="1200" cap="none" spc="0" normalizeH="0" baseline="0" noProof="0" dirty="0">
                <a:ln w="15875">
                  <a:solidFill>
                    <a:srgbClr val="FFFFFF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華康儷中黑(P)" pitchFamily="34" charset="-120"/>
                <a:ea typeface="華康儷中黑(P)" pitchFamily="34" charset="-120"/>
                <a:cs typeface="+mn-cs"/>
              </a:rPr>
              <a:t>好</a:t>
            </a: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C451BF-06DF-42F7-B2A4-41276BB7BD47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TW" altLang="en-US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新細明體" charset="-120"/>
              <a:cs typeface="+mn-cs"/>
            </a:endParaRPr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ea typeface="華康隸書體W7" pitchFamily="65" charset="-120"/>
              <a:cs typeface="+mn-cs"/>
            </a:endParaRPr>
          </a:p>
        </p:txBody>
      </p:sp>
      <p:sp>
        <p:nvSpPr>
          <p:cNvPr id="15" name="減號 14"/>
          <p:cNvSpPr/>
          <p:nvPr/>
        </p:nvSpPr>
        <p:spPr bwMode="auto">
          <a:xfrm>
            <a:off x="0" y="4214818"/>
            <a:ext cx="6929486" cy="214314"/>
          </a:xfrm>
          <a:prstGeom prst="mathMinus">
            <a:avLst>
              <a:gd name="adj1" fmla="val 0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3"/>
          <p:cNvPicPr>
            <a:picLocks noChangeAspect="1"/>
          </p:cNvPicPr>
          <p:nvPr/>
        </p:nvPicPr>
        <p:blipFill>
          <a:blip r:embed="rId2" cstate="print"/>
          <a:srcRect l="3523" t="978" r="3619" b="1181"/>
          <a:stretch>
            <a:fillRect/>
          </a:stretch>
        </p:blipFill>
        <p:spPr bwMode="auto">
          <a:xfrm>
            <a:off x="0" y="-255588"/>
            <a:ext cx="9144000" cy="711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文字方塊 4"/>
          <p:cNvSpPr txBox="1">
            <a:spLocks noChangeArrowheads="1"/>
          </p:cNvSpPr>
          <p:nvPr/>
        </p:nvSpPr>
        <p:spPr bwMode="auto">
          <a:xfrm>
            <a:off x="1084263" y="1206500"/>
            <a:ext cx="7032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zh-TW" altLang="en-US" sz="4400">
                <a:solidFill>
                  <a:srgbClr val="FFC000"/>
                </a:solidFill>
                <a:latin typeface="Calibri" pitchFamily="34" charset="0"/>
                <a:ea typeface="華康儷中黑" pitchFamily="49" charset="-120"/>
              </a:rPr>
              <a:t>統測志願選填</a:t>
            </a:r>
            <a:endParaRPr kumimoji="0" lang="zh-TW" altLang="en-US">
              <a:solidFill>
                <a:srgbClr val="FFFF00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918FD-7B73-4255-B76E-91969FF78F04}" type="slidenum">
              <a:rPr lang="zh-TW" altLang="en-US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1"/>
          <p:cNvSpPr txBox="1">
            <a:spLocks noGrp="1"/>
          </p:cNvSpPr>
          <p:nvPr/>
        </p:nvSpPr>
        <p:spPr bwMode="auto">
          <a:xfrm>
            <a:off x="6931025" y="6537325"/>
            <a:ext cx="2212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F987CF-DAF5-45CB-A6BF-45DA03E6E1D4}" type="slidenum">
              <a:rPr lang="zh-TW" altLang="en-US" sz="1000"/>
              <a:pPr algn="r"/>
              <a:t>30</a:t>
            </a:fld>
            <a:endParaRPr lang="en-US" altLang="zh-TW" sz="1000"/>
          </a:p>
        </p:txBody>
      </p:sp>
      <p:sp>
        <p:nvSpPr>
          <p:cNvPr id="38915" name="內容版面配置區 2"/>
          <p:cNvSpPr txBox="1">
            <a:spLocks/>
          </p:cNvSpPr>
          <p:nvPr/>
        </p:nvSpPr>
        <p:spPr bwMode="auto">
          <a:xfrm>
            <a:off x="250825" y="1981200"/>
            <a:ext cx="82200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1700" indent="-893763" algn="just">
              <a:lnSpc>
                <a:spcPct val="120000"/>
              </a:lnSpc>
              <a:spcBef>
                <a:spcPts val="4000"/>
              </a:spcBef>
            </a:pPr>
            <a:r>
              <a:rPr lang="zh-TW" altLang="en-US" sz="3200" b="1">
                <a:latin typeface="新細明體" pitchFamily="18" charset="-120"/>
              </a:rPr>
              <a:t>在一試二用的制度下，</a:t>
            </a:r>
            <a:endParaRPr lang="en-US" altLang="zh-TW" sz="3200" b="1">
              <a:latin typeface="新細明體" pitchFamily="18" charset="-120"/>
            </a:endParaRPr>
          </a:p>
          <a:p>
            <a:pPr marL="901700" indent="-893763" algn="just">
              <a:lnSpc>
                <a:spcPct val="120000"/>
              </a:lnSpc>
              <a:spcBef>
                <a:spcPts val="2000"/>
              </a:spcBef>
            </a:pPr>
            <a:r>
              <a:rPr lang="zh-TW" altLang="en-US" sz="3200" b="1">
                <a:latin typeface="新細明體" pitchFamily="18" charset="-120"/>
              </a:rPr>
              <a:t>■ 專</a:t>
            </a:r>
            <a:r>
              <a:rPr lang="en-US" altLang="zh-TW" sz="3200" b="1">
                <a:latin typeface="新細明體" pitchFamily="18" charset="-120"/>
              </a:rPr>
              <a:t>(</a:t>
            </a:r>
            <a:r>
              <a:rPr lang="zh-TW" altLang="en-US" sz="3200" b="1">
                <a:latin typeface="新細明體" pitchFamily="18" charset="-120"/>
              </a:rPr>
              <a:t>一</a:t>
            </a:r>
            <a:r>
              <a:rPr lang="en-US" altLang="zh-TW" sz="3200" b="1">
                <a:latin typeface="新細明體" pitchFamily="18" charset="-120"/>
              </a:rPr>
              <a:t>)</a:t>
            </a:r>
            <a:r>
              <a:rPr lang="zh-TW" altLang="en-US" sz="3200" b="1">
                <a:latin typeface="新細明體" pitchFamily="18" charset="-120"/>
              </a:rPr>
              <a:t>或專</a:t>
            </a:r>
            <a:r>
              <a:rPr lang="en-US" altLang="zh-TW" sz="3200" b="1">
                <a:latin typeface="新細明體" pitchFamily="18" charset="-120"/>
              </a:rPr>
              <a:t>(</a:t>
            </a:r>
            <a:r>
              <a:rPr lang="zh-TW" altLang="en-US" sz="3200" b="1">
                <a:latin typeface="新細明體" pitchFamily="18" charset="-120"/>
              </a:rPr>
              <a:t>二</a:t>
            </a:r>
            <a:r>
              <a:rPr lang="en-US" altLang="zh-TW" sz="3200" b="1">
                <a:latin typeface="新細明體" pitchFamily="18" charset="-120"/>
              </a:rPr>
              <a:t>)</a:t>
            </a:r>
            <a:r>
              <a:rPr lang="zh-TW" altLang="en-US" sz="3200" b="1">
                <a:latin typeface="新細明體" pitchFamily="18" charset="-120"/>
              </a:rPr>
              <a:t>考得</a:t>
            </a:r>
            <a:r>
              <a:rPr lang="zh-TW" altLang="en-US" sz="3200" b="1" u="sng">
                <a:latin typeface="新細明體" pitchFamily="18" charset="-120"/>
              </a:rPr>
              <a:t>不好</a:t>
            </a:r>
            <a:r>
              <a:rPr lang="zh-TW" altLang="en-US" sz="3200" b="1">
                <a:latin typeface="新細明體" pitchFamily="18" charset="-120"/>
              </a:rPr>
              <a:t>的同學：</a:t>
            </a:r>
            <a:endParaRPr lang="en-US" altLang="zh-TW" sz="3200" b="1">
              <a:latin typeface="新細明體" pitchFamily="18" charset="-120"/>
            </a:endParaRPr>
          </a:p>
          <a:p>
            <a:pPr marL="901700" indent="-893763" algn="just">
              <a:lnSpc>
                <a:spcPct val="120000"/>
              </a:lnSpc>
              <a:spcBef>
                <a:spcPts val="1000"/>
              </a:spcBef>
            </a:pPr>
            <a:r>
              <a:rPr lang="en-US" altLang="zh-TW" sz="3200" b="1">
                <a:latin typeface="新細明體" pitchFamily="18" charset="-120"/>
              </a:rPr>
              <a:t>   </a:t>
            </a:r>
            <a:r>
              <a:rPr lang="zh-TW" altLang="en-US" sz="3200" b="1">
                <a:latin typeface="新細明體" pitchFamily="18" charset="-120"/>
              </a:rPr>
              <a:t>要把握</a:t>
            </a:r>
            <a:r>
              <a:rPr lang="zh-TW" altLang="en-US" sz="3200" b="1">
                <a:solidFill>
                  <a:srgbClr val="C00000"/>
                </a:solidFill>
                <a:latin typeface="新細明體" pitchFamily="18" charset="-120"/>
              </a:rPr>
              <a:t>甄選入學</a:t>
            </a:r>
            <a:r>
              <a:rPr lang="zh-TW" altLang="en-US" sz="3200" b="1">
                <a:latin typeface="新細明體" pitchFamily="18" charset="-120"/>
              </a:rPr>
              <a:t>，才有翻身高攀的機會。</a:t>
            </a:r>
            <a:endParaRPr lang="en-US" altLang="zh-TW" sz="3200" b="1">
              <a:latin typeface="新細明體" pitchFamily="18" charset="-120"/>
            </a:endParaRPr>
          </a:p>
          <a:p>
            <a:pPr marL="901700" indent="-893763" algn="just">
              <a:lnSpc>
                <a:spcPct val="120000"/>
              </a:lnSpc>
              <a:spcBef>
                <a:spcPts val="3000"/>
              </a:spcBef>
            </a:pPr>
            <a:r>
              <a:rPr lang="zh-TW" altLang="en-US" sz="3200" b="1">
                <a:latin typeface="新細明體" pitchFamily="18" charset="-120"/>
              </a:rPr>
              <a:t>■ 專</a:t>
            </a:r>
            <a:r>
              <a:rPr lang="en-US" altLang="zh-TW" sz="3200" b="1">
                <a:latin typeface="新細明體" pitchFamily="18" charset="-120"/>
              </a:rPr>
              <a:t>(</a:t>
            </a:r>
            <a:r>
              <a:rPr lang="zh-TW" altLang="en-US" sz="3200" b="1">
                <a:latin typeface="新細明體" pitchFamily="18" charset="-120"/>
              </a:rPr>
              <a:t>一</a:t>
            </a:r>
            <a:r>
              <a:rPr lang="en-US" altLang="zh-TW" sz="3200" b="1">
                <a:latin typeface="新細明體" pitchFamily="18" charset="-120"/>
              </a:rPr>
              <a:t>)</a:t>
            </a:r>
            <a:r>
              <a:rPr lang="zh-TW" altLang="en-US" sz="3200" b="1">
                <a:latin typeface="新細明體" pitchFamily="18" charset="-120"/>
              </a:rPr>
              <a:t>、專</a:t>
            </a:r>
            <a:r>
              <a:rPr lang="en-US" altLang="zh-TW" sz="3200" b="1">
                <a:latin typeface="新細明體" pitchFamily="18" charset="-120"/>
              </a:rPr>
              <a:t>(</a:t>
            </a:r>
            <a:r>
              <a:rPr lang="zh-TW" altLang="en-US" sz="3200" b="1">
                <a:latin typeface="新細明體" pitchFamily="18" charset="-120"/>
              </a:rPr>
              <a:t>二</a:t>
            </a:r>
            <a:r>
              <a:rPr lang="en-US" altLang="zh-TW" sz="3200" b="1">
                <a:latin typeface="新細明體" pitchFamily="18" charset="-120"/>
              </a:rPr>
              <a:t>)</a:t>
            </a:r>
            <a:r>
              <a:rPr lang="zh-TW" altLang="en-US" sz="3200" b="1">
                <a:latin typeface="新細明體" pitchFamily="18" charset="-120"/>
              </a:rPr>
              <a:t>考得</a:t>
            </a:r>
            <a:r>
              <a:rPr lang="zh-TW" altLang="en-US" sz="3200" b="1" u="sng">
                <a:latin typeface="新細明體" pitchFamily="18" charset="-120"/>
              </a:rPr>
              <a:t>很好</a:t>
            </a:r>
            <a:r>
              <a:rPr lang="zh-TW" altLang="en-US" sz="3200" b="1">
                <a:latin typeface="新細明體" pitchFamily="18" charset="-120"/>
              </a:rPr>
              <a:t>：</a:t>
            </a:r>
            <a:endParaRPr lang="en-US" altLang="zh-TW" sz="3200" b="1">
              <a:latin typeface="新細明體" pitchFamily="18" charset="-120"/>
            </a:endParaRPr>
          </a:p>
          <a:p>
            <a:pPr marL="901700" indent="-893763" algn="just">
              <a:lnSpc>
                <a:spcPct val="120000"/>
              </a:lnSpc>
              <a:spcBef>
                <a:spcPts val="1000"/>
              </a:spcBef>
            </a:pPr>
            <a:r>
              <a:rPr lang="en-US" altLang="zh-TW" sz="3200" b="1">
                <a:latin typeface="新細明體" pitchFamily="18" charset="-120"/>
              </a:rPr>
              <a:t>   </a:t>
            </a:r>
            <a:r>
              <a:rPr lang="zh-TW" altLang="en-US" sz="3200" b="1">
                <a:latin typeface="新細明體" pitchFamily="18" charset="-120"/>
              </a:rPr>
              <a:t>可省下第二階段的麻煩，</a:t>
            </a:r>
            <a:r>
              <a:rPr lang="zh-TW" altLang="en-US" sz="3200" b="1">
                <a:solidFill>
                  <a:srgbClr val="C00000"/>
                </a:solidFill>
                <a:latin typeface="新細明體" pitchFamily="18" charset="-120"/>
              </a:rPr>
              <a:t>坐等分發</a:t>
            </a:r>
            <a:r>
              <a:rPr lang="zh-TW" altLang="en-US" sz="3200" b="1">
                <a:latin typeface="新細明體" pitchFamily="18" charset="-120"/>
              </a:rPr>
              <a:t>即可。</a:t>
            </a:r>
            <a:endParaRPr lang="en-US" altLang="zh-TW" sz="3200" b="1">
              <a:latin typeface="新細明體" pitchFamily="18" charset="-120"/>
            </a:endParaRPr>
          </a:p>
          <a:p>
            <a:pPr marL="901700" indent="-893763" algn="just">
              <a:spcBef>
                <a:spcPts val="1500"/>
              </a:spcBef>
            </a:pPr>
            <a:endParaRPr lang="en-US" altLang="zh-TW" sz="3200" b="1">
              <a:latin typeface="新細明體" pitchFamily="18" charset="-120"/>
            </a:endParaRPr>
          </a:p>
        </p:txBody>
      </p:sp>
      <p:sp>
        <p:nvSpPr>
          <p:cNvPr id="38916" name="標題 1"/>
          <p:cNvSpPr txBox="1">
            <a:spLocks/>
          </p:cNvSpPr>
          <p:nvPr/>
        </p:nvSpPr>
        <p:spPr bwMode="auto">
          <a:xfrm>
            <a:off x="381000" y="3048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69988" indent="-1169988" algn="l"/>
            <a:r>
              <a:rPr lang="zh-TW" altLang="en-US" sz="3600" b="1">
                <a:latin typeface="新細明體" pitchFamily="18" charset="-120"/>
              </a:rPr>
              <a:t>四、小結論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2209800"/>
            <a:ext cx="8642350" cy="2868613"/>
          </a:xfrm>
        </p:spPr>
        <p:txBody>
          <a:bodyPr/>
          <a:lstStyle/>
          <a:p>
            <a:pPr marL="539750" indent="-539750" algn="l" eaLnBrk="1" hangingPunct="1"/>
            <a:r>
              <a:rPr lang="zh-TW" altLang="en-US" sz="6000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rPr>
              <a:t>   參、考題難易不同</a:t>
            </a:r>
            <a:br>
              <a:rPr lang="en-US" altLang="zh-TW" sz="6000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rPr>
            </a:br>
            <a:r>
              <a:rPr lang="en-US" altLang="zh-TW" sz="6000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rPr>
              <a:t>                   </a:t>
            </a:r>
            <a:r>
              <a:rPr lang="zh-TW" altLang="en-US" sz="6000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rPr>
              <a:t>易被忽略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5766D7D-DEE0-4ACA-B332-0FB7C88AB81E}"/>
              </a:ext>
            </a:extLst>
          </p:cNvPr>
          <p:cNvSpPr txBox="1"/>
          <p:nvPr/>
        </p:nvSpPr>
        <p:spPr>
          <a:xfrm>
            <a:off x="683568" y="126876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</a:rPr>
              <a:t>影響落點分析因素之一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編號版面配置區 1"/>
          <p:cNvSpPr txBox="1">
            <a:spLocks noGrp="1"/>
          </p:cNvSpPr>
          <p:nvPr/>
        </p:nvSpPr>
        <p:spPr bwMode="auto">
          <a:xfrm>
            <a:off x="6931025" y="6537325"/>
            <a:ext cx="2212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91D697-5DF4-4029-84CF-2BBAFB522624}" type="slidenum">
              <a:rPr lang="zh-TW" altLang="en-US" sz="1000"/>
              <a:pPr algn="r"/>
              <a:t>32</a:t>
            </a:fld>
            <a:endParaRPr lang="en-US" altLang="zh-TW" sz="1000"/>
          </a:p>
        </p:txBody>
      </p:sp>
      <p:pic>
        <p:nvPicPr>
          <p:cNvPr id="43011" name="Picture 1" descr="C:\Users\user\Desktop\作稿\P12.jpg"/>
          <p:cNvPicPr>
            <a:picLocks noChangeAspect="1" noChangeArrowheads="1"/>
          </p:cNvPicPr>
          <p:nvPr/>
        </p:nvPicPr>
        <p:blipFill>
          <a:blip r:embed="rId2" cstate="print"/>
          <a:srcRect r="53957"/>
          <a:stretch>
            <a:fillRect/>
          </a:stretch>
        </p:blipFill>
        <p:spPr bwMode="auto">
          <a:xfrm>
            <a:off x="323850" y="2895600"/>
            <a:ext cx="406082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" descr="C:\Users\user\Desktop\作稿\P12.jpg"/>
          <p:cNvPicPr>
            <a:picLocks noChangeAspect="1" noChangeArrowheads="1"/>
          </p:cNvPicPr>
          <p:nvPr/>
        </p:nvPicPr>
        <p:blipFill>
          <a:blip r:embed="rId2" cstate="print"/>
          <a:srcRect l="54051" r="906"/>
          <a:stretch>
            <a:fillRect/>
          </a:stretch>
        </p:blipFill>
        <p:spPr bwMode="auto">
          <a:xfrm>
            <a:off x="4876800" y="2882900"/>
            <a:ext cx="39433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標題 1"/>
          <p:cNvSpPr txBox="1">
            <a:spLocks/>
          </p:cNvSpPr>
          <p:nvPr/>
        </p:nvSpPr>
        <p:spPr bwMode="auto">
          <a:xfrm>
            <a:off x="520700" y="1879600"/>
            <a:ext cx="3962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69988" indent="-1169988" algn="l"/>
            <a:r>
              <a:rPr lang="zh-TW" altLang="en-US" sz="3000">
                <a:solidFill>
                  <a:srgbClr val="000000"/>
                </a:solidFill>
                <a:latin typeface="新細明體" pitchFamily="18" charset="-120"/>
              </a:rPr>
              <a:t>▼當考題變難，</a:t>
            </a:r>
            <a:endParaRPr lang="en-US" altLang="zh-TW" sz="3000">
              <a:solidFill>
                <a:srgbClr val="000000"/>
              </a:solidFill>
              <a:latin typeface="新細明體" pitchFamily="18" charset="-120"/>
            </a:endParaRPr>
          </a:p>
          <a:p>
            <a:pPr marL="1169988" indent="-1169988" algn="l"/>
            <a:r>
              <a:rPr lang="zh-TW" altLang="en-US" sz="3000">
                <a:solidFill>
                  <a:srgbClr val="000000"/>
                </a:solidFill>
                <a:latin typeface="新細明體" pitchFamily="18" charset="-120"/>
              </a:rPr>
              <a:t>    容易</a:t>
            </a:r>
            <a:r>
              <a:rPr lang="zh-TW" altLang="en-US" sz="3000" b="1" i="1">
                <a:solidFill>
                  <a:srgbClr val="C00000"/>
                </a:solidFill>
                <a:latin typeface="新細明體" pitchFamily="18" charset="-120"/>
              </a:rPr>
              <a:t>高分低就！</a:t>
            </a:r>
          </a:p>
        </p:txBody>
      </p:sp>
      <p:sp>
        <p:nvSpPr>
          <p:cNvPr id="43014" name="標題 1"/>
          <p:cNvSpPr txBox="1">
            <a:spLocks/>
          </p:cNvSpPr>
          <p:nvPr/>
        </p:nvSpPr>
        <p:spPr bwMode="auto">
          <a:xfrm>
            <a:off x="4724400" y="1866900"/>
            <a:ext cx="3962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69988" indent="-1169988" algn="l"/>
            <a:r>
              <a:rPr lang="zh-TW" altLang="en-US" sz="3000">
                <a:solidFill>
                  <a:srgbClr val="000000"/>
                </a:solidFill>
                <a:latin typeface="新細明體" pitchFamily="18" charset="-120"/>
              </a:rPr>
              <a:t>▼當考題變容易，</a:t>
            </a:r>
            <a:endParaRPr lang="en-US" altLang="zh-TW" sz="3000">
              <a:solidFill>
                <a:srgbClr val="000000"/>
              </a:solidFill>
              <a:latin typeface="新細明體" pitchFamily="18" charset="-120"/>
            </a:endParaRPr>
          </a:p>
          <a:p>
            <a:pPr marL="1169988" indent="-1169988" algn="l"/>
            <a:r>
              <a:rPr lang="zh-TW" altLang="en-US" sz="3000">
                <a:solidFill>
                  <a:srgbClr val="000000"/>
                </a:solidFill>
                <a:latin typeface="新細明體" pitchFamily="18" charset="-120"/>
              </a:rPr>
              <a:t>    當心</a:t>
            </a:r>
            <a:r>
              <a:rPr lang="zh-TW" altLang="en-US" sz="3000" b="1" i="1">
                <a:solidFill>
                  <a:srgbClr val="C00000"/>
                </a:solidFill>
                <a:latin typeface="新細明體" pitchFamily="18" charset="-120"/>
              </a:rPr>
              <a:t>高分落榜！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43025" y="2087563"/>
            <a:ext cx="7343775" cy="4038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altLang="en-US" dirty="0"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850" y="4511675"/>
            <a:ext cx="735012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1263" y="1049338"/>
            <a:ext cx="735171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 cstate="print"/>
          <a:srcRect t="2188"/>
          <a:stretch>
            <a:fillRect/>
          </a:stretch>
        </p:blipFill>
        <p:spPr bwMode="auto">
          <a:xfrm>
            <a:off x="1208088" y="1352550"/>
            <a:ext cx="7324725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333875" y="4519613"/>
            <a:ext cx="579438" cy="193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438275" y="329670"/>
            <a:ext cx="7705725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latin typeface="華康儷中黑(P)" pitchFamily="34" charset="-120"/>
                <a:ea typeface="華康儷中黑(P)" pitchFamily="34" charset="-120"/>
              </a:rPr>
              <a:t>各群各科前中後段  難幾分  不一樣</a:t>
            </a:r>
          </a:p>
        </p:txBody>
      </p:sp>
      <p:sp>
        <p:nvSpPr>
          <p:cNvPr id="14345" name="投影片編號版面配置區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39BF20-E6BA-44A6-9E67-AF3BB2F8F87D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3" name="右大括弧 12"/>
          <p:cNvSpPr/>
          <p:nvPr/>
        </p:nvSpPr>
        <p:spPr>
          <a:xfrm>
            <a:off x="8501090" y="2786058"/>
            <a:ext cx="192060" cy="149543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4348" name="文字方塊 13"/>
          <p:cNvSpPr txBox="1">
            <a:spLocks noChangeArrowheads="1"/>
          </p:cNvSpPr>
          <p:nvPr/>
        </p:nvSpPr>
        <p:spPr bwMode="auto">
          <a:xfrm>
            <a:off x="8643966" y="3357562"/>
            <a:ext cx="725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1" dirty="0">
                <a:solidFill>
                  <a:srgbClr val="FF0000"/>
                </a:solidFill>
              </a:rPr>
              <a:t>+7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5" name="右大括弧 14"/>
          <p:cNvSpPr/>
          <p:nvPr/>
        </p:nvSpPr>
        <p:spPr>
          <a:xfrm>
            <a:off x="8515350" y="5372100"/>
            <a:ext cx="152400" cy="142557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4350" name="文字方塊 15"/>
          <p:cNvSpPr txBox="1">
            <a:spLocks noChangeArrowheads="1"/>
          </p:cNvSpPr>
          <p:nvPr/>
        </p:nvSpPr>
        <p:spPr bwMode="auto">
          <a:xfrm>
            <a:off x="8572528" y="6000768"/>
            <a:ext cx="727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1" dirty="0">
                <a:solidFill>
                  <a:srgbClr val="FF0000"/>
                </a:solidFill>
              </a:rPr>
              <a:t>+12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108520" y="2497931"/>
            <a:ext cx="8713788" cy="1862137"/>
          </a:xfrm>
        </p:spPr>
        <p:txBody>
          <a:bodyPr/>
          <a:lstStyle/>
          <a:p>
            <a:pPr marL="1162050" indent="-1150938" algn="ctr" eaLnBrk="1" hangingPunct="1"/>
            <a:r>
              <a:rPr lang="zh-TW" altLang="en-US" sz="6000" dirty="0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rPr>
              <a:t>     肆、招生名額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0BB7A90-17EC-48F3-BB4E-72B8257EC436}"/>
              </a:ext>
            </a:extLst>
          </p:cNvPr>
          <p:cNvSpPr/>
          <p:nvPr/>
        </p:nvSpPr>
        <p:spPr>
          <a:xfrm>
            <a:off x="755577" y="764704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b="1" dirty="0">
                <a:solidFill>
                  <a:srgbClr val="FF0000"/>
                </a:solidFill>
              </a:rPr>
              <a:t>影響落點分析因素之二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%E6%8F%90%E9%86%92%3A+Push+Pin+and+Paper+Note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88" y="1341438"/>
            <a:ext cx="20669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1166427" y="329756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招生名額</a:t>
            </a:r>
            <a:r>
              <a:rPr kumimoji="0" lang="zh-TW" altLang="en-US" sz="28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latin typeface="華康儷中黑(P)" pitchFamily="34" charset="-120"/>
                <a:ea typeface="華康儷中黑(P)" pitchFamily="34" charset="-120"/>
              </a:rPr>
              <a:t>影響落點判斷準確度</a:t>
            </a: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2B3E2-F863-410A-B116-D18D49146284}" type="slidenum">
              <a:rPr lang="zh-TW" altLang="en-US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1"/>
          </p:nvPr>
        </p:nvSpPr>
        <p:spPr>
          <a:xfrm>
            <a:off x="3028950" y="6553200"/>
            <a:ext cx="3086100" cy="365125"/>
          </a:xfrm>
        </p:spPr>
        <p:txBody>
          <a:bodyPr/>
          <a:lstStyle/>
          <a:p>
            <a:pPr>
              <a:defRPr/>
            </a:pPr>
            <a:endParaRPr lang="zh-TW" altLang="en-US" dirty="0"/>
          </a:p>
        </p:txBody>
      </p:sp>
      <p:sp>
        <p:nvSpPr>
          <p:cNvPr id="17" name="十二角星形 16"/>
          <p:cNvSpPr/>
          <p:nvPr/>
        </p:nvSpPr>
        <p:spPr>
          <a:xfrm>
            <a:off x="376238" y="1939925"/>
            <a:ext cx="1555750" cy="1255713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注意！</a:t>
            </a:r>
          </a:p>
        </p:txBody>
      </p:sp>
      <p:pic>
        <p:nvPicPr>
          <p:cNvPr id="12298" name="圖片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309" y="2277688"/>
            <a:ext cx="7049683" cy="377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文字方塊 18"/>
          <p:cNvSpPr txBox="1">
            <a:spLocks noChangeArrowheads="1"/>
          </p:cNvSpPr>
          <p:nvPr/>
        </p:nvSpPr>
        <p:spPr bwMode="auto">
          <a:xfrm>
            <a:off x="2071670" y="1500174"/>
            <a:ext cx="659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 dirty="0">
                <a:latin typeface="Calibri" pitchFamily="34" charset="0"/>
              </a:rPr>
              <a:t>前後年度甄選入學預甄人數異動，錄取級分隨之上下浮動</a:t>
            </a:r>
          </a:p>
        </p:txBody>
      </p:sp>
      <p:pic>
        <p:nvPicPr>
          <p:cNvPr id="12300" name="Picture 2" descr="%E5%95%8F%E8%99%9F%3A+%E4%B8%89%E7%B6%AD%E7%94%B7%E5%AD%90%E5%9C%A8%E7%99%BD%E8%89%B2%E8%83%8C%E6%99%AF%E4%B8%8A%E7%9A%84%E7%B4%85%E8%89%B2%E5%95%8F%E8%99%9F+%E7%89%88%E6%AC%8A%E5%95%86%E7%94%A8%E5%9C%96%E7%89%8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59" r="23354"/>
          <a:stretch>
            <a:fillRect/>
          </a:stretch>
        </p:blipFill>
        <p:spPr bwMode="auto">
          <a:xfrm>
            <a:off x="305089" y="3236537"/>
            <a:ext cx="18034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圓角矩形 12"/>
          <p:cNvSpPr/>
          <p:nvPr/>
        </p:nvSpPr>
        <p:spPr>
          <a:xfrm>
            <a:off x="1712422" y="3458095"/>
            <a:ext cx="7431578" cy="65670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4499992" y="3284984"/>
            <a:ext cx="792088" cy="1008112"/>
          </a:xfrm>
          <a:prstGeom prst="ellipse">
            <a:avLst/>
          </a:prstGeom>
          <a:noFill/>
          <a:ln w="444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7956376" y="3212976"/>
            <a:ext cx="792088" cy="1008112"/>
          </a:xfrm>
          <a:prstGeom prst="ellipse">
            <a:avLst/>
          </a:prstGeom>
          <a:noFill/>
          <a:ln w="444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編號版面配置區 1"/>
          <p:cNvSpPr txBox="1">
            <a:spLocks noGrp="1"/>
          </p:cNvSpPr>
          <p:nvPr/>
        </p:nvSpPr>
        <p:spPr bwMode="auto">
          <a:xfrm>
            <a:off x="6931025" y="6537325"/>
            <a:ext cx="2212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29086E-EB48-4316-A011-676DAB7B7A3D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45059" name="標題 1"/>
          <p:cNvSpPr txBox="1">
            <a:spLocks/>
          </p:cNvSpPr>
          <p:nvPr/>
        </p:nvSpPr>
        <p:spPr bwMode="auto">
          <a:xfrm>
            <a:off x="304800" y="67576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69988" marR="0" lvl="0" indent="-11699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一、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111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甄選入學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招生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人數變動概況</a:t>
            </a:r>
          </a:p>
        </p:txBody>
      </p:sp>
      <p:sp>
        <p:nvSpPr>
          <p:cNvPr id="45060" name="標題 1"/>
          <p:cNvSpPr txBox="1">
            <a:spLocks/>
          </p:cNvSpPr>
          <p:nvPr/>
        </p:nvSpPr>
        <p:spPr bwMode="auto">
          <a:xfrm>
            <a:off x="326076" y="1563469"/>
            <a:ext cx="74676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69988" marR="0" lvl="0" indent="-11699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以 </a:t>
            </a:r>
            <a:r>
              <a:rPr kumimoji="0" lang="zh-TW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苗栗高商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n-cs"/>
              </a:rPr>
              <a:t>相關群別為例說明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新細明體" pitchFamily="18" charset="-120"/>
              <a:ea typeface="新細明體" pitchFamily="18" charset="-120"/>
              <a:cs typeface="+mn-cs"/>
            </a:endParaRPr>
          </a:p>
        </p:txBody>
      </p:sp>
      <p:graphicFrame>
        <p:nvGraphicFramePr>
          <p:cNvPr id="6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515727"/>
              </p:ext>
            </p:extLst>
          </p:nvPr>
        </p:nvGraphicFramePr>
        <p:xfrm>
          <a:off x="326076" y="2371249"/>
          <a:ext cx="8429681" cy="3506191"/>
        </p:xfrm>
        <a:graphic>
          <a:graphicData uri="http://schemas.openxmlformats.org/drawingml/2006/table">
            <a:tbl>
              <a:tblPr/>
              <a:tblGrid>
                <a:gridCol w="2490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35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招生群別</a:t>
                      </a:r>
                      <a:endParaRPr kumimoji="0" 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418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18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招生名額</a:t>
                      </a:r>
                      <a:endParaRPr kumimoji="0" lang="zh-TW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18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3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110</a:t>
                      </a:r>
                      <a:r>
                        <a:rPr lang="zh-TW" altLang="en-US" dirty="0"/>
                        <a:t>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111</a:t>
                      </a:r>
                      <a:r>
                        <a:rPr lang="zh-TW" altLang="en-US" dirty="0"/>
                        <a:t>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增減值</a:t>
                      </a:r>
                      <a:endParaRPr kumimoji="0" lang="zh-TW" altLang="zh-TW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11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新細明體" pitchFamily="18" charset="-120"/>
                          <a:ea typeface="新細明體" pitchFamily="18" charset="-120"/>
                        </a:rPr>
                        <a:t>外語群</a:t>
                      </a:r>
                      <a:r>
                        <a:rPr lang="en-US" altLang="zh-TW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新細明體" pitchFamily="18" charset="-120"/>
                          <a:ea typeface="新細明體" pitchFamily="18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新細明體" pitchFamily="18" charset="-120"/>
                          <a:ea typeface="新細明體" pitchFamily="18" charset="-120"/>
                        </a:rPr>
                        <a:t>英語類）</a:t>
                      </a:r>
                      <a:endParaRPr lang="en-US" altLang="zh-TW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新細明體" pitchFamily="18" charset="-120"/>
                        <a:ea typeface="新細明體" pitchFamily="18" charset="-120"/>
                      </a:endParaRPr>
                    </a:p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新細明體" pitchFamily="18" charset="-120"/>
                          <a:ea typeface="新細明體" pitchFamily="18" charset="-120"/>
                        </a:rPr>
                        <a:t>*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新細明體" pitchFamily="18" charset="-120"/>
                          <a:ea typeface="新細明體" pitchFamily="18" charset="-120"/>
                        </a:rPr>
                        <a:t>應英科</a:t>
                      </a:r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新細明體" pitchFamily="18" charset="-120"/>
                          <a:ea typeface="新細明體" pitchFamily="18" charset="-120"/>
                        </a:rPr>
                        <a:t>*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418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1841</a:t>
                      </a:r>
                      <a:endParaRPr lang="zh-TW" altLang="en-US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2,142</a:t>
                      </a:r>
                      <a:endParaRPr lang="zh-TW" altLang="en-US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+301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商管群（含資管類）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*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會計、國貿、資處*</a:t>
                      </a:r>
                      <a:endParaRPr kumimoji="0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418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8528</a:t>
                      </a:r>
                      <a:endParaRPr lang="zh-TW" altLang="en-US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9,236</a:t>
                      </a:r>
                      <a:endParaRPr lang="zh-TW" altLang="en-US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+708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設計群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*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多媒體*</a:t>
                      </a:r>
                      <a:endParaRPr kumimoji="0" lang="zh-TW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418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4285</a:t>
                      </a:r>
                      <a:endParaRPr lang="zh-TW" altLang="en-US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4,745</a:t>
                      </a:r>
                      <a:endParaRPr lang="zh-TW" altLang="en-US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+460</a:t>
                      </a:r>
                      <a:endParaRPr kumimoji="0" lang="zh-TW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編號版面配置區 1"/>
          <p:cNvSpPr txBox="1">
            <a:spLocks noGrp="1"/>
          </p:cNvSpPr>
          <p:nvPr/>
        </p:nvSpPr>
        <p:spPr bwMode="auto">
          <a:xfrm>
            <a:off x="6931025" y="6537325"/>
            <a:ext cx="2212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FD67AB-92F3-455E-B18D-F271C6F0A14B}" type="slidenum">
              <a:rPr lang="zh-TW" altLang="en-US" sz="1000"/>
              <a:pPr algn="r"/>
              <a:t>37</a:t>
            </a:fld>
            <a:endParaRPr lang="en-US" altLang="zh-TW" sz="1000"/>
          </a:p>
        </p:txBody>
      </p:sp>
      <p:sp>
        <p:nvSpPr>
          <p:cNvPr id="46083" name="標題 1"/>
          <p:cNvSpPr txBox="1">
            <a:spLocks/>
          </p:cNvSpPr>
          <p:nvPr/>
        </p:nvSpPr>
        <p:spPr bwMode="auto">
          <a:xfrm>
            <a:off x="381000" y="304800"/>
            <a:ext cx="8534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69988" indent="-1169988" algn="l"/>
            <a:r>
              <a:rPr lang="zh-TW" altLang="en-US" sz="3600" b="1">
                <a:latin typeface="新細明體" pitchFamily="18" charset="-120"/>
              </a:rPr>
              <a:t>二、招生名額（機會）變化，</a:t>
            </a:r>
            <a:endParaRPr lang="en-US" altLang="zh-TW" sz="3600" b="1">
              <a:latin typeface="新細明體" pitchFamily="18" charset="-120"/>
            </a:endParaRPr>
          </a:p>
          <a:p>
            <a:pPr marL="1169988" indent="-1169988" algn="l"/>
            <a:r>
              <a:rPr lang="en-US" altLang="zh-TW" sz="3600" b="1">
                <a:latin typeface="新細明體" pitchFamily="18" charset="-120"/>
              </a:rPr>
              <a:t>        </a:t>
            </a:r>
            <a:r>
              <a:rPr lang="zh-TW" altLang="en-US" sz="3600" b="1">
                <a:latin typeface="新細明體" pitchFamily="18" charset="-120"/>
              </a:rPr>
              <a:t>考生人數（競爭）變化的效應</a:t>
            </a:r>
          </a:p>
        </p:txBody>
      </p:sp>
      <p:sp>
        <p:nvSpPr>
          <p:cNvPr id="46084" name="內容版面配置區 2"/>
          <p:cNvSpPr txBox="1">
            <a:spLocks/>
          </p:cNvSpPr>
          <p:nvPr/>
        </p:nvSpPr>
        <p:spPr bwMode="auto">
          <a:xfrm>
            <a:off x="250825" y="1447800"/>
            <a:ext cx="777755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87438" indent="-1079500" algn="just">
              <a:spcBef>
                <a:spcPts val="1500"/>
              </a:spcBef>
            </a:pPr>
            <a:endParaRPr lang="en-US" altLang="zh-TW" sz="2800" b="1" dirty="0">
              <a:latin typeface="新細明體" pitchFamily="18" charset="-120"/>
            </a:endParaRPr>
          </a:p>
          <a:p>
            <a:pPr marL="1087438" indent="-1079500" algn="just">
              <a:spcBef>
                <a:spcPts val="1500"/>
              </a:spcBef>
            </a:pPr>
            <a:r>
              <a:rPr lang="en-US" altLang="zh-TW" sz="2800" b="1" dirty="0">
                <a:latin typeface="新細明體" pitchFamily="18" charset="-120"/>
              </a:rPr>
              <a:t>(</a:t>
            </a:r>
            <a:r>
              <a:rPr lang="zh-TW" altLang="en-US" sz="2800" b="1" dirty="0">
                <a:latin typeface="新細明體" pitchFamily="18" charset="-120"/>
              </a:rPr>
              <a:t>一</a:t>
            </a:r>
            <a:r>
              <a:rPr lang="en-US" altLang="zh-TW" sz="2800" b="1" dirty="0">
                <a:latin typeface="新細明體" pitchFamily="18" charset="-120"/>
              </a:rPr>
              <a:t>) </a:t>
            </a:r>
            <a:r>
              <a:rPr lang="zh-TW" altLang="en-US" sz="2800" b="1" dirty="0">
                <a:latin typeface="新細明體" pitchFamily="18" charset="-120"/>
              </a:rPr>
              <a:t>甄選入學的「錄取機會」會依照每年招生及</a:t>
            </a:r>
            <a:endParaRPr lang="en-US" altLang="zh-TW" sz="2800" b="1" dirty="0">
              <a:latin typeface="新細明體" pitchFamily="18" charset="-120"/>
            </a:endParaRPr>
          </a:p>
          <a:p>
            <a:pPr marL="1087438" indent="-1079500">
              <a:spcBef>
                <a:spcPts val="1500"/>
              </a:spcBef>
            </a:pPr>
            <a:r>
              <a:rPr lang="zh-TW" altLang="en-US" sz="2800" b="1" dirty="0">
                <a:latin typeface="新細明體" pitchFamily="18" charset="-120"/>
              </a:rPr>
              <a:t>考生變動而有變化。</a:t>
            </a:r>
            <a:endParaRPr lang="en-US" altLang="zh-TW" sz="2800" b="1" dirty="0">
              <a:latin typeface="新細明體" pitchFamily="18" charset="-120"/>
            </a:endParaRPr>
          </a:p>
          <a:p>
            <a:pPr marL="1087438" indent="-1079500" algn="just">
              <a:spcBef>
                <a:spcPts val="1500"/>
              </a:spcBef>
            </a:pPr>
            <a:endParaRPr lang="en-US" altLang="zh-TW" sz="2800" b="1" dirty="0">
              <a:latin typeface="新細明體" pitchFamily="18" charset="-120"/>
            </a:endParaRPr>
          </a:p>
          <a:p>
            <a:pPr marL="1087438" indent="-1079500" algn="just">
              <a:spcBef>
                <a:spcPts val="1500"/>
              </a:spcBef>
            </a:pPr>
            <a:r>
              <a:rPr lang="en-US" altLang="zh-TW" sz="2800" b="1" dirty="0">
                <a:latin typeface="新細明體" pitchFamily="18" charset="-120"/>
              </a:rPr>
              <a:t>(</a:t>
            </a:r>
            <a:r>
              <a:rPr lang="zh-TW" altLang="en-US" sz="2800" b="1" dirty="0">
                <a:latin typeface="新細明體" pitchFamily="18" charset="-120"/>
              </a:rPr>
              <a:t>二</a:t>
            </a:r>
            <a:r>
              <a:rPr lang="en-US" altLang="zh-TW" sz="2800" b="1" dirty="0">
                <a:latin typeface="新細明體" pitchFamily="18" charset="-120"/>
              </a:rPr>
              <a:t>) </a:t>
            </a:r>
            <a:r>
              <a:rPr lang="zh-TW" altLang="en-US" sz="2800" b="1" dirty="0">
                <a:latin typeface="新細明體" pitchFamily="18" charset="-120"/>
              </a:rPr>
              <a:t>就人數總體而言：各系通過篩選的「級分」會</a:t>
            </a:r>
            <a:r>
              <a:rPr lang="zh-TW" altLang="en-US" sz="2800" b="1" dirty="0">
                <a:solidFill>
                  <a:srgbClr val="FF0000"/>
                </a:solidFill>
                <a:latin typeface="新細明體" pitchFamily="18" charset="-120"/>
              </a:rPr>
              <a:t>持平</a:t>
            </a:r>
            <a:r>
              <a:rPr lang="zh-TW" altLang="en-US" sz="2800" b="1" dirty="0">
                <a:latin typeface="新細明體" pitchFamily="18" charset="-120"/>
              </a:rPr>
              <a:t>及</a:t>
            </a:r>
            <a:r>
              <a:rPr lang="zh-TW" altLang="en-US" sz="2800" b="1" dirty="0">
                <a:solidFill>
                  <a:srgbClr val="FF0000"/>
                </a:solidFill>
                <a:latin typeface="新細明體" pitchFamily="18" charset="-120"/>
              </a:rPr>
              <a:t>向下修正</a:t>
            </a:r>
            <a:r>
              <a:rPr lang="zh-TW" altLang="en-US" sz="2800" b="1" dirty="0">
                <a:latin typeface="新細明體" pitchFamily="18" charset="-120"/>
              </a:rPr>
              <a:t>。</a:t>
            </a:r>
            <a:endParaRPr lang="en-US" altLang="zh-TW" sz="2800" b="1" dirty="0">
              <a:latin typeface="新細明體" pitchFamily="18" charset="-120"/>
            </a:endParaRPr>
          </a:p>
          <a:p>
            <a:pPr marL="1087438" indent="-1079500" algn="just">
              <a:spcBef>
                <a:spcPts val="1500"/>
              </a:spcBef>
            </a:pPr>
            <a:endParaRPr lang="en-US" altLang="zh-TW" sz="2800" b="1" dirty="0">
              <a:latin typeface="新細明體" pitchFamily="18" charset="-120"/>
            </a:endParaRPr>
          </a:p>
          <a:p>
            <a:pPr marL="1087438" indent="-1079500" algn="just">
              <a:spcBef>
                <a:spcPts val="1500"/>
              </a:spcBef>
            </a:pPr>
            <a:r>
              <a:rPr lang="en-US" altLang="zh-TW" sz="2800" b="1" dirty="0">
                <a:latin typeface="新細明體" pitchFamily="18" charset="-120"/>
              </a:rPr>
              <a:t>(</a:t>
            </a:r>
            <a:r>
              <a:rPr lang="zh-TW" altLang="en-US" sz="2800" b="1" dirty="0">
                <a:latin typeface="新細明體" pitchFamily="18" charset="-120"/>
              </a:rPr>
              <a:t>三</a:t>
            </a:r>
            <a:r>
              <a:rPr lang="en-US" altLang="zh-TW" sz="2800" b="1" dirty="0">
                <a:latin typeface="新細明體" pitchFamily="18" charset="-120"/>
              </a:rPr>
              <a:t>) </a:t>
            </a:r>
            <a:r>
              <a:rPr lang="zh-TW" altLang="en-US" sz="2800" b="1" dirty="0">
                <a:latin typeface="新細明體" pitchFamily="18" charset="-120"/>
              </a:rPr>
              <a:t>考生可藉甄選入學往前</a:t>
            </a:r>
            <a:r>
              <a:rPr lang="zh-TW" altLang="en-US" sz="2800" b="1" dirty="0">
                <a:solidFill>
                  <a:srgbClr val="C00000"/>
                </a:solidFill>
                <a:latin typeface="新細明體" pitchFamily="18" charset="-120"/>
              </a:rPr>
              <a:t>「高攀」</a:t>
            </a:r>
            <a:r>
              <a:rPr lang="zh-TW" altLang="en-US" sz="2800" b="1" dirty="0">
                <a:latin typeface="新細明體" pitchFamily="18" charset="-120"/>
              </a:rPr>
              <a:t>前段校系。</a:t>
            </a:r>
            <a:endParaRPr lang="en-US" altLang="zh-TW" sz="2800" b="1" dirty="0">
              <a:latin typeface="新細明體" pitchFamily="18" charset="-12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2209800"/>
            <a:ext cx="6781800" cy="2868613"/>
          </a:xfrm>
        </p:spPr>
        <p:txBody>
          <a:bodyPr/>
          <a:lstStyle/>
          <a:p>
            <a:pPr marL="1162050" indent="-1150938" algn="ctr" eaLnBrk="1" hangingPunct="1"/>
            <a:r>
              <a:rPr lang="zh-TW" altLang="en-US" sz="6000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rPr>
              <a:t>伍、登記分發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772816"/>
            <a:ext cx="8485187" cy="4187825"/>
          </a:xfrm>
        </p:spPr>
        <p:txBody>
          <a:bodyPr rIns="54000"/>
          <a:lstStyle/>
          <a:p>
            <a:pPr>
              <a:defRPr/>
            </a:pPr>
            <a:r>
              <a:rPr lang="zh-TW" altLang="en-US" dirty="0"/>
              <a:t>國文、英文、數學之權重設定於</a:t>
            </a:r>
            <a:r>
              <a:rPr lang="en-US" altLang="zh-TW" dirty="0"/>
              <a:t>1~2</a:t>
            </a:r>
            <a:r>
              <a:rPr lang="zh-TW" altLang="en-US" dirty="0"/>
              <a:t>間。</a:t>
            </a:r>
          </a:p>
          <a:p>
            <a:pPr>
              <a:defRPr/>
            </a:pPr>
            <a:r>
              <a:rPr lang="zh-TW" altLang="en-US" dirty="0"/>
              <a:t>專業科目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、專業科目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之權重設定於</a:t>
            </a:r>
            <a:r>
              <a:rPr lang="en-US" altLang="zh-TW" dirty="0"/>
              <a:t>2~3</a:t>
            </a:r>
            <a:r>
              <a:rPr lang="zh-TW" altLang="en-US" dirty="0"/>
              <a:t>間。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專一、專二權值需大於國、英、數之權值。</a:t>
            </a:r>
            <a:endParaRPr lang="en-US" altLang="zh-TW" dirty="0"/>
          </a:p>
          <a:p>
            <a:pPr>
              <a:defRPr/>
            </a:pPr>
            <a:r>
              <a:rPr lang="zh-TW" altLang="en-US" dirty="0">
                <a:solidFill>
                  <a:srgbClr val="0070C0"/>
                </a:solidFill>
                <a:latin typeface="Adobe 黑体 Std R" pitchFamily="34" charset="-128"/>
                <a:ea typeface="Adobe 黑体 Std R" pitchFamily="34" charset="-128"/>
              </a:rPr>
              <a:t>舉例： ○○科技大學○○系招收○○群，</a:t>
            </a:r>
            <a:endParaRPr lang="en-US" altLang="zh-TW" dirty="0">
              <a:solidFill>
                <a:srgbClr val="0070C0"/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indent="-49213">
              <a:buFont typeface="Arial" panose="020B0604020202020204" pitchFamily="34" charset="0"/>
              <a:buNone/>
              <a:defRPr/>
            </a:pPr>
            <a:r>
              <a:rPr lang="zh-TW" altLang="en-US" dirty="0">
                <a:solidFill>
                  <a:srgbClr val="0070C0"/>
                </a:solidFill>
                <a:latin typeface="Adobe 黑体 Std R" pitchFamily="34" charset="-128"/>
                <a:ea typeface="Adobe 黑体 Std R" pitchFamily="34" charset="-128"/>
              </a:rPr>
              <a:t>可訂定統測各科採計權重為：</a:t>
            </a:r>
            <a:endParaRPr lang="en-US" altLang="zh-TW" dirty="0">
              <a:solidFill>
                <a:srgbClr val="0070C0"/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indent="36513">
              <a:buFont typeface="Arial" panose="020B0604020202020204" pitchFamily="34" charset="0"/>
              <a:buNone/>
              <a:defRPr/>
            </a:pPr>
            <a:r>
              <a:rPr lang="zh-TW" altLang="en-US" dirty="0"/>
              <a:t>國文</a:t>
            </a:r>
            <a:r>
              <a:rPr lang="en-US" altLang="zh-TW" dirty="0"/>
              <a:t>×1</a:t>
            </a:r>
            <a:r>
              <a:rPr lang="zh-TW" altLang="en-US" dirty="0"/>
              <a:t>倍、</a:t>
            </a:r>
            <a:r>
              <a:rPr lang="en-US" altLang="zh-TW" dirty="0"/>
              <a:t>1.25</a:t>
            </a:r>
            <a:r>
              <a:rPr lang="zh-TW" altLang="en-US" dirty="0"/>
              <a:t>倍、</a:t>
            </a:r>
            <a:r>
              <a:rPr lang="en-US" altLang="zh-TW" dirty="0"/>
              <a:t>1.5</a:t>
            </a:r>
            <a:r>
              <a:rPr lang="zh-TW" altLang="en-US" dirty="0"/>
              <a:t>倍、</a:t>
            </a:r>
            <a:r>
              <a:rPr lang="en-US" altLang="zh-TW" dirty="0"/>
              <a:t>1.75</a:t>
            </a:r>
            <a:r>
              <a:rPr lang="zh-TW" altLang="en-US" dirty="0"/>
              <a:t>倍 或 </a:t>
            </a:r>
            <a:r>
              <a:rPr lang="en-US" altLang="zh-TW" dirty="0"/>
              <a:t>2</a:t>
            </a:r>
            <a:r>
              <a:rPr lang="zh-TW" altLang="en-US" dirty="0"/>
              <a:t>倍</a:t>
            </a:r>
            <a:br>
              <a:rPr lang="zh-TW" altLang="en-US" dirty="0"/>
            </a:br>
            <a:r>
              <a:rPr lang="zh-TW" altLang="en-US" dirty="0"/>
              <a:t>英文</a:t>
            </a:r>
            <a:r>
              <a:rPr lang="en-US" altLang="zh-TW" dirty="0"/>
              <a:t>×1</a:t>
            </a:r>
            <a:r>
              <a:rPr lang="zh-TW" altLang="en-US" dirty="0"/>
              <a:t>倍、</a:t>
            </a:r>
            <a:r>
              <a:rPr lang="en-US" altLang="zh-TW" dirty="0"/>
              <a:t>1.25</a:t>
            </a:r>
            <a:r>
              <a:rPr lang="zh-TW" altLang="en-US" dirty="0"/>
              <a:t>倍、</a:t>
            </a:r>
            <a:r>
              <a:rPr lang="en-US" altLang="zh-TW" dirty="0"/>
              <a:t>1.5</a:t>
            </a:r>
            <a:r>
              <a:rPr lang="zh-TW" altLang="en-US" dirty="0"/>
              <a:t>倍、</a:t>
            </a:r>
            <a:r>
              <a:rPr lang="en-US" altLang="zh-TW" dirty="0"/>
              <a:t>1.75</a:t>
            </a:r>
            <a:r>
              <a:rPr lang="zh-TW" altLang="en-US" dirty="0"/>
              <a:t>倍 或 </a:t>
            </a:r>
            <a:r>
              <a:rPr lang="en-US" altLang="zh-TW" dirty="0"/>
              <a:t>2</a:t>
            </a:r>
            <a:r>
              <a:rPr lang="zh-TW" altLang="en-US" dirty="0"/>
              <a:t>倍</a:t>
            </a:r>
            <a:br>
              <a:rPr lang="zh-TW" altLang="en-US" dirty="0"/>
            </a:br>
            <a:r>
              <a:rPr lang="zh-TW" altLang="en-US" dirty="0"/>
              <a:t>數學</a:t>
            </a:r>
            <a:r>
              <a:rPr lang="en-US" altLang="zh-TW" dirty="0"/>
              <a:t>×1</a:t>
            </a:r>
            <a:r>
              <a:rPr lang="zh-TW" altLang="en-US" dirty="0"/>
              <a:t>倍、</a:t>
            </a:r>
            <a:r>
              <a:rPr lang="en-US" altLang="zh-TW" dirty="0"/>
              <a:t>1.25</a:t>
            </a:r>
            <a:r>
              <a:rPr lang="zh-TW" altLang="en-US" dirty="0"/>
              <a:t>倍、</a:t>
            </a:r>
            <a:r>
              <a:rPr lang="en-US" altLang="zh-TW" dirty="0"/>
              <a:t>1.5</a:t>
            </a:r>
            <a:r>
              <a:rPr lang="zh-TW" altLang="en-US" dirty="0"/>
              <a:t>倍、</a:t>
            </a:r>
            <a:r>
              <a:rPr lang="en-US" altLang="zh-TW" dirty="0"/>
              <a:t>1.75</a:t>
            </a:r>
            <a:r>
              <a:rPr lang="zh-TW" altLang="en-US" dirty="0"/>
              <a:t>倍 或 </a:t>
            </a:r>
            <a:r>
              <a:rPr lang="en-US" altLang="zh-TW" dirty="0"/>
              <a:t>2</a:t>
            </a:r>
            <a:r>
              <a:rPr lang="zh-TW" altLang="en-US" dirty="0"/>
              <a:t>倍</a:t>
            </a:r>
            <a:br>
              <a:rPr lang="zh-TW" altLang="en-US" dirty="0"/>
            </a:br>
            <a:r>
              <a:rPr lang="zh-TW" altLang="en-US" sz="2400" dirty="0"/>
              <a:t>專業科目</a:t>
            </a:r>
            <a:r>
              <a:rPr lang="en-US" altLang="zh-TW" sz="2400" dirty="0"/>
              <a:t>(</a:t>
            </a:r>
            <a:r>
              <a:rPr lang="zh-TW" altLang="en-US" sz="2400" dirty="0"/>
              <a:t>一</a:t>
            </a:r>
            <a:r>
              <a:rPr lang="en-US" altLang="zh-TW" sz="2400" dirty="0"/>
              <a:t>)×2</a:t>
            </a:r>
            <a:r>
              <a:rPr lang="zh-TW" altLang="en-US" sz="2400" dirty="0"/>
              <a:t>倍、</a:t>
            </a:r>
            <a:r>
              <a:rPr lang="en-US" altLang="zh-TW" sz="2400" dirty="0"/>
              <a:t>2.25</a:t>
            </a:r>
            <a:r>
              <a:rPr lang="zh-TW" altLang="en-US" sz="2400" dirty="0"/>
              <a:t>倍、</a:t>
            </a:r>
            <a:r>
              <a:rPr lang="en-US" altLang="zh-TW" sz="2400" dirty="0"/>
              <a:t>2.5</a:t>
            </a:r>
            <a:r>
              <a:rPr lang="zh-TW" altLang="en-US" sz="2400" dirty="0"/>
              <a:t>倍、</a:t>
            </a:r>
            <a:r>
              <a:rPr lang="en-US" altLang="zh-TW" sz="2400" dirty="0"/>
              <a:t>2.75</a:t>
            </a:r>
            <a:r>
              <a:rPr lang="zh-TW" altLang="en-US" sz="2400" dirty="0"/>
              <a:t>倍 或 </a:t>
            </a:r>
            <a:r>
              <a:rPr lang="en-US" altLang="zh-TW" sz="2400" dirty="0"/>
              <a:t>3</a:t>
            </a:r>
            <a:r>
              <a:rPr lang="zh-TW" altLang="en-US" sz="2400" dirty="0"/>
              <a:t>倍</a:t>
            </a:r>
            <a:br>
              <a:rPr lang="zh-TW" altLang="en-US" sz="2400" dirty="0"/>
            </a:br>
            <a:r>
              <a:rPr lang="zh-TW" altLang="en-US" sz="2400" dirty="0"/>
              <a:t>專業科目</a:t>
            </a:r>
            <a:r>
              <a:rPr lang="en-US" altLang="zh-TW" sz="2400" dirty="0"/>
              <a:t>(</a:t>
            </a:r>
            <a:r>
              <a:rPr lang="zh-TW" altLang="en-US" sz="2400" dirty="0"/>
              <a:t>二</a:t>
            </a:r>
            <a:r>
              <a:rPr lang="en-US" altLang="zh-TW" sz="2400" dirty="0"/>
              <a:t>)×2</a:t>
            </a:r>
            <a:r>
              <a:rPr lang="zh-TW" altLang="en-US" sz="2400" dirty="0"/>
              <a:t>倍、</a:t>
            </a:r>
            <a:r>
              <a:rPr lang="en-US" altLang="zh-TW" sz="2400" dirty="0"/>
              <a:t>2.25</a:t>
            </a:r>
            <a:r>
              <a:rPr lang="zh-TW" altLang="en-US" sz="2400" dirty="0"/>
              <a:t>倍、</a:t>
            </a:r>
            <a:r>
              <a:rPr lang="en-US" altLang="zh-TW" sz="2400" dirty="0"/>
              <a:t>2.5</a:t>
            </a:r>
            <a:r>
              <a:rPr lang="zh-TW" altLang="en-US" sz="2400" dirty="0"/>
              <a:t>倍、</a:t>
            </a:r>
            <a:r>
              <a:rPr lang="en-US" altLang="zh-TW" sz="2400" dirty="0"/>
              <a:t>2.75</a:t>
            </a:r>
            <a:r>
              <a:rPr lang="zh-TW" altLang="en-US" sz="2400" dirty="0"/>
              <a:t>倍 或 </a:t>
            </a:r>
            <a:r>
              <a:rPr lang="en-US" altLang="zh-TW" sz="2400" dirty="0"/>
              <a:t>3</a:t>
            </a:r>
            <a:r>
              <a:rPr lang="zh-TW" altLang="en-US" sz="2400" dirty="0"/>
              <a:t>倍</a:t>
            </a:r>
            <a:endParaRPr kumimoji="1" lang="zh-TW" altLang="en-US" sz="2400" b="1" dirty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389938" y="6372225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latin typeface="新細明體" panose="02020500000000000000" pitchFamily="18" charset="-120"/>
              </a:rPr>
              <a:t>9</a:t>
            </a:r>
          </a:p>
        </p:txBody>
      </p:sp>
      <p:sp>
        <p:nvSpPr>
          <p:cNvPr id="25605" name="矩形 6"/>
          <p:cNvSpPr>
            <a:spLocks noChangeArrowheads="1"/>
          </p:cNvSpPr>
          <p:nvPr/>
        </p:nvSpPr>
        <p:spPr bwMode="auto">
          <a:xfrm>
            <a:off x="2289749" y="86293"/>
            <a:ext cx="68373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甚麼是加權分數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加權分數如何訂定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9" name="十二角星形 8"/>
          <p:cNvSpPr/>
          <p:nvPr/>
        </p:nvSpPr>
        <p:spPr>
          <a:xfrm>
            <a:off x="0" y="145278"/>
            <a:ext cx="2170632" cy="1298961"/>
          </a:xfrm>
          <a:prstGeom prst="star12">
            <a:avLst/>
          </a:prstGeom>
          <a:solidFill>
            <a:srgbClr val="FF330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108</a:t>
            </a:r>
          </a:p>
          <a:p>
            <a:pPr algn="ctr">
              <a:defRPr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新變革</a:t>
            </a:r>
          </a:p>
        </p:txBody>
      </p:sp>
      <p:cxnSp>
        <p:nvCxnSpPr>
          <p:cNvPr id="3" name="直線接點 2"/>
          <p:cNvCxnSpPr/>
          <p:nvPr/>
        </p:nvCxnSpPr>
        <p:spPr bwMode="auto">
          <a:xfrm>
            <a:off x="827584" y="3284984"/>
            <a:ext cx="6840760" cy="0"/>
          </a:xfrm>
          <a:prstGeom prst="line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12418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029066" y="267336"/>
            <a:ext cx="7705725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6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【</a:t>
            </a:r>
            <a:r>
              <a:rPr kumimoji="0" lang="zh-TW" altLang="en-US" sz="36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甄選</a:t>
            </a:r>
            <a:r>
              <a:rPr kumimoji="0" lang="en-US" altLang="zh-CN" sz="36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】</a:t>
            </a:r>
            <a:r>
              <a:rPr kumimoji="0" lang="zh-CN" altLang="en-US" sz="36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接到成績單到報名僅</a:t>
            </a:r>
            <a:r>
              <a:rPr lang="en-US" altLang="zh-CN" sz="36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3-4</a:t>
            </a:r>
            <a:r>
              <a:rPr kumimoji="0" lang="zh-CN" altLang="en-US" sz="36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天</a:t>
            </a:r>
            <a:endParaRPr kumimoji="0" lang="zh-TW" altLang="en-US" sz="3600" b="1" dirty="0">
              <a:ln w="1587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中黑(P)" pitchFamily="34" charset="-120"/>
              <a:ea typeface="華康儷中黑(P)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264FF-18E7-4FE8-9CFE-60AECD68BC3E}" type="slidenum">
              <a:rPr lang="zh-TW" altLang="en-US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5148064" y="6309320"/>
            <a:ext cx="100811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6300192" y="6237312"/>
            <a:ext cx="1008112" cy="43204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圓角矩形 16"/>
          <p:cNvSpPr/>
          <p:nvPr/>
        </p:nvSpPr>
        <p:spPr bwMode="auto">
          <a:xfrm>
            <a:off x="3419872" y="2276872"/>
            <a:ext cx="288032" cy="432048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Group 90">
            <a:extLst>
              <a:ext uri="{FF2B5EF4-FFF2-40B4-BE49-F238E27FC236}">
                <a16:creationId xmlns:a16="http://schemas.microsoft.com/office/drawing/2014/main" id="{2D7D2F60-3817-48A1-BF70-6FA632CA2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984565"/>
              </p:ext>
            </p:extLst>
          </p:nvPr>
        </p:nvGraphicFramePr>
        <p:xfrm>
          <a:off x="-1" y="989829"/>
          <a:ext cx="9144001" cy="5838604"/>
        </p:xfrm>
        <a:graphic>
          <a:graphicData uri="http://schemas.openxmlformats.org/drawingml/2006/table">
            <a:tbl>
              <a:tblPr/>
              <a:tblGrid>
                <a:gridCol w="1380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1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6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267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2323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</a:b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2323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 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2323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2022 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2323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年 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2323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5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2323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月</a:t>
                      </a:r>
                    </a:p>
                  </a:txBody>
                  <a:tcPr marL="4475" marR="4475" marT="447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6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星期一</a:t>
                      </a: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23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星期二</a:t>
                      </a:r>
                    </a:p>
                  </a:txBody>
                  <a:tcPr marL="4475" marR="4475" marT="447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23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星期三</a:t>
                      </a:r>
                    </a:p>
                  </a:txBody>
                  <a:tcPr marL="4475" marR="4475" marT="447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23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星期四</a:t>
                      </a:r>
                    </a:p>
                  </a:txBody>
                  <a:tcPr marL="4475" marR="4475" marT="447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23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星期五</a:t>
                      </a:r>
                    </a:p>
                  </a:txBody>
                  <a:tcPr marL="4475" marR="4475" marT="447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23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星期六</a:t>
                      </a:r>
                    </a:p>
                  </a:txBody>
                  <a:tcPr marL="4475" marR="4475" marT="447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23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星期日</a:t>
                      </a:r>
                    </a:p>
                  </a:txBody>
                  <a:tcPr marL="4475" marR="4475" marT="4475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2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61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E77E0B"/>
                        </a:solidFill>
                        <a:effectLst/>
                        <a:latin typeface="微軟正黑體" pitchFamily="34" charset="-120"/>
                        <a:ea typeface="新細明體" charset="-120"/>
                        <a:cs typeface="+mn-cs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E77E0B"/>
                          </a:solidFill>
                          <a:effectLst/>
                          <a:latin typeface="微軟正黑體" pitchFamily="34" charset="-120"/>
                          <a:ea typeface="新細明體" charset="-120"/>
                          <a:cs typeface="+mn-cs"/>
                        </a:rPr>
                        <a:t>4/30</a:t>
                      </a:r>
                      <a:endParaRPr kumimoji="0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E77E0B"/>
                        </a:solidFill>
                        <a:effectLst/>
                        <a:latin typeface="微軟正黑體" pitchFamily="34" charset="-120"/>
                        <a:ea typeface="新細明體" charset="-120"/>
                        <a:cs typeface="+mn-cs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E77E0B"/>
                          </a:solidFill>
                          <a:effectLst/>
                          <a:latin typeface="微軟正黑體" pitchFamily="34" charset="-120"/>
                          <a:ea typeface="新細明體" charset="-120"/>
                          <a:cs typeface="+mn-cs"/>
                        </a:rPr>
                        <a:t>1</a:t>
                      </a:r>
                      <a:endParaRPr kumimoji="0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E77E0B"/>
                        </a:solidFill>
                        <a:effectLst/>
                        <a:latin typeface="微軟正黑體" pitchFamily="34" charset="-120"/>
                        <a:ea typeface="新細明體" charset="-120"/>
                        <a:cs typeface="+mn-cs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53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E77E0B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新細明體" charset="-120"/>
                        <a:cs typeface="+mn-cs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統測</a:t>
                      </a: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統測</a:t>
                      </a: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93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latin typeface="微軟正黑體" pitchFamily="34" charset="-120"/>
                          <a:ea typeface="新細明體" charset="-120"/>
                          <a:cs typeface="+mn-cs"/>
                        </a:rPr>
                        <a:t>2</a:t>
                      </a:r>
                      <a:endParaRPr kumimoji="0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latin typeface="微軟正黑體" pitchFamily="34" charset="-120"/>
                        <a:ea typeface="新細明體" charset="-120"/>
                        <a:cs typeface="+mn-cs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latin typeface="微軟正黑體" pitchFamily="34" charset="-120"/>
                          <a:ea typeface="新細明體" charset="-120"/>
                          <a:cs typeface="+mn-cs"/>
                        </a:rPr>
                        <a:t>3</a:t>
                      </a:r>
                      <a:endParaRPr kumimoji="0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latin typeface="微軟正黑體" pitchFamily="34" charset="-120"/>
                        <a:ea typeface="新細明體" charset="-120"/>
                        <a:cs typeface="+mn-cs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latin typeface="微軟正黑體" pitchFamily="34" charset="-120"/>
                          <a:ea typeface="新細明體" charset="-120"/>
                          <a:cs typeface="+mn-cs"/>
                        </a:rPr>
                        <a:t>4</a:t>
                      </a:r>
                      <a:endParaRPr kumimoji="0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latin typeface="微軟正黑體" pitchFamily="34" charset="-120"/>
                        <a:ea typeface="新細明體" charset="-120"/>
                        <a:cs typeface="+mn-cs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latin typeface="微軟正黑體" pitchFamily="34" charset="-120"/>
                          <a:ea typeface="新細明體" charset="-120"/>
                          <a:cs typeface="+mn-cs"/>
                        </a:rPr>
                        <a:t>5</a:t>
                      </a:r>
                      <a:endParaRPr kumimoji="0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latin typeface="微軟正黑體" pitchFamily="34" charset="-120"/>
                        <a:ea typeface="新細明體" charset="-120"/>
                        <a:cs typeface="+mn-cs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latin typeface="微軟正黑體" pitchFamily="34" charset="-120"/>
                          <a:ea typeface="新細明體" charset="-120"/>
                          <a:cs typeface="+mn-cs"/>
                        </a:rPr>
                        <a:t>6</a:t>
                      </a:r>
                      <a:endParaRPr kumimoji="0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latin typeface="微軟正黑體" pitchFamily="34" charset="-120"/>
                        <a:ea typeface="新細明體" charset="-120"/>
                        <a:cs typeface="+mn-cs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E77E0B"/>
                          </a:solidFill>
                          <a:effectLst/>
                          <a:latin typeface="微軟正黑體" pitchFamily="34" charset="-120"/>
                          <a:ea typeface="新細明體" charset="-120"/>
                          <a:cs typeface="+mn-cs"/>
                        </a:rPr>
                        <a:t>7</a:t>
                      </a:r>
                      <a:endParaRPr kumimoji="0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E77E0B"/>
                        </a:solidFill>
                        <a:effectLst/>
                        <a:latin typeface="微軟正黑體" pitchFamily="34" charset="-120"/>
                        <a:ea typeface="新細明體" charset="-120"/>
                        <a:cs typeface="+mn-cs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E77E0B"/>
                          </a:solidFill>
                          <a:effectLst/>
                          <a:latin typeface="微軟正黑體" pitchFamily="34" charset="-120"/>
                          <a:ea typeface="新細明體" charset="-120"/>
                          <a:cs typeface="+mn-cs"/>
                        </a:rPr>
                        <a:t>8</a:t>
                      </a:r>
                      <a:endParaRPr kumimoji="0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E77E0B"/>
                        </a:solidFill>
                        <a:effectLst/>
                        <a:latin typeface="微軟正黑體" pitchFamily="34" charset="-120"/>
                        <a:ea typeface="新細明體" charset="-120"/>
                        <a:cs typeface="+mn-cs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6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61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latin typeface="微軟正黑體" pitchFamily="34" charset="-120"/>
                          <a:ea typeface="新細明體" charset="-120"/>
                          <a:cs typeface="+mn-cs"/>
                        </a:rPr>
                        <a:t>9</a:t>
                      </a:r>
                      <a:endParaRPr kumimoji="0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latin typeface="微軟正黑體" pitchFamily="34" charset="-120"/>
                        <a:ea typeface="新細明體" charset="-120"/>
                        <a:cs typeface="+mn-cs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latin typeface="微軟正黑體" pitchFamily="34" charset="-120"/>
                          <a:ea typeface="新細明體" charset="-120"/>
                          <a:cs typeface="+mn-cs"/>
                        </a:rPr>
                        <a:t>10</a:t>
                      </a:r>
                      <a:endParaRPr kumimoji="0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latin typeface="微軟正黑體" pitchFamily="34" charset="-120"/>
                        <a:ea typeface="新細明體" charset="-120"/>
                        <a:cs typeface="+mn-cs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latin typeface="微軟正黑體" pitchFamily="34" charset="-120"/>
                          <a:ea typeface="新細明體" charset="-120"/>
                          <a:cs typeface="+mn-cs"/>
                        </a:rPr>
                        <a:t>11</a:t>
                      </a:r>
                    </a:p>
                  </a:txBody>
                  <a:tcPr marL="4475" marR="4475" marT="44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latin typeface="微軟正黑體" pitchFamily="34" charset="-120"/>
                          <a:ea typeface="新細明體" charset="-120"/>
                          <a:cs typeface="+mn-cs"/>
                        </a:rPr>
                        <a:t>12</a:t>
                      </a:r>
                    </a:p>
                  </a:txBody>
                  <a:tcPr marL="4475" marR="4475" marT="44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latin typeface="微軟正黑體" pitchFamily="34" charset="-120"/>
                          <a:ea typeface="新細明體" charset="-120"/>
                          <a:cs typeface="+mn-cs"/>
                        </a:rPr>
                        <a:t>13</a:t>
                      </a:r>
                    </a:p>
                  </a:txBody>
                  <a:tcPr marL="4475" marR="4475" marT="44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E77E0B"/>
                          </a:solidFill>
                          <a:effectLst/>
                          <a:latin typeface="微軟正黑體" pitchFamily="34" charset="-120"/>
                          <a:ea typeface="新細明體" charset="-120"/>
                          <a:cs typeface="+mn-cs"/>
                        </a:rPr>
                        <a:t>14</a:t>
                      </a:r>
                    </a:p>
                  </a:txBody>
                  <a:tcPr marL="4475" marR="4475" marT="44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E77E0B"/>
                          </a:solidFill>
                          <a:effectLst/>
                          <a:latin typeface="微軟正黑體" pitchFamily="34" charset="-120"/>
                          <a:ea typeface="新細明體" charset="-120"/>
                          <a:cs typeface="+mn-cs"/>
                        </a:rPr>
                        <a:t>15</a:t>
                      </a:r>
                    </a:p>
                  </a:txBody>
                  <a:tcPr marL="4475" marR="4475" marT="44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8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8963AA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8963AA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新細明體" charset="-120"/>
                        <a:cs typeface="+mn-cs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E77E0B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77E0B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　</a:t>
                      </a: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77E0B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　</a:t>
                      </a: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61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16</a:t>
                      </a:r>
                    </a:p>
                  </a:txBody>
                  <a:tcPr marL="4475" marR="4475" marT="44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17</a:t>
                      </a:r>
                    </a:p>
                  </a:txBody>
                  <a:tcPr marL="4475" marR="4475" marT="44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18</a:t>
                      </a:r>
                    </a:p>
                  </a:txBody>
                  <a:tcPr marL="4475" marR="4475" marT="44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19</a:t>
                      </a:r>
                    </a:p>
                  </a:txBody>
                  <a:tcPr marL="4475" marR="4475" marT="44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20</a:t>
                      </a:r>
                    </a:p>
                  </a:txBody>
                  <a:tcPr marL="4475" marR="4475" marT="44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E77E0B"/>
                          </a:solidFill>
                          <a:effectLst/>
                          <a:latin typeface="微軟正黑體" pitchFamily="34" charset="-120"/>
                          <a:ea typeface="新細明體" charset="-120"/>
                          <a:cs typeface="+mn-cs"/>
                        </a:rPr>
                        <a:t>21</a:t>
                      </a:r>
                    </a:p>
                  </a:txBody>
                  <a:tcPr marL="4475" marR="4475" marT="44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E77E0B"/>
                          </a:solidFill>
                          <a:effectLst/>
                          <a:latin typeface="微軟正黑體" pitchFamily="34" charset="-120"/>
                          <a:ea typeface="新細明體" charset="-120"/>
                          <a:cs typeface="+mn-cs"/>
                        </a:rPr>
                        <a:t>22</a:t>
                      </a:r>
                    </a:p>
                  </a:txBody>
                  <a:tcPr marL="4475" marR="4475" marT="44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83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100" dirty="0"/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FF0000"/>
                          </a:solidFill>
                        </a:rPr>
                        <a:t>公告</a:t>
                      </a:r>
                      <a:endParaRPr lang="en-US" altLang="zh-TW" sz="1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rgbClr val="FF0000"/>
                          </a:solidFill>
                        </a:rPr>
                        <a:t>統測成績</a:t>
                      </a: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新細明體" charset="-120"/>
                          <a:cs typeface="+mn-cs"/>
                        </a:rPr>
                        <a:t>甄選</a:t>
                      </a:r>
                      <a:endParaRPr kumimoji="0" lang="en-US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新細明體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新細明體" charset="-120"/>
                          <a:cs typeface="+mn-cs"/>
                        </a:rPr>
                        <a:t>集體報名</a:t>
                      </a:r>
                    </a:p>
                    <a:p>
                      <a:pPr algn="ctr"/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新細明體" charset="-120"/>
                          <a:cs typeface="+mn-cs"/>
                        </a:rPr>
                        <a:t>甄選</a:t>
                      </a:r>
                      <a:endParaRPr kumimoji="0" lang="en-US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新細明體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新細明體" charset="-120"/>
                          <a:cs typeface="+mn-cs"/>
                        </a:rPr>
                        <a:t>集體報名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E77E0B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新細明體" charset="-120"/>
                          <a:cs typeface="+mn-cs"/>
                        </a:rPr>
                        <a:t>甄選</a:t>
                      </a:r>
                      <a:endParaRPr kumimoji="0" lang="en-US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新細明體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新細明體" charset="-120"/>
                          <a:cs typeface="+mn-cs"/>
                        </a:rPr>
                        <a:t>集體報名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04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23</a:t>
                      </a: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24</a:t>
                      </a: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dirty="0"/>
                        <a:t>25</a:t>
                      </a:r>
                      <a:endParaRPr lang="zh-TW" altLang="en-US" sz="1800" b="1" dirty="0"/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dirty="0"/>
                        <a:t>26</a:t>
                      </a:r>
                      <a:endParaRPr lang="zh-TW" altLang="en-US" sz="1800" b="1" dirty="0"/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27</a:t>
                      </a: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77E0B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28</a:t>
                      </a: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E77E0B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29</a:t>
                      </a: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72340"/>
                  </a:ext>
                </a:extLst>
              </a:tr>
              <a:tr h="10164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甄選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集體報名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甄選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集體報名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甄選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2221C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集體報名</a:t>
                      </a:r>
                    </a:p>
                    <a:p>
                      <a:endParaRPr lang="zh-TW" altLang="en-US" sz="1600" dirty="0"/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甄選</a:t>
                      </a:r>
                      <a:endParaRPr kumimoji="0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新細明體" charset="-120"/>
                        </a:rPr>
                        <a:t>集體報名截止</a:t>
                      </a:r>
                    </a:p>
                    <a:p>
                      <a:endParaRPr lang="zh-TW" altLang="en-US" sz="1600" dirty="0"/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2221C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E77E0B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新細明體" charset="-120"/>
                      </a:endParaRPr>
                    </a:p>
                  </a:txBody>
                  <a:tcPr marL="4475" marR="4475" marT="447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5568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F98A99D-7FDE-493A-947F-FF0BD073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D375254-BC7E-4BB0-946C-46F40122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8B05949-8ED0-4D26-AB62-1953CD5C7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t="17801" r="25588" b="30400"/>
          <a:stretch/>
        </p:blipFill>
        <p:spPr>
          <a:xfrm>
            <a:off x="0" y="1052736"/>
            <a:ext cx="9144000" cy="561662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FB47371-1B00-4637-BFF9-D6985F6792DA}"/>
              </a:ext>
            </a:extLst>
          </p:cNvPr>
          <p:cNvSpPr txBox="1"/>
          <p:nvPr/>
        </p:nvSpPr>
        <p:spPr>
          <a:xfrm>
            <a:off x="3990513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92DDF65-7416-4EFC-BF56-B862D8B101F5}"/>
              </a:ext>
            </a:extLst>
          </p:cNvPr>
          <p:cNvSpPr txBox="1"/>
          <p:nvPr/>
        </p:nvSpPr>
        <p:spPr>
          <a:xfrm>
            <a:off x="1475656" y="33265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</a:rPr>
              <a:t>多元的權重組合數</a:t>
            </a:r>
          </a:p>
        </p:txBody>
      </p:sp>
    </p:spTree>
    <p:extLst>
      <p:ext uri="{BB962C8B-B14F-4D97-AF65-F5344CB8AC3E}">
        <p14:creationId xmlns:p14="http://schemas.microsoft.com/office/powerpoint/2010/main" val="1078981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編號版面配置區 1"/>
          <p:cNvSpPr txBox="1">
            <a:spLocks noGrp="1"/>
          </p:cNvSpPr>
          <p:nvPr/>
        </p:nvSpPr>
        <p:spPr bwMode="auto">
          <a:xfrm>
            <a:off x="6931025" y="6537325"/>
            <a:ext cx="2212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69722B-D311-41C3-89AE-07A7C78A5999}" type="slidenum">
              <a:rPr lang="zh-TW" altLang="en-US" sz="1000"/>
              <a:pPr algn="r"/>
              <a:t>41</a:t>
            </a:fld>
            <a:endParaRPr lang="en-US" altLang="zh-TW" sz="1000"/>
          </a:p>
        </p:txBody>
      </p:sp>
      <p:sp>
        <p:nvSpPr>
          <p:cNvPr id="48131" name="標題 1"/>
          <p:cNvSpPr txBox="1">
            <a:spLocks/>
          </p:cNvSpPr>
          <p:nvPr/>
        </p:nvSpPr>
        <p:spPr bwMode="auto">
          <a:xfrm>
            <a:off x="381000" y="3048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69988" indent="-1169988" algn="l"/>
            <a:r>
              <a:rPr lang="zh-TW" altLang="en-US" sz="3600" b="1" dirty="0">
                <a:latin typeface="新細明體" pitchFamily="18" charset="-120"/>
              </a:rPr>
              <a:t>一、之前落點方法不適用！！</a:t>
            </a:r>
          </a:p>
        </p:txBody>
      </p:sp>
      <p:sp>
        <p:nvSpPr>
          <p:cNvPr id="48132" name="內容版面配置區 2"/>
          <p:cNvSpPr txBox="1">
            <a:spLocks/>
          </p:cNvSpPr>
          <p:nvPr/>
        </p:nvSpPr>
        <p:spPr bwMode="auto">
          <a:xfrm>
            <a:off x="609600" y="1600200"/>
            <a:ext cx="38909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3888" indent="-615950" algn="just">
              <a:lnSpc>
                <a:spcPts val="3500"/>
              </a:lnSpc>
              <a:spcBef>
                <a:spcPts val="1500"/>
              </a:spcBef>
            </a:pPr>
            <a:r>
              <a:rPr lang="zh-TW" altLang="en-US" sz="2400" b="1" u="sng">
                <a:solidFill>
                  <a:schemeClr val="tx2"/>
                </a:solidFill>
                <a:latin typeface="新細明體" pitchFamily="18" charset="-120"/>
              </a:rPr>
              <a:t>求出「招生名額」累計</a:t>
            </a:r>
            <a:endParaRPr lang="en-US" altLang="zh-TW" sz="2400" b="1" u="sng">
              <a:solidFill>
                <a:schemeClr val="tx2"/>
              </a:solidFill>
              <a:latin typeface="新細明體" pitchFamily="18" charset="-120"/>
            </a:endParaRPr>
          </a:p>
          <a:p>
            <a:pPr marL="623888" indent="-615950" algn="just">
              <a:lnSpc>
                <a:spcPts val="3500"/>
              </a:lnSpc>
              <a:spcBef>
                <a:spcPts val="1500"/>
              </a:spcBef>
            </a:pPr>
            <a:r>
              <a:rPr lang="en-US" altLang="zh-TW" sz="2200" b="1">
                <a:latin typeface="新細明體" pitchFamily="18" charset="-120"/>
              </a:rPr>
              <a:t>(</a:t>
            </a:r>
            <a:r>
              <a:rPr lang="zh-TW" altLang="en-US" sz="2200" b="1">
                <a:latin typeface="新細明體" pitchFamily="18" charset="-120"/>
              </a:rPr>
              <a:t>一</a:t>
            </a:r>
            <a:r>
              <a:rPr lang="en-US" altLang="zh-TW" sz="2200" b="1">
                <a:latin typeface="新細明體" pitchFamily="18" charset="-120"/>
              </a:rPr>
              <a:t>) 7</a:t>
            </a:r>
            <a:r>
              <a:rPr lang="zh-TW" altLang="en-US" sz="2200" b="1">
                <a:latin typeface="新細明體" pitchFamily="18" charset="-120"/>
              </a:rPr>
              <a:t>月「技專聯招會」會公布各系的招生名額。</a:t>
            </a:r>
            <a:endParaRPr lang="en-US" altLang="zh-TW" sz="2200" b="1">
              <a:latin typeface="新細明體" pitchFamily="18" charset="-120"/>
            </a:endParaRPr>
          </a:p>
          <a:p>
            <a:pPr marL="623888" indent="-615950" algn="just">
              <a:lnSpc>
                <a:spcPts val="3500"/>
              </a:lnSpc>
              <a:spcBef>
                <a:spcPts val="1500"/>
              </a:spcBef>
            </a:pPr>
            <a:r>
              <a:rPr lang="en-US" altLang="zh-TW" sz="2200" b="1">
                <a:latin typeface="新細明體" pitchFamily="18" charset="-120"/>
              </a:rPr>
              <a:t>(</a:t>
            </a:r>
            <a:r>
              <a:rPr lang="zh-TW" altLang="en-US" sz="2200" b="1">
                <a:latin typeface="新細明體" pitchFamily="18" charset="-120"/>
              </a:rPr>
              <a:t>二</a:t>
            </a:r>
            <a:r>
              <a:rPr lang="en-US" altLang="zh-TW" sz="2200" b="1">
                <a:latin typeface="新細明體" pitchFamily="18" charset="-120"/>
              </a:rPr>
              <a:t>) </a:t>
            </a:r>
            <a:r>
              <a:rPr lang="zh-TW" altLang="en-US" sz="2200" b="1">
                <a:latin typeface="新細明體" pitchFamily="18" charset="-120"/>
              </a:rPr>
              <a:t>依去年錄取分數完成校系排名。</a:t>
            </a:r>
            <a:endParaRPr lang="en-US" altLang="zh-TW" sz="2200" b="1">
              <a:latin typeface="新細明體" pitchFamily="18" charset="-120"/>
            </a:endParaRPr>
          </a:p>
          <a:p>
            <a:pPr marL="623888" indent="-615950" algn="just">
              <a:lnSpc>
                <a:spcPts val="3500"/>
              </a:lnSpc>
              <a:spcBef>
                <a:spcPts val="1500"/>
              </a:spcBef>
            </a:pPr>
            <a:r>
              <a:rPr lang="en-US" altLang="zh-TW" sz="2200" b="1">
                <a:latin typeface="新細明體" pitchFamily="18" charset="-120"/>
              </a:rPr>
              <a:t>(</a:t>
            </a:r>
            <a:r>
              <a:rPr lang="zh-TW" altLang="en-US" sz="2200" b="1">
                <a:latin typeface="新細明體" pitchFamily="18" charset="-120"/>
              </a:rPr>
              <a:t>三</a:t>
            </a:r>
            <a:r>
              <a:rPr lang="en-US" altLang="zh-TW" sz="2200" b="1">
                <a:latin typeface="新細明體" pitchFamily="18" charset="-120"/>
              </a:rPr>
              <a:t>) </a:t>
            </a:r>
            <a:r>
              <a:rPr lang="zh-TW" altLang="en-US" sz="2200" b="1">
                <a:latin typeface="新細明體" pitchFamily="18" charset="-120"/>
              </a:rPr>
              <a:t>進行「招生名額」累計。</a:t>
            </a:r>
            <a:endParaRPr lang="en-US" altLang="zh-TW" sz="2200" b="1">
              <a:latin typeface="新細明體" pitchFamily="18" charset="-120"/>
            </a:endParaRPr>
          </a:p>
        </p:txBody>
      </p:sp>
      <p:sp>
        <p:nvSpPr>
          <p:cNvPr id="48133" name="內容版面配置區 2"/>
          <p:cNvSpPr txBox="1">
            <a:spLocks/>
          </p:cNvSpPr>
          <p:nvPr/>
        </p:nvSpPr>
        <p:spPr bwMode="auto">
          <a:xfrm>
            <a:off x="4724400" y="1600200"/>
            <a:ext cx="37846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3888" indent="-615950" algn="just">
              <a:lnSpc>
                <a:spcPts val="3500"/>
              </a:lnSpc>
              <a:spcBef>
                <a:spcPts val="1500"/>
              </a:spcBef>
            </a:pPr>
            <a:r>
              <a:rPr lang="zh-TW" altLang="en-US" sz="2400" b="1" u="sng">
                <a:solidFill>
                  <a:schemeClr val="tx2"/>
                </a:solidFill>
                <a:latin typeface="新細明體" pitchFamily="18" charset="-120"/>
              </a:rPr>
              <a:t> 查出自己的排名</a:t>
            </a:r>
            <a:endParaRPr lang="en-US" altLang="zh-TW" sz="2400" b="1" u="sng">
              <a:solidFill>
                <a:schemeClr val="tx2"/>
              </a:solidFill>
              <a:latin typeface="新細明體" pitchFamily="18" charset="-120"/>
            </a:endParaRPr>
          </a:p>
          <a:p>
            <a:pPr marL="623888" indent="-615950" algn="just">
              <a:lnSpc>
                <a:spcPts val="3500"/>
              </a:lnSpc>
              <a:spcBef>
                <a:spcPts val="1500"/>
              </a:spcBef>
            </a:pPr>
            <a:r>
              <a:rPr lang="en-US" altLang="zh-TW" sz="2200" b="1">
                <a:latin typeface="新細明體" pitchFamily="18" charset="-120"/>
              </a:rPr>
              <a:t>(</a:t>
            </a:r>
            <a:r>
              <a:rPr lang="zh-TW" altLang="en-US" sz="2200" b="1">
                <a:latin typeface="新細明體" pitchFamily="18" charset="-120"/>
              </a:rPr>
              <a:t>一</a:t>
            </a:r>
            <a:r>
              <a:rPr lang="en-US" altLang="zh-TW" sz="2200" b="1">
                <a:latin typeface="新細明體" pitchFamily="18" charset="-120"/>
              </a:rPr>
              <a:t>) 7</a:t>
            </a:r>
            <a:r>
              <a:rPr lang="zh-TW" altLang="en-US" sz="2200" b="1">
                <a:latin typeface="新細明體" pitchFamily="18" charset="-120"/>
              </a:rPr>
              <a:t>月「技專聯招會」會開放考生查詢自己所屬群別的「排名」。</a:t>
            </a:r>
            <a:endParaRPr lang="en-US" altLang="zh-TW" sz="2200" b="1">
              <a:latin typeface="新細明體" pitchFamily="18" charset="-120"/>
            </a:endParaRPr>
          </a:p>
        </p:txBody>
      </p:sp>
      <p:cxnSp>
        <p:nvCxnSpPr>
          <p:cNvPr id="48134" name="直線接點 7"/>
          <p:cNvCxnSpPr>
            <a:cxnSpLocks noChangeShapeType="1"/>
          </p:cNvCxnSpPr>
          <p:nvPr/>
        </p:nvCxnSpPr>
        <p:spPr bwMode="auto">
          <a:xfrm>
            <a:off x="755650" y="5445125"/>
            <a:ext cx="7696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8135" name="內容版面配置區 2"/>
          <p:cNvSpPr txBox="1">
            <a:spLocks/>
          </p:cNvSpPr>
          <p:nvPr/>
        </p:nvSpPr>
        <p:spPr bwMode="auto">
          <a:xfrm>
            <a:off x="1331913" y="5524500"/>
            <a:ext cx="67056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87438" indent="-1079500" algn="just">
              <a:spcBef>
                <a:spcPts val="1500"/>
              </a:spcBef>
            </a:pPr>
            <a:r>
              <a:rPr lang="zh-TW" altLang="en-US" sz="2800" b="1">
                <a:solidFill>
                  <a:srgbClr val="C00000"/>
                </a:solidFill>
                <a:latin typeface="新細明體" pitchFamily="18" charset="-120"/>
              </a:rPr>
              <a:t>◎當「累計名額」 ＞ 個人排名  →  會上</a:t>
            </a:r>
            <a:endParaRPr lang="en-US" altLang="zh-TW" sz="2800" b="1">
              <a:latin typeface="新細明體" pitchFamily="18" charset="-120"/>
            </a:endParaRPr>
          </a:p>
        </p:txBody>
      </p:sp>
      <p:sp>
        <p:nvSpPr>
          <p:cNvPr id="2" name="加號 1">
            <a:extLst>
              <a:ext uri="{FF2B5EF4-FFF2-40B4-BE49-F238E27FC236}">
                <a16:creationId xmlns:a16="http://schemas.microsoft.com/office/drawing/2014/main" id="{9772D66E-F6BB-431A-9173-B6D9FB762C72}"/>
              </a:ext>
            </a:extLst>
          </p:cNvPr>
          <p:cNvSpPr/>
          <p:nvPr/>
        </p:nvSpPr>
        <p:spPr bwMode="auto">
          <a:xfrm rot="2551267">
            <a:off x="270478" y="-192878"/>
            <a:ext cx="8280017" cy="7752560"/>
          </a:xfrm>
          <a:prstGeom prst="mathPlus">
            <a:avLst/>
          </a:prstGeom>
          <a:solidFill>
            <a:srgbClr val="FF0000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A8A898C-931D-44BD-862C-B987C826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F104AC8-A9F5-4AA7-9B1F-A59B7A4F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7F9D331-BC9E-4242-829E-2A5D93C81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0" t="21958" r="18159" b="16562"/>
          <a:stretch/>
        </p:blipFill>
        <p:spPr>
          <a:xfrm>
            <a:off x="0" y="116632"/>
            <a:ext cx="911793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737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C557113-4F6C-4760-938F-215F52F19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B054372-4C2D-458E-AF1D-4D0770A2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F829A26-91E3-43A8-B741-F9790EE83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10800" r="7476" b="22001"/>
          <a:stretch/>
        </p:blipFill>
        <p:spPr>
          <a:xfrm>
            <a:off x="148008" y="620688"/>
            <a:ext cx="9752584" cy="54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709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BB6327E-BEDA-4058-BE03-FFD320D1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793A243-BDA7-423D-A5E4-AE0810DB8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C42A61B-AE17-4FCC-ACE0-C33C0B877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16401" r="16925" b="741"/>
          <a:stretch/>
        </p:blipFill>
        <p:spPr>
          <a:xfrm>
            <a:off x="-110711" y="188639"/>
            <a:ext cx="9363231" cy="6552729"/>
          </a:xfrm>
          <a:prstGeom prst="rect">
            <a:avLst/>
          </a:prstGeom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6EF5FCE2-8148-463A-905C-9BF8A82ADED7}"/>
              </a:ext>
            </a:extLst>
          </p:cNvPr>
          <p:cNvSpPr/>
          <p:nvPr/>
        </p:nvSpPr>
        <p:spPr bwMode="auto">
          <a:xfrm>
            <a:off x="7884368" y="2060848"/>
            <a:ext cx="936104" cy="4608513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873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編號版面配置區 1">
            <a:extLst>
              <a:ext uri="{FF2B5EF4-FFF2-40B4-BE49-F238E27FC236}">
                <a16:creationId xmlns:a16="http://schemas.microsoft.com/office/drawing/2014/main" id="{CFFD6189-D492-4DDE-A266-7C014850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372CEA78-8319-449D-94CB-C87884A469AD}" type="slidenum">
              <a:rPr lang="zh-TW" altLang="zh-TW" sz="1200" smtClean="0">
                <a:solidFill>
                  <a:srgbClr val="898989"/>
                </a:solidFill>
                <a:latin typeface="Segoe Condensed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45</a:t>
            </a:fld>
            <a:endParaRPr lang="zh-TW" altLang="zh-TW" sz="1200">
              <a:solidFill>
                <a:srgbClr val="898989"/>
              </a:solidFill>
              <a:latin typeface="Segoe Condensed"/>
            </a:endParaRPr>
          </a:p>
        </p:txBody>
      </p:sp>
      <p:graphicFrame>
        <p:nvGraphicFramePr>
          <p:cNvPr id="41987" name="Object 3">
            <a:extLst>
              <a:ext uri="{FF2B5EF4-FFF2-40B4-BE49-F238E27FC236}">
                <a16:creationId xmlns:a16="http://schemas.microsoft.com/office/drawing/2014/main" id="{8EEAEA62-E677-406C-ACB8-DC01030377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544513" y="1700213"/>
          <a:ext cx="9356726" cy="544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" r:id="rId3" imgW="8171716" imgH="4747240" progId="Word.Document.8">
                  <p:embed/>
                </p:oleObj>
              </mc:Choice>
              <mc:Fallback>
                <p:oleObj name="Document" r:id="rId3" imgW="8171716" imgH="4747240" progId="Word.Document.8">
                  <p:embed/>
                  <p:pic>
                    <p:nvPicPr>
                      <p:cNvPr id="41987" name="Object 3">
                        <a:extLst>
                          <a:ext uri="{FF2B5EF4-FFF2-40B4-BE49-F238E27FC236}">
                            <a16:creationId xmlns:a16="http://schemas.microsoft.com/office/drawing/2014/main" id="{8EEAEA62-E677-406C-ACB8-DC01030377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4513" y="1700213"/>
                        <a:ext cx="9356726" cy="544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矩形 3">
            <a:extLst>
              <a:ext uri="{FF2B5EF4-FFF2-40B4-BE49-F238E27FC236}">
                <a16:creationId xmlns:a16="http://schemas.microsoft.com/office/drawing/2014/main" id="{CFE9FA69-9DF8-46F3-AC86-FF9AC4446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544" y="385277"/>
            <a:ext cx="6481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000" dirty="0">
                <a:solidFill>
                  <a:srgbClr val="FF0000"/>
                </a:solidFill>
                <a:latin typeface="Tahoma" panose="020B0604030504040204" pitchFamily="34" charset="0"/>
                <a:ea typeface="華康粗黑體" pitchFamily="49" charset="-120"/>
              </a:rPr>
              <a:t>誤判二：採計權值改變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圖片 11" descr="人物思考.png">
            <a:extLst>
              <a:ext uri="{FF2B5EF4-FFF2-40B4-BE49-F238E27FC236}">
                <a16:creationId xmlns:a16="http://schemas.microsoft.com/office/drawing/2014/main" id="{37FC1EAA-BBAB-4C34-B6AF-A9DF04135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24175"/>
            <a:ext cx="2370137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頁尾版面配置區 1">
            <a:extLst>
              <a:ext uri="{FF2B5EF4-FFF2-40B4-BE49-F238E27FC236}">
                <a16:creationId xmlns:a16="http://schemas.microsoft.com/office/drawing/2014/main" id="{4403C1BC-F7A2-43B4-9C9C-41349F63E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1400">
                <a:latin typeface="華康少女文字W7" pitchFamily="49" charset="-120"/>
                <a:ea typeface="華康少女文字W7" pitchFamily="49" charset="-120"/>
              </a:rPr>
              <a:t>- </a:t>
            </a:r>
            <a:fld id="{72254AE0-403D-46ED-958C-8D9C371D06BD}" type="slidenum">
              <a:rPr kumimoji="1" lang="en-US" altLang="zh-TW" sz="1400" smtClean="0">
                <a:latin typeface="華康少女文字W7" pitchFamily="49" charset="-120"/>
                <a:ea typeface="華康少女文字W7" pitchFamily="49" charset="-12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46</a:t>
            </a:fld>
            <a:r>
              <a:rPr kumimoji="1" lang="en-US" altLang="zh-TW" sz="1400">
                <a:latin typeface="華康少女文字W7" pitchFamily="49" charset="-120"/>
                <a:ea typeface="華康少女文字W7" pitchFamily="49" charset="-120"/>
              </a:rPr>
              <a:t> -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58CA33E-2DB1-42FD-9745-2A720780062F}"/>
              </a:ext>
            </a:extLst>
          </p:cNvPr>
          <p:cNvSpPr txBox="1">
            <a:spLocks noChangeArrowheads="1"/>
          </p:cNvSpPr>
          <p:nvPr/>
        </p:nvSpPr>
        <p:spPr>
          <a:xfrm>
            <a:off x="287337" y="944563"/>
            <a:ext cx="8569325" cy="658812"/>
          </a:xfrm>
          <a:prstGeom prst="rect">
            <a:avLst/>
          </a:prstGeom>
        </p:spPr>
        <p:txBody>
          <a:bodyPr/>
          <a:lstStyle/>
          <a:p>
            <a:pPr marL="541338" indent="-541338" defTabSz="925513">
              <a:spcBef>
                <a:spcPct val="20000"/>
              </a:spcBef>
              <a:defRPr/>
            </a:pPr>
            <a:r>
              <a:rPr lang="zh-TW" altLang="en-US" sz="3600" kern="0" dirty="0">
                <a:solidFill>
                  <a:schemeClr val="tx1">
                    <a:lumMod val="75000"/>
                  </a:schemeClr>
                </a:solidFill>
                <a:latin typeface="新細明體" charset="-120"/>
                <a:ea typeface="華康粗黑體" pitchFamily="49" charset="-120"/>
                <a:cs typeface="Arial" charset="0"/>
              </a:rPr>
              <a:t>Ｄ考生的思維（利用加權平均值）</a:t>
            </a:r>
          </a:p>
        </p:txBody>
      </p:sp>
      <p:sp>
        <p:nvSpPr>
          <p:cNvPr id="43013" name="文字方塊 3">
            <a:extLst>
              <a:ext uri="{FF2B5EF4-FFF2-40B4-BE49-F238E27FC236}">
                <a16:creationId xmlns:a16="http://schemas.microsoft.com/office/drawing/2014/main" id="{CC605BC9-1D7A-4904-AD1E-1E3AD4C79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857375"/>
            <a:ext cx="3500437" cy="1016000"/>
          </a:xfrm>
          <a:prstGeom prst="rect">
            <a:avLst/>
          </a:prstGeom>
          <a:noFill/>
          <a:ln w="3810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去年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系在「加權滿分」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700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分的環境下，產生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460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分的最低錄取分數。</a:t>
            </a:r>
          </a:p>
        </p:txBody>
      </p:sp>
      <p:sp>
        <p:nvSpPr>
          <p:cNvPr id="43014" name="文字方塊 4">
            <a:extLst>
              <a:ext uri="{FF2B5EF4-FFF2-40B4-BE49-F238E27FC236}">
                <a16:creationId xmlns:a16="http://schemas.microsoft.com/office/drawing/2014/main" id="{0F52F68D-B4E0-4549-8F18-D1B1EBE44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1857375"/>
            <a:ext cx="3643313" cy="1016000"/>
          </a:xfrm>
          <a:prstGeom prst="rect">
            <a:avLst/>
          </a:prstGeom>
          <a:noFill/>
          <a:ln w="3810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去年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系在「加權滿分」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850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分的環境下，產生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552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分的最低錄取分數。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3D9D861D-2DBA-4E9D-994E-14F9807591CD}"/>
              </a:ext>
            </a:extLst>
          </p:cNvPr>
          <p:cNvCxnSpPr/>
          <p:nvPr/>
        </p:nvCxnSpPr>
        <p:spPr>
          <a:xfrm>
            <a:off x="4143375" y="2428875"/>
            <a:ext cx="928688" cy="1588"/>
          </a:xfrm>
          <a:prstGeom prst="straightConnector1">
            <a:avLst/>
          </a:prstGeom>
          <a:ln w="38100">
            <a:solidFill>
              <a:srgbClr val="9933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6" name="文字方塊 6">
            <a:extLst>
              <a:ext uri="{FF2B5EF4-FFF2-40B4-BE49-F238E27FC236}">
                <a16:creationId xmlns:a16="http://schemas.microsoft.com/office/drawing/2014/main" id="{F4CA18FC-40EF-4F72-8316-2E0634939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3143250"/>
            <a:ext cx="1214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 b="1" u="sng">
                <a:latin typeface="微軟正黑體" panose="020B0604030504040204" pitchFamily="34" charset="-120"/>
                <a:ea typeface="微軟正黑體" panose="020B0604030504040204" pitchFamily="34" charset="-120"/>
              </a:rPr>
              <a:t>去年：</a:t>
            </a:r>
          </a:p>
        </p:txBody>
      </p:sp>
      <p:graphicFrame>
        <p:nvGraphicFramePr>
          <p:cNvPr id="43017" name="Object 2">
            <a:extLst>
              <a:ext uri="{FF2B5EF4-FFF2-40B4-BE49-F238E27FC236}">
                <a16:creationId xmlns:a16="http://schemas.microsoft.com/office/drawing/2014/main" id="{A05677A8-461F-4F9D-BA7D-B2CC4D7BD0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263" y="3656013"/>
          <a:ext cx="3230562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方程式" r:id="rId4" imgW="1574800" imgH="1066800" progId="Equation.3">
                  <p:embed/>
                </p:oleObj>
              </mc:Choice>
              <mc:Fallback>
                <p:oleObj name="方程式" r:id="rId4" imgW="1574800" imgH="1066800" progId="Equation.3">
                  <p:embed/>
                  <p:pic>
                    <p:nvPicPr>
                      <p:cNvPr id="43017" name="Object 2">
                        <a:extLst>
                          <a:ext uri="{FF2B5EF4-FFF2-40B4-BE49-F238E27FC236}">
                            <a16:creationId xmlns:a16="http://schemas.microsoft.com/office/drawing/2014/main" id="{A05677A8-461F-4F9D-BA7D-B2CC4D7BD0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3656013"/>
                        <a:ext cx="3230562" cy="218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2B496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8" name="文字方塊 8">
            <a:extLst>
              <a:ext uri="{FF2B5EF4-FFF2-40B4-BE49-F238E27FC236}">
                <a16:creationId xmlns:a16="http://schemas.microsoft.com/office/drawing/2014/main" id="{6EE73A95-4B89-4821-B06B-32DF367D5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3" y="3214688"/>
            <a:ext cx="1214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 b="1" u="sng">
                <a:latin typeface="微軟正黑體" panose="020B0604030504040204" pitchFamily="34" charset="-120"/>
                <a:ea typeface="微軟正黑體" panose="020B0604030504040204" pitchFamily="34" charset="-120"/>
              </a:rPr>
              <a:t>今年：</a:t>
            </a:r>
          </a:p>
        </p:txBody>
      </p:sp>
      <p:graphicFrame>
        <p:nvGraphicFramePr>
          <p:cNvPr id="43019" name="Object 3">
            <a:extLst>
              <a:ext uri="{FF2B5EF4-FFF2-40B4-BE49-F238E27FC236}">
                <a16:creationId xmlns:a16="http://schemas.microsoft.com/office/drawing/2014/main" id="{A08AD929-B33A-44C2-AF25-6F6151F397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9763" y="3727450"/>
          <a:ext cx="3232150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方程式" r:id="rId6" imgW="1574800" imgH="1066800" progId="Equation.3">
                  <p:embed/>
                </p:oleObj>
              </mc:Choice>
              <mc:Fallback>
                <p:oleObj name="方程式" r:id="rId6" imgW="1574800" imgH="1066800" progId="Equation.3">
                  <p:embed/>
                  <p:pic>
                    <p:nvPicPr>
                      <p:cNvPr id="43019" name="Object 3">
                        <a:extLst>
                          <a:ext uri="{FF2B5EF4-FFF2-40B4-BE49-F238E27FC236}">
                            <a16:creationId xmlns:a16="http://schemas.microsoft.com/office/drawing/2014/main" id="{A08AD929-B33A-44C2-AF25-6F6151F397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763" y="3727450"/>
                        <a:ext cx="3232150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2B496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F9ECA04B-9486-4149-9268-3CD80C51074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9712"/>
            <a:ext cx="9144000" cy="701675"/>
          </a:xfrm>
          <a:prstGeom prst="rect">
            <a:avLst/>
          </a:prstGeom>
        </p:spPr>
        <p:txBody>
          <a:bodyPr/>
          <a:lstStyle/>
          <a:p>
            <a:pPr algn="ctr" defTabSz="925513">
              <a:defRPr/>
            </a:pPr>
            <a:r>
              <a:rPr lang="zh-TW" altLang="en-US" sz="4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粗黑體" pitchFamily="49" charset="-120"/>
                <a:ea typeface="華康粗黑體" pitchFamily="49" charset="-120"/>
                <a:cs typeface="+mj-cs"/>
              </a:rPr>
              <a:t>解決方法：找出分母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頁尾版面配置區 1">
            <a:extLst>
              <a:ext uri="{FF2B5EF4-FFF2-40B4-BE49-F238E27FC236}">
                <a16:creationId xmlns:a16="http://schemas.microsoft.com/office/drawing/2014/main" id="{B8FE7F99-BC55-4373-A200-AFAF7D4AA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1400">
                <a:latin typeface="華康少女文字W7" pitchFamily="49" charset="-120"/>
                <a:ea typeface="華康少女文字W7" pitchFamily="49" charset="-120"/>
              </a:rPr>
              <a:t>- </a:t>
            </a:r>
            <a:fld id="{9E9E0A9E-3F88-4EC3-97B9-B57F453048A0}" type="slidenum">
              <a:rPr kumimoji="1" lang="en-US" altLang="zh-TW" sz="1400" smtClean="0">
                <a:latin typeface="華康少女文字W7" pitchFamily="49" charset="-120"/>
                <a:ea typeface="華康少女文字W7" pitchFamily="49" charset="-12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47</a:t>
            </a:fld>
            <a:r>
              <a:rPr kumimoji="1" lang="en-US" altLang="zh-TW" sz="1400">
                <a:latin typeface="華康少女文字W7" pitchFamily="49" charset="-120"/>
                <a:ea typeface="華康少女文字W7" pitchFamily="49" charset="-120"/>
              </a:rPr>
              <a:t> -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D9263A-353D-4B1F-8C16-4215AE5F859A}"/>
              </a:ext>
            </a:extLst>
          </p:cNvPr>
          <p:cNvSpPr txBox="1">
            <a:spLocks noChangeArrowheads="1"/>
          </p:cNvSpPr>
          <p:nvPr/>
        </p:nvSpPr>
        <p:spPr>
          <a:xfrm>
            <a:off x="11840" y="308833"/>
            <a:ext cx="9144000" cy="701675"/>
          </a:xfrm>
          <a:prstGeom prst="rect">
            <a:avLst/>
          </a:prstGeom>
        </p:spPr>
        <p:txBody>
          <a:bodyPr/>
          <a:lstStyle/>
          <a:p>
            <a:pPr algn="ctr" defTabSz="925513">
              <a:defRPr/>
            </a:pPr>
            <a:r>
              <a:rPr lang="zh-TW" altLang="en-US" sz="4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粗黑體" pitchFamily="49" charset="-120"/>
                <a:ea typeface="華康粗黑體" pitchFamily="49" charset="-120"/>
                <a:cs typeface="+mj-cs"/>
              </a:rPr>
              <a:t>解決方法：找出分母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6C320A-5CC1-4300-B57B-F520DBECD2C9}"/>
              </a:ext>
            </a:extLst>
          </p:cNvPr>
          <p:cNvSpPr txBox="1">
            <a:spLocks noChangeArrowheads="1"/>
          </p:cNvSpPr>
          <p:nvPr/>
        </p:nvSpPr>
        <p:spPr>
          <a:xfrm>
            <a:off x="341313" y="996951"/>
            <a:ext cx="8569325" cy="660400"/>
          </a:xfrm>
          <a:prstGeom prst="rect">
            <a:avLst/>
          </a:prstGeom>
        </p:spPr>
        <p:txBody>
          <a:bodyPr/>
          <a:lstStyle/>
          <a:p>
            <a:pPr marL="541338" indent="-541338" defTabSz="925513">
              <a:spcBef>
                <a:spcPct val="20000"/>
              </a:spcBef>
              <a:defRPr/>
            </a:pPr>
            <a:r>
              <a:rPr lang="zh-TW" altLang="en-US" sz="3600" kern="0" dirty="0">
                <a:solidFill>
                  <a:schemeClr val="tx1">
                    <a:lumMod val="75000"/>
                  </a:schemeClr>
                </a:solidFill>
                <a:latin typeface="新細明體" charset="-120"/>
                <a:ea typeface="華康粗黑體" pitchFamily="49" charset="-120"/>
                <a:cs typeface="Arial" charset="0"/>
              </a:rPr>
              <a:t>水果大盤商的方法：</a:t>
            </a:r>
          </a:p>
        </p:txBody>
      </p:sp>
      <p:sp>
        <p:nvSpPr>
          <p:cNvPr id="44037" name="文字方塊 4">
            <a:extLst>
              <a:ext uri="{FF2B5EF4-FFF2-40B4-BE49-F238E27FC236}">
                <a16:creationId xmlns:a16="http://schemas.microsoft.com/office/drawing/2014/main" id="{5C398C39-EB34-4410-A4FE-E879AF873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071688"/>
            <a:ext cx="3000375" cy="830262"/>
          </a:xfrm>
          <a:prstGeom prst="rect">
            <a:avLst/>
          </a:prstGeom>
          <a:noFill/>
          <a:ln w="3810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去年進貨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700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斤柳丁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付了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460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</a:p>
        </p:txBody>
      </p:sp>
      <p:sp>
        <p:nvSpPr>
          <p:cNvPr id="44038" name="文字方塊 5">
            <a:extLst>
              <a:ext uri="{FF2B5EF4-FFF2-40B4-BE49-F238E27FC236}">
                <a16:creationId xmlns:a16="http://schemas.microsoft.com/office/drawing/2014/main" id="{DA5197F1-3290-4A27-9F97-241B8A3DE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2071688"/>
            <a:ext cx="3000375" cy="830262"/>
          </a:xfrm>
          <a:prstGeom prst="rect">
            <a:avLst/>
          </a:prstGeom>
          <a:noFill/>
          <a:ln w="3810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今年進貨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850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斤柳丁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付了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552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E88C64A0-9343-4299-8937-48D3462C5238}"/>
              </a:ext>
            </a:extLst>
          </p:cNvPr>
          <p:cNvCxnSpPr/>
          <p:nvPr/>
        </p:nvCxnSpPr>
        <p:spPr>
          <a:xfrm>
            <a:off x="3929063" y="2500313"/>
            <a:ext cx="928687" cy="1587"/>
          </a:xfrm>
          <a:prstGeom prst="straightConnector1">
            <a:avLst/>
          </a:prstGeom>
          <a:ln w="38100">
            <a:solidFill>
              <a:srgbClr val="9933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0" name="文字方塊 8">
            <a:extLst>
              <a:ext uri="{FF2B5EF4-FFF2-40B4-BE49-F238E27FC236}">
                <a16:creationId xmlns:a16="http://schemas.microsoft.com/office/drawing/2014/main" id="{BCAB5C32-F9B0-4A1A-9844-43DC886FC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000375"/>
            <a:ext cx="8143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他想知道今年柳丁的大盤價有沒有比去年貴，他會怎麼做？</a:t>
            </a:r>
          </a:p>
        </p:txBody>
      </p:sp>
      <p:sp>
        <p:nvSpPr>
          <p:cNvPr id="44041" name="文字方塊 9">
            <a:extLst>
              <a:ext uri="{FF2B5EF4-FFF2-40B4-BE49-F238E27FC236}">
                <a16:creationId xmlns:a16="http://schemas.microsoft.com/office/drawing/2014/main" id="{7F23092E-F890-4B95-B46A-611DA8B6B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3929063"/>
            <a:ext cx="1214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去年：</a:t>
            </a:r>
          </a:p>
        </p:txBody>
      </p:sp>
      <p:sp>
        <p:nvSpPr>
          <p:cNvPr id="44042" name="文字方塊 10">
            <a:extLst>
              <a:ext uri="{FF2B5EF4-FFF2-40B4-BE49-F238E27FC236}">
                <a16:creationId xmlns:a16="http://schemas.microsoft.com/office/drawing/2014/main" id="{E4D05B53-1423-400A-8441-DCFB9655E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00808" y="4984749"/>
            <a:ext cx="8143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年：</a:t>
            </a:r>
          </a:p>
        </p:txBody>
      </p:sp>
      <p:graphicFrame>
        <p:nvGraphicFramePr>
          <p:cNvPr id="44043" name="Object 2">
            <a:extLst>
              <a:ext uri="{FF2B5EF4-FFF2-40B4-BE49-F238E27FC236}">
                <a16:creationId xmlns:a16="http://schemas.microsoft.com/office/drawing/2014/main" id="{210E8BBA-1275-4678-B1BB-7B91B41B60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4863" y="3702050"/>
          <a:ext cx="21971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方程式" r:id="rId3" imgW="1040948" imgH="418918" progId="Equation.3">
                  <p:embed/>
                </p:oleObj>
              </mc:Choice>
              <mc:Fallback>
                <p:oleObj name="方程式" r:id="rId3" imgW="1040948" imgH="418918" progId="Equation.3">
                  <p:embed/>
                  <p:pic>
                    <p:nvPicPr>
                      <p:cNvPr id="44043" name="Object 2">
                        <a:extLst>
                          <a:ext uri="{FF2B5EF4-FFF2-40B4-BE49-F238E27FC236}">
                            <a16:creationId xmlns:a16="http://schemas.microsoft.com/office/drawing/2014/main" id="{210E8BBA-1275-4678-B1BB-7B91B41B60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3702050"/>
                        <a:ext cx="219710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2B496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4" name="Object 3">
            <a:extLst>
              <a:ext uri="{FF2B5EF4-FFF2-40B4-BE49-F238E27FC236}">
                <a16:creationId xmlns:a16="http://schemas.microsoft.com/office/drawing/2014/main" id="{2C663688-AE9F-4347-B593-6CBDE70F34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7888" y="4773613"/>
          <a:ext cx="2195512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方程式" r:id="rId5" imgW="1040948" imgH="418918" progId="Equation.3">
                  <p:embed/>
                </p:oleObj>
              </mc:Choice>
              <mc:Fallback>
                <p:oleObj name="方程式" r:id="rId5" imgW="1040948" imgH="418918" progId="Equation.3">
                  <p:embed/>
                  <p:pic>
                    <p:nvPicPr>
                      <p:cNvPr id="44044" name="Object 3">
                        <a:extLst>
                          <a:ext uri="{FF2B5EF4-FFF2-40B4-BE49-F238E27FC236}">
                            <a16:creationId xmlns:a16="http://schemas.microsoft.com/office/drawing/2014/main" id="{2C663688-AE9F-4347-B593-6CBDE70F34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88" y="4773613"/>
                        <a:ext cx="2195512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2B496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5" name="文字方塊 13">
            <a:extLst>
              <a:ext uri="{FF2B5EF4-FFF2-40B4-BE49-F238E27FC236}">
                <a16:creationId xmlns:a16="http://schemas.microsoft.com/office/drawing/2014/main" id="{4AD8EC1B-A0CE-4BD3-B4C3-AC4E28F29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357688"/>
            <a:ext cx="1928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去年較貴！</a:t>
            </a:r>
          </a:p>
        </p:txBody>
      </p:sp>
      <p:pic>
        <p:nvPicPr>
          <p:cNvPr id="44046" name="圖片 13" descr="柳丁.png">
            <a:extLst>
              <a:ext uri="{FF2B5EF4-FFF2-40B4-BE49-F238E27FC236}">
                <a16:creationId xmlns:a16="http://schemas.microsoft.com/office/drawing/2014/main" id="{475877CE-311C-43AB-9181-DDE4595DB6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437063"/>
            <a:ext cx="311467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編號版面配置區 1">
            <a:extLst>
              <a:ext uri="{FF2B5EF4-FFF2-40B4-BE49-F238E27FC236}">
                <a16:creationId xmlns:a16="http://schemas.microsoft.com/office/drawing/2014/main" id="{0FCB8B8E-40FF-4F81-9995-8D8EE375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733167B7-2BBD-42AB-A737-D9E04733B700}" type="slidenum">
              <a:rPr lang="zh-TW" altLang="zh-TW" sz="1200" smtClean="0">
                <a:solidFill>
                  <a:srgbClr val="898989"/>
                </a:solidFill>
                <a:latin typeface="Segoe Condensed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48</a:t>
            </a:fld>
            <a:endParaRPr lang="zh-TW" altLang="zh-TW" sz="1200">
              <a:solidFill>
                <a:srgbClr val="898989"/>
              </a:solidFill>
              <a:latin typeface="Segoe Condensed"/>
            </a:endParaRPr>
          </a:p>
        </p:txBody>
      </p:sp>
      <p:pic>
        <p:nvPicPr>
          <p:cNvPr id="45059" name="圖片 2">
            <a:extLst>
              <a:ext uri="{FF2B5EF4-FFF2-40B4-BE49-F238E27FC236}">
                <a16:creationId xmlns:a16="http://schemas.microsoft.com/office/drawing/2014/main" id="{CCA2D283-14DC-4BE9-BAFE-F4CDD25FC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16402" r="27164" b="9401"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>
            <a:extLst>
              <a:ext uri="{FF2B5EF4-FFF2-40B4-BE49-F238E27FC236}">
                <a16:creationId xmlns:a16="http://schemas.microsoft.com/office/drawing/2014/main" id="{73A337D3-4DBF-40F4-81BC-D685FF74B74D}"/>
              </a:ext>
            </a:extLst>
          </p:cNvPr>
          <p:cNvSpPr/>
          <p:nvPr/>
        </p:nvSpPr>
        <p:spPr>
          <a:xfrm>
            <a:off x="179388" y="5949950"/>
            <a:ext cx="7848600" cy="5746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編號版面配置區 1"/>
          <p:cNvSpPr txBox="1">
            <a:spLocks noGrp="1"/>
          </p:cNvSpPr>
          <p:nvPr/>
        </p:nvSpPr>
        <p:spPr bwMode="auto">
          <a:xfrm>
            <a:off x="6931025" y="6537325"/>
            <a:ext cx="2212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2F75094-6CBB-4F3D-9792-BD289835ACFC}" type="slidenum">
              <a:rPr lang="zh-TW" altLang="en-US" sz="1000"/>
              <a:pPr algn="r"/>
              <a:t>49</a:t>
            </a:fld>
            <a:endParaRPr lang="en-US" altLang="zh-TW" sz="1000"/>
          </a:p>
        </p:txBody>
      </p:sp>
      <p:sp>
        <p:nvSpPr>
          <p:cNvPr id="49155" name="標題 1"/>
          <p:cNvSpPr txBox="1">
            <a:spLocks/>
          </p:cNvSpPr>
          <p:nvPr/>
        </p:nvSpPr>
        <p:spPr bwMode="auto">
          <a:xfrm>
            <a:off x="304800" y="692696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69988" indent="-1169988" algn="l"/>
            <a:r>
              <a:rPr lang="zh-TW" altLang="en-US" sz="3600" b="1" dirty="0">
                <a:solidFill>
                  <a:srgbClr val="FF0000"/>
                </a:solidFill>
                <a:latin typeface="新細明體" pitchFamily="18" charset="-120"/>
              </a:rPr>
              <a:t>二、總結～～</a:t>
            </a:r>
          </a:p>
        </p:txBody>
      </p:sp>
      <p:sp>
        <p:nvSpPr>
          <p:cNvPr id="49156" name="內容版面配置區 2"/>
          <p:cNvSpPr txBox="1">
            <a:spLocks/>
          </p:cNvSpPr>
          <p:nvPr/>
        </p:nvSpPr>
        <p:spPr bwMode="auto">
          <a:xfrm>
            <a:off x="179388" y="1916113"/>
            <a:ext cx="8509000" cy="3810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723900" indent="-715963" algn="just">
              <a:lnSpc>
                <a:spcPts val="4000"/>
              </a:lnSpc>
              <a:spcBef>
                <a:spcPts val="1500"/>
              </a:spcBef>
            </a:pPr>
            <a:r>
              <a:rPr lang="en-US" altLang="zh-TW" sz="2800" b="1" dirty="0">
                <a:latin typeface="新細明體" pitchFamily="18" charset="-120"/>
              </a:rPr>
              <a:t>(</a:t>
            </a:r>
            <a:r>
              <a:rPr lang="zh-TW" altLang="en-US" sz="2800" b="1" dirty="0">
                <a:latin typeface="新細明體" pitchFamily="18" charset="-120"/>
              </a:rPr>
              <a:t>一</a:t>
            </a:r>
            <a:r>
              <a:rPr lang="en-US" altLang="zh-TW" sz="2800" b="1" dirty="0">
                <a:latin typeface="新細明體" pitchFamily="18" charset="-120"/>
              </a:rPr>
              <a:t>) </a:t>
            </a:r>
            <a:r>
              <a:rPr lang="zh-TW" altLang="en-US" sz="2800" b="1" dirty="0">
                <a:latin typeface="新細明體" pitchFamily="18" charset="-120"/>
              </a:rPr>
              <a:t>在「一試二用」的制度下，如果你的</a:t>
            </a:r>
            <a:r>
              <a:rPr lang="zh-TW" altLang="en-US" sz="2800" b="1" dirty="0">
                <a:solidFill>
                  <a:srgbClr val="FF0000"/>
                </a:solidFill>
                <a:latin typeface="新細明體" pitchFamily="18" charset="-120"/>
              </a:rPr>
              <a:t>加權分數</a:t>
            </a:r>
            <a:r>
              <a:rPr lang="zh-TW" altLang="en-US" sz="2800" b="1" dirty="0">
                <a:latin typeface="新細明體" pitchFamily="18" charset="-120"/>
              </a:rPr>
              <a:t>遠高於「目標校系」去年的錄取分數，你可以選擇</a:t>
            </a:r>
            <a:r>
              <a:rPr lang="zh-TW" altLang="en-US" sz="2800" b="1" dirty="0">
                <a:solidFill>
                  <a:srgbClr val="C00000"/>
                </a:solidFill>
                <a:latin typeface="新細明體" pitchFamily="18" charset="-120"/>
              </a:rPr>
              <a:t>「坐等分發」</a:t>
            </a:r>
            <a:r>
              <a:rPr lang="zh-TW" altLang="en-US" sz="2800" b="1" dirty="0">
                <a:latin typeface="新細明體" pitchFamily="18" charset="-120"/>
              </a:rPr>
              <a:t>！</a:t>
            </a:r>
            <a:endParaRPr lang="en-US" altLang="zh-TW" sz="2800" b="1" dirty="0">
              <a:latin typeface="新細明體" pitchFamily="18" charset="-120"/>
            </a:endParaRPr>
          </a:p>
          <a:p>
            <a:pPr marL="723900" indent="-715963" algn="just">
              <a:lnSpc>
                <a:spcPts val="4000"/>
              </a:lnSpc>
              <a:spcBef>
                <a:spcPts val="1500"/>
              </a:spcBef>
            </a:pPr>
            <a:r>
              <a:rPr lang="en-US" altLang="zh-TW" sz="2800" b="1" dirty="0">
                <a:latin typeface="新細明體" pitchFamily="18" charset="-120"/>
              </a:rPr>
              <a:t>(</a:t>
            </a:r>
            <a:r>
              <a:rPr lang="zh-TW" altLang="en-US" sz="2800" b="1" dirty="0">
                <a:latin typeface="新細明體" pitchFamily="18" charset="-120"/>
              </a:rPr>
              <a:t>二</a:t>
            </a:r>
            <a:r>
              <a:rPr lang="en-US" altLang="zh-TW" sz="2800" b="1" dirty="0">
                <a:latin typeface="新細明體" pitchFamily="18" charset="-120"/>
              </a:rPr>
              <a:t>) </a:t>
            </a:r>
            <a:r>
              <a:rPr lang="zh-TW" altLang="en-US" sz="2800" b="1" dirty="0">
                <a:latin typeface="新細明體" pitchFamily="18" charset="-120"/>
              </a:rPr>
              <a:t>今年的風險：名額移到甄選入學，造成同一校系錄取分數大大提高。</a:t>
            </a:r>
            <a:endParaRPr lang="en-US" altLang="zh-TW" sz="2800" b="1" dirty="0">
              <a:latin typeface="新細明體" pitchFamily="18" charset="-120"/>
            </a:endParaRPr>
          </a:p>
          <a:p>
            <a:pPr marL="723900" indent="-715963" algn="just">
              <a:lnSpc>
                <a:spcPts val="4000"/>
              </a:lnSpc>
              <a:spcBef>
                <a:spcPts val="1500"/>
              </a:spcBef>
            </a:pPr>
            <a:r>
              <a:rPr lang="en-US" altLang="zh-TW" sz="2800" b="1" dirty="0">
                <a:latin typeface="新細明體" pitchFamily="18" charset="-120"/>
              </a:rPr>
              <a:t>(</a:t>
            </a:r>
            <a:r>
              <a:rPr lang="zh-TW" altLang="en-US" sz="2800" b="1" dirty="0">
                <a:latin typeface="新細明體" pitchFamily="18" charset="-120"/>
              </a:rPr>
              <a:t>三</a:t>
            </a:r>
            <a:r>
              <a:rPr lang="en-US" altLang="zh-TW" sz="2800" b="1" dirty="0">
                <a:latin typeface="新細明體" pitchFamily="18" charset="-120"/>
              </a:rPr>
              <a:t>) </a:t>
            </a:r>
            <a:r>
              <a:rPr lang="zh-TW" altLang="en-US" sz="2800" b="1" dirty="0">
                <a:latin typeface="新細明體" pitchFamily="18" charset="-120"/>
              </a:rPr>
              <a:t>誠摯的建議：</a:t>
            </a:r>
            <a:r>
              <a:rPr lang="zh-TW" altLang="en-US" sz="2800" b="1" dirty="0">
                <a:solidFill>
                  <a:srgbClr val="C00000"/>
                </a:solidFill>
                <a:latin typeface="新細明體" pitchFamily="18" charset="-120"/>
              </a:rPr>
              <a:t>不輕言放棄「甄選入學」的機會</a:t>
            </a:r>
            <a:r>
              <a:rPr lang="zh-TW" altLang="en-US" sz="2800" b="1" dirty="0">
                <a:latin typeface="新細明體" pitchFamily="18" charset="-120"/>
              </a:rPr>
              <a:t>。</a:t>
            </a:r>
            <a:endParaRPr lang="en-US" altLang="zh-TW" sz="2800" b="1" dirty="0">
              <a:latin typeface="新細明體" pitchFamily="18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028950" y="6202363"/>
            <a:ext cx="3086100" cy="365125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202363"/>
            <a:ext cx="2057400" cy="365125"/>
          </a:xfrm>
        </p:spPr>
        <p:txBody>
          <a:bodyPr/>
          <a:lstStyle/>
          <a:p>
            <a:pPr>
              <a:defRPr/>
            </a:pPr>
            <a:fld id="{D4A8A236-2826-4156-AE74-6B15B53E73D1}" type="slidenum">
              <a:rPr lang="zh-TW" altLang="en-US"/>
              <a:pPr>
                <a:defRPr/>
              </a:pPr>
              <a:t>5</a:t>
            </a:fld>
            <a:endParaRPr lang="zh-TW" altLang="en-US"/>
          </a:p>
        </p:txBody>
      </p:sp>
      <p:pic>
        <p:nvPicPr>
          <p:cNvPr id="7173" name="圖片 4"/>
          <p:cNvPicPr>
            <a:picLocks noChangeAspect="1"/>
          </p:cNvPicPr>
          <p:nvPr/>
        </p:nvPicPr>
        <p:blipFill>
          <a:blip r:embed="rId2" cstate="print">
            <a:lum bright="-7000" contrast="12000"/>
          </a:blip>
          <a:srcRect/>
          <a:stretch>
            <a:fillRect/>
          </a:stretch>
        </p:blipFill>
        <p:spPr bwMode="auto">
          <a:xfrm>
            <a:off x="176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071538" y="285728"/>
            <a:ext cx="7705725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6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【</a:t>
            </a:r>
            <a:r>
              <a:rPr kumimoji="0" lang="zh-TW" altLang="en-US" sz="36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甄選</a:t>
            </a:r>
            <a:r>
              <a:rPr kumimoji="0" lang="en-US" altLang="zh-CN" sz="36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】</a:t>
            </a:r>
            <a:r>
              <a:rPr kumimoji="0" lang="en-US" altLang="zh-TW" sz="36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5/26</a:t>
            </a:r>
            <a:r>
              <a:rPr kumimoji="0" lang="zh-TW" altLang="en-US" sz="36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完成志願選填</a:t>
            </a:r>
          </a:p>
        </p:txBody>
      </p:sp>
      <p:sp>
        <p:nvSpPr>
          <p:cNvPr id="7" name="矩形 6"/>
          <p:cNvSpPr/>
          <p:nvPr/>
        </p:nvSpPr>
        <p:spPr>
          <a:xfrm>
            <a:off x="357158" y="1571612"/>
            <a:ext cx="148696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5/2</a:t>
            </a:r>
            <a:r>
              <a:rPr lang="zh-TW" altLang="en-US" sz="2800" b="1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後</a:t>
            </a:r>
            <a:endParaRPr kumimoji="0" lang="zh-TW" altLang="en-US" sz="2800" b="1" dirty="0">
              <a:ln w="15875">
                <a:solidFill>
                  <a:schemeClr val="bg1"/>
                </a:solidFill>
              </a:ln>
              <a:solidFill>
                <a:srgbClr val="FF0000"/>
              </a:solidFill>
              <a:latin typeface="華康儷中黑(P)" pitchFamily="34" charset="-120"/>
              <a:ea typeface="華康儷中黑(P)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267348" y="2408333"/>
            <a:ext cx="615553" cy="4136165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3175">
                  <a:solidFill>
                    <a:schemeClr val="bg1"/>
                  </a:solidFill>
                </a:ln>
                <a:latin typeface="華康儷中黑(P)" pitchFamily="34" charset="-120"/>
                <a:ea typeface="華康儷中黑(P)" pitchFamily="34" charset="-120"/>
              </a:rPr>
              <a:t>做好</a:t>
            </a:r>
            <a:r>
              <a:rPr lang="zh-TW" altLang="en-US" sz="2800" b="1" dirty="0">
                <a:ln w="3175">
                  <a:solidFill>
                    <a:schemeClr val="bg1"/>
                  </a:solidFill>
                </a:ln>
                <a:latin typeface="華康儷中黑(P)" pitchFamily="34" charset="-120"/>
                <a:ea typeface="華康儷中黑(P)" pitchFamily="34" charset="-120"/>
              </a:rPr>
              <a:t>審查</a:t>
            </a:r>
            <a:r>
              <a:rPr kumimoji="0" lang="zh-TW" altLang="en-US" sz="2800" b="1" dirty="0">
                <a:ln w="3175">
                  <a:solidFill>
                    <a:schemeClr val="bg1"/>
                  </a:solidFill>
                </a:ln>
                <a:latin typeface="華康儷中黑(P)" pitchFamily="34" charset="-120"/>
                <a:ea typeface="華康儷中黑(P)" pitchFamily="34" charset="-120"/>
              </a:rPr>
              <a:t>資料與面試準備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951335" y="2429458"/>
            <a:ext cx="615553" cy="3917411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6350">
                  <a:solidFill>
                    <a:schemeClr val="bg1"/>
                  </a:solidFill>
                </a:ln>
                <a:latin typeface="華康儷中黑(P)" pitchFamily="34" charset="-120"/>
                <a:ea typeface="華康儷中黑(P)" pitchFamily="34" charset="-120"/>
              </a:rPr>
              <a:t>已做功課選好     個志願</a:t>
            </a:r>
          </a:p>
        </p:txBody>
      </p:sp>
      <p:sp>
        <p:nvSpPr>
          <p:cNvPr id="12" name="矩形 11"/>
          <p:cNvSpPr/>
          <p:nvPr/>
        </p:nvSpPr>
        <p:spPr>
          <a:xfrm>
            <a:off x="4786314" y="4643446"/>
            <a:ext cx="966129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ln w="15875">
                  <a:solidFill>
                    <a:schemeClr val="bg1"/>
                  </a:solidFill>
                </a:ln>
                <a:latin typeface="華康儷中黑(P)" pitchFamily="34" charset="-120"/>
                <a:ea typeface="華康儷中黑(P)" pitchFamily="34" charset="-120"/>
              </a:rPr>
              <a:t>6</a:t>
            </a:r>
            <a:endParaRPr kumimoji="0" lang="zh-TW" altLang="en-US" sz="2800" b="1" dirty="0">
              <a:ln w="15875">
                <a:solidFill>
                  <a:schemeClr val="bg1"/>
                </a:solidFill>
              </a:ln>
              <a:latin typeface="華康儷中黑(P)" pitchFamily="34" charset="-120"/>
              <a:ea typeface="華康儷中黑(P)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57356" y="1571612"/>
            <a:ext cx="139296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5/18</a:t>
            </a:r>
            <a:r>
              <a:rPr kumimoji="0" lang="zh-TW" altLang="en-US" sz="2800" b="1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前</a:t>
            </a:r>
          </a:p>
        </p:txBody>
      </p:sp>
      <p:sp>
        <p:nvSpPr>
          <p:cNvPr id="14" name="矩形 13"/>
          <p:cNvSpPr/>
          <p:nvPr/>
        </p:nvSpPr>
        <p:spPr>
          <a:xfrm>
            <a:off x="4714876" y="1571612"/>
            <a:ext cx="10211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5/26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前</a:t>
            </a:r>
            <a:endParaRPr kumimoji="0" lang="en-US" altLang="zh-TW" sz="2800" b="1" dirty="0">
              <a:ln w="15875">
                <a:solidFill>
                  <a:schemeClr val="bg1"/>
                </a:solidFill>
              </a:ln>
              <a:solidFill>
                <a:srgbClr val="FF0000"/>
              </a:solidFill>
              <a:latin typeface="華康儷中黑(P)" pitchFamily="34" charset="-120"/>
              <a:ea typeface="華康儷中黑(P)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ln w="15875">
                <a:solidFill>
                  <a:schemeClr val="bg1"/>
                </a:solidFill>
              </a:ln>
              <a:solidFill>
                <a:srgbClr val="FF0000"/>
              </a:solidFill>
              <a:latin typeface="華康儷中黑(P)" pitchFamily="34" charset="-120"/>
              <a:ea typeface="華康儷中黑(P)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156971" y="2429458"/>
            <a:ext cx="553998" cy="4084214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n w="3175">
                  <a:solidFill>
                    <a:schemeClr val="bg1"/>
                  </a:solidFill>
                </a:ln>
                <a:latin typeface="華康儷中黑(P)" pitchFamily="34" charset="-120"/>
                <a:ea typeface="華康儷中黑(P)" pitchFamily="34" charset="-120"/>
              </a:rPr>
              <a:t>校內繳交報名費及家長同意書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833986" y="1875009"/>
            <a:ext cx="615553" cy="4554914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3175">
                  <a:solidFill>
                    <a:schemeClr val="bg1"/>
                  </a:solidFill>
                </a:ln>
                <a:latin typeface="華康儷中黑(P)" pitchFamily="34" charset="-120"/>
                <a:ea typeface="華康儷中黑(P)" pitchFamily="34" charset="-120"/>
              </a:rPr>
              <a:t>現在起 蒐集校系資料</a:t>
            </a:r>
          </a:p>
        </p:txBody>
      </p:sp>
      <p:sp>
        <p:nvSpPr>
          <p:cNvPr id="19" name="向右箭號 18"/>
          <p:cNvSpPr/>
          <p:nvPr/>
        </p:nvSpPr>
        <p:spPr>
          <a:xfrm>
            <a:off x="1573213" y="3016250"/>
            <a:ext cx="571500" cy="4191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0" name="向右箭號 19"/>
          <p:cNvSpPr/>
          <p:nvPr/>
        </p:nvSpPr>
        <p:spPr>
          <a:xfrm>
            <a:off x="2982913" y="2998788"/>
            <a:ext cx="571500" cy="4191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4418013" y="2914650"/>
            <a:ext cx="573087" cy="4175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2" name="向右箭號 21"/>
          <p:cNvSpPr/>
          <p:nvPr/>
        </p:nvSpPr>
        <p:spPr>
          <a:xfrm>
            <a:off x="5580063" y="2871788"/>
            <a:ext cx="573087" cy="4191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3691506" y="2412366"/>
            <a:ext cx="615553" cy="413616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6350">
                  <a:solidFill>
                    <a:schemeClr val="bg1"/>
                  </a:solidFill>
                </a:ln>
                <a:latin typeface="華康儷中黑(P)" pitchFamily="34" charset="-120"/>
                <a:ea typeface="華康儷中黑(P)" pitchFamily="34" charset="-120"/>
              </a:rPr>
              <a:t>公告成績、先做落點分析</a:t>
            </a:r>
          </a:p>
        </p:txBody>
      </p:sp>
      <p:sp>
        <p:nvSpPr>
          <p:cNvPr id="24" name="矩形 23"/>
          <p:cNvSpPr/>
          <p:nvPr/>
        </p:nvSpPr>
        <p:spPr>
          <a:xfrm>
            <a:off x="3500430" y="1571613"/>
            <a:ext cx="1077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5/19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ln w="15875">
                <a:solidFill>
                  <a:schemeClr val="bg1"/>
                </a:solidFill>
              </a:ln>
              <a:solidFill>
                <a:srgbClr val="FF0000"/>
              </a:solidFill>
              <a:latin typeface="華康儷中黑(P)" pitchFamily="34" charset="-120"/>
              <a:ea typeface="華康儷中黑(P)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307386" y="1579556"/>
            <a:ext cx="101695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5</a:t>
            </a:r>
            <a:r>
              <a:rPr kumimoji="0" lang="en-US" altLang="zh-TW" sz="2800" b="1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/27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前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7170682" y="2439439"/>
            <a:ext cx="923330" cy="4205337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/>
              <a:t>學習歷程上傳檔案勾選 清單預擬</a:t>
            </a:r>
            <a:r>
              <a:rPr lang="zh-TW" altLang="en-US" sz="2400" dirty="0">
                <a:solidFill>
                  <a:srgbClr val="FF0000"/>
                </a:solidFill>
              </a:rPr>
              <a:t>練習版</a:t>
            </a:r>
            <a:r>
              <a:rPr lang="zh-TW" altLang="en-US" sz="2400" dirty="0"/>
              <a:t>開放 </a:t>
            </a:r>
            <a:endParaRPr kumimoji="0" lang="zh-TW" altLang="en-US" sz="2400" b="1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  <a:latin typeface="華康儷中黑(P)" pitchFamily="34" charset="-120"/>
              <a:ea typeface="華康儷中黑(P)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857884" y="1571612"/>
            <a:ext cx="10903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5/26</a:t>
            </a:r>
            <a:r>
              <a:rPr kumimoji="0" lang="zh-TW" altLang="en-US" sz="2800" b="1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前</a:t>
            </a:r>
          </a:p>
        </p:txBody>
      </p:sp>
      <p:sp>
        <p:nvSpPr>
          <p:cNvPr id="29" name="向右箭號 28"/>
          <p:cNvSpPr/>
          <p:nvPr/>
        </p:nvSpPr>
        <p:spPr>
          <a:xfrm>
            <a:off x="6774094" y="2839485"/>
            <a:ext cx="573087" cy="4191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1132133-03A2-48E7-AFF4-E1D015BA95CF}"/>
              </a:ext>
            </a:extLst>
          </p:cNvPr>
          <p:cNvSpPr txBox="1"/>
          <p:nvPr/>
        </p:nvSpPr>
        <p:spPr>
          <a:xfrm>
            <a:off x="8335690" y="5182493"/>
            <a:ext cx="8599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C00000"/>
                </a:solidFill>
              </a:rPr>
              <a:t>注意；各校繳交志願日期不一，此表所示為甄委會之最後期限！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圖片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1097585" y="267532"/>
            <a:ext cx="804641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latin typeface="華康儷中黑(P)" pitchFamily="34" charset="-120"/>
                <a:ea typeface="華康儷中黑(P)" pitchFamily="34" charset="-120"/>
              </a:rPr>
              <a:t>網路免費陷阱多</a:t>
            </a:r>
            <a:r>
              <a:rPr kumimoji="0" lang="en-US" altLang="zh-TW" sz="40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latin typeface="華康儷中黑(P)" pitchFamily="34" charset="-120"/>
                <a:ea typeface="華康儷中黑(P)" pitchFamily="34" charset="-120"/>
              </a:rPr>
              <a:t>-</a:t>
            </a:r>
            <a:r>
              <a:rPr kumimoji="0" lang="zh-TW" altLang="en-US" sz="40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latin typeface="華康儷中黑(P)" pitchFamily="34" charset="-120"/>
                <a:ea typeface="華康儷中黑(P)" pitchFamily="34" charset="-120"/>
              </a:rPr>
              <a:t>個資收集網路詐騙</a:t>
            </a:r>
            <a:endParaRPr kumimoji="0" lang="en-US" altLang="zh-TW" sz="4000" b="1" dirty="0">
              <a:ln w="15875">
                <a:solidFill>
                  <a:schemeClr val="bg1"/>
                </a:solidFill>
              </a:ln>
              <a:solidFill>
                <a:srgbClr val="0070C0"/>
              </a:solidFill>
              <a:latin typeface="華康儷中黑(P)" pitchFamily="34" charset="-120"/>
              <a:ea typeface="華康儷中黑(P)" pitchFamily="34" charset="-120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C2211-475E-4F82-B4BF-EC87C884F398}" type="slidenum">
              <a:rPr lang="zh-TW" altLang="en-US"/>
              <a:pPr>
                <a:defRPr/>
              </a:pPr>
              <a:t>50</a:t>
            </a:fld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29702" name="圖片 2"/>
          <p:cNvPicPr>
            <a:picLocks noChangeAspect="1"/>
          </p:cNvPicPr>
          <p:nvPr/>
        </p:nvPicPr>
        <p:blipFill>
          <a:blip r:embed="rId3" cstate="print"/>
          <a:srcRect b="4378"/>
          <a:stretch>
            <a:fillRect/>
          </a:stretch>
        </p:blipFill>
        <p:spPr bwMode="auto">
          <a:xfrm>
            <a:off x="257175" y="1171575"/>
            <a:ext cx="8799513" cy="5172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群組 13"/>
          <p:cNvGrpSpPr>
            <a:grpSpLocks/>
          </p:cNvGrpSpPr>
          <p:nvPr/>
        </p:nvGrpSpPr>
        <p:grpSpPr bwMode="auto">
          <a:xfrm>
            <a:off x="6923088" y="2425700"/>
            <a:ext cx="2220912" cy="2117725"/>
            <a:chOff x="-9525" y="3697747"/>
            <a:chExt cx="2220156" cy="2118111"/>
          </a:xfrm>
        </p:grpSpPr>
        <p:pic>
          <p:nvPicPr>
            <p:cNvPr id="29704" name="Picture 4" descr="空白的便條紙，插圖 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9525" y="3697747"/>
              <a:ext cx="2220156" cy="2118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十二角星形 16"/>
            <p:cNvSpPr/>
            <p:nvPr/>
          </p:nvSpPr>
          <p:spPr>
            <a:xfrm>
              <a:off x="396737" y="4005778"/>
              <a:ext cx="1558394" cy="1349621"/>
            </a:xfrm>
            <a:prstGeom prst="star12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繁黑體 Std B" pitchFamily="34" charset="-120"/>
                  <a:ea typeface="Adobe 繁黑體 Std B" pitchFamily="34" charset="-120"/>
                </a:rPr>
                <a:t>小心！</a:t>
              </a: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圖片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%E5%95%8F%E8%99%9F%3A+%E4%B8%89%E7%B6%AD%E7%94%B7%E5%AD%90%E5%9C%A8%E7%99%BD%E8%89%B2%E8%83%8C%E6%99%AF%E4%B8%8A%E7%9A%84%E7%B4%85%E8%89%B2%E5%95%8F%E8%99%9F+%E7%89%88%E6%AC%8A%E5%95%86%E7%94%A8%E5%9C%96%E7%89%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54" r="22559"/>
          <a:stretch>
            <a:fillRect/>
          </a:stretch>
        </p:blipFill>
        <p:spPr bwMode="auto">
          <a:xfrm>
            <a:off x="7340600" y="111125"/>
            <a:ext cx="18034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721690" y="391357"/>
            <a:ext cx="7705725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latin typeface="華康儷中黑(P)" pitchFamily="34" charset="-120"/>
                <a:ea typeface="華康儷中黑(P)" pitchFamily="34" charset="-120"/>
              </a:rPr>
              <a:t>網路免費陷阱多</a:t>
            </a:r>
            <a:r>
              <a:rPr kumimoji="0" lang="en-US" altLang="zh-TW" sz="36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latin typeface="華康儷中黑(P)" pitchFamily="34" charset="-120"/>
                <a:ea typeface="華康儷中黑(P)" pitchFamily="34" charset="-120"/>
              </a:rPr>
              <a:t>-</a:t>
            </a:r>
            <a:r>
              <a:rPr kumimoji="0" lang="zh-TW" altLang="en-US" sz="36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latin typeface="華康儷中黑(P)" pitchFamily="34" charset="-120"/>
                <a:ea typeface="華康儷中黑(P)" pitchFamily="34" charset="-120"/>
              </a:rPr>
              <a:t>資料正確度</a:t>
            </a:r>
            <a:endParaRPr kumimoji="0" lang="en-US" altLang="zh-TW" sz="3600" b="1" dirty="0">
              <a:ln w="15875">
                <a:solidFill>
                  <a:schemeClr val="bg1"/>
                </a:solidFill>
              </a:ln>
              <a:solidFill>
                <a:srgbClr val="0070C0"/>
              </a:solidFill>
              <a:latin typeface="華康儷中黑(P)" pitchFamily="34" charset="-120"/>
              <a:ea typeface="華康儷中黑(P)" pitchFamily="34" charset="-120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DE73E-F2E5-44FB-B6DE-29B47AA7C1C3}" type="slidenum">
              <a:rPr lang="zh-TW" altLang="en-US"/>
              <a:pPr>
                <a:defRPr/>
              </a:pPr>
              <a:t>51</a:t>
            </a:fld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30727" name="圖片 1"/>
          <p:cNvPicPr>
            <a:picLocks noChangeAspect="1"/>
          </p:cNvPicPr>
          <p:nvPr/>
        </p:nvPicPr>
        <p:blipFill>
          <a:blip r:embed="rId4" cstate="print"/>
          <a:srcRect l="909" t="12000" r="2158" b="68243"/>
          <a:stretch>
            <a:fillRect/>
          </a:stretch>
        </p:blipFill>
        <p:spPr bwMode="auto">
          <a:xfrm>
            <a:off x="163513" y="1228725"/>
            <a:ext cx="8491537" cy="1685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群組 13"/>
          <p:cNvGrpSpPr>
            <a:grpSpLocks/>
          </p:cNvGrpSpPr>
          <p:nvPr/>
        </p:nvGrpSpPr>
        <p:grpSpPr bwMode="auto">
          <a:xfrm>
            <a:off x="0" y="1016000"/>
            <a:ext cx="2220913" cy="2117725"/>
            <a:chOff x="0" y="2392822"/>
            <a:chExt cx="2220156" cy="2118111"/>
          </a:xfrm>
        </p:grpSpPr>
        <p:pic>
          <p:nvPicPr>
            <p:cNvPr id="30731" name="Picture 4" descr="空白的便條紙，插圖 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392822"/>
              <a:ext cx="2220156" cy="2118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十二角星形 16"/>
            <p:cNvSpPr/>
            <p:nvPr/>
          </p:nvSpPr>
          <p:spPr>
            <a:xfrm>
              <a:off x="282479" y="2777067"/>
              <a:ext cx="1558394" cy="1349621"/>
            </a:xfrm>
            <a:prstGeom prst="star12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繁黑體 Std B" pitchFamily="34" charset="-120"/>
                  <a:ea typeface="Adobe 繁黑體 Std B" pitchFamily="34" charset="-120"/>
                </a:rPr>
                <a:t>小心！</a:t>
              </a:r>
            </a:p>
          </p:txBody>
        </p:sp>
      </p:grpSp>
      <p:pic>
        <p:nvPicPr>
          <p:cNvPr id="30729" name="圖片 12"/>
          <p:cNvPicPr>
            <a:picLocks noChangeAspect="1"/>
          </p:cNvPicPr>
          <p:nvPr/>
        </p:nvPicPr>
        <p:blipFill>
          <a:blip r:embed="rId4" cstate="print"/>
          <a:srcRect l="909" t="41798" r="2158" b="17368"/>
          <a:stretch>
            <a:fillRect/>
          </a:stretch>
        </p:blipFill>
        <p:spPr bwMode="auto">
          <a:xfrm>
            <a:off x="142875" y="2952750"/>
            <a:ext cx="8493125" cy="348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圓角矩形 13"/>
          <p:cNvSpPr/>
          <p:nvPr/>
        </p:nvSpPr>
        <p:spPr>
          <a:xfrm>
            <a:off x="7124700" y="1838325"/>
            <a:ext cx="1247775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51</a:t>
            </a:r>
            <a:r>
              <a:rPr kumimoji="0" lang="zh-TW" altLang="en-US" dirty="0"/>
              <a:t>級分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094EAA-2B8B-45E3-8F6E-AB7603212CF1}" type="slidenum">
              <a:rPr lang="en-US" altLang="zh-TW" smtClean="0">
                <a:latin typeface="Times New Roman" pitchFamily="18" charset="0"/>
              </a:rPr>
              <a:pPr/>
              <a:t>52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3011" name="矩形 4"/>
          <p:cNvSpPr>
            <a:spLocks noChangeArrowheads="1"/>
          </p:cNvSpPr>
          <p:nvPr/>
        </p:nvSpPr>
        <p:spPr bwMode="auto">
          <a:xfrm>
            <a:off x="0" y="260350"/>
            <a:ext cx="9144000" cy="646113"/>
          </a:xfrm>
          <a:prstGeom prst="rect">
            <a:avLst/>
          </a:prstGeom>
          <a:solidFill>
            <a:srgbClr val="33CCFF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3600">
                <a:solidFill>
                  <a:schemeClr val="bg1"/>
                </a:solidFill>
              </a:rPr>
              <a:t>同學們！請注意</a:t>
            </a:r>
            <a:endParaRPr lang="en-US" altLang="zh-TW" sz="3600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00034" y="857232"/>
            <a:ext cx="7920037" cy="535531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20825" indent="-1520825">
              <a:spcBef>
                <a:spcPts val="1200"/>
              </a:spcBef>
              <a:defRPr/>
            </a:pPr>
            <a:endParaRPr lang="en-US" altLang="zh-TW" sz="2800" b="1" dirty="0">
              <a:latin typeface="華康儷中黑" pitchFamily="49" charset="-120"/>
              <a:ea typeface="華康儷中黑" pitchFamily="49" charset="-120"/>
            </a:endParaRPr>
          </a:p>
          <a:p>
            <a:pPr marL="1520825" indent="-1520825">
              <a:spcBef>
                <a:spcPts val="1200"/>
              </a:spcBef>
              <a:defRPr/>
            </a:pPr>
            <a:r>
              <a:rPr lang="zh-TW" altLang="en-US" sz="4800" b="1" dirty="0">
                <a:latin typeface="華康儷中黑" pitchFamily="49" charset="-120"/>
                <a:ea typeface="華康儷中黑" pitchFamily="49" charset="-120"/>
              </a:rPr>
              <a:t>過去同學常有的狀況：</a:t>
            </a:r>
            <a:endParaRPr lang="en-US" altLang="zh-TW" sz="4800" b="1" dirty="0">
              <a:latin typeface="華康儷中黑" pitchFamily="49" charset="-120"/>
              <a:ea typeface="華康儷中黑" pitchFamily="49" charset="-120"/>
            </a:endParaRPr>
          </a:p>
          <a:p>
            <a:pPr marL="1520825" indent="-1520825">
              <a:spcBef>
                <a:spcPts val="1200"/>
              </a:spcBef>
              <a:defRPr/>
            </a:pPr>
            <a:endParaRPr lang="en-US" altLang="zh-TW" sz="4800" b="1" dirty="0">
              <a:solidFill>
                <a:srgbClr val="CC00CC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1520825" indent="-1520825">
              <a:spcBef>
                <a:spcPts val="1200"/>
              </a:spcBef>
              <a:defRPr/>
            </a:pPr>
            <a:r>
              <a:rPr lang="zh-TW" altLang="en-US" sz="4800" b="1" dirty="0">
                <a:solidFill>
                  <a:srgbClr val="CC00CC"/>
                </a:solidFill>
                <a:latin typeface="華康儷中黑" pitchFamily="49" charset="-120"/>
                <a:ea typeface="華康儷中黑" pitchFamily="49" charset="-120"/>
              </a:rPr>
              <a:t>亂填、少填、不填</a:t>
            </a:r>
            <a:endParaRPr lang="en-US" altLang="zh-TW" sz="4800" b="1" dirty="0">
              <a:solidFill>
                <a:srgbClr val="CC00CC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1520825" indent="-1520825">
              <a:spcBef>
                <a:spcPts val="1200"/>
              </a:spcBef>
              <a:defRPr/>
            </a:pPr>
            <a:r>
              <a:rPr lang="zh-TW" altLang="en-US" sz="4800" b="1" dirty="0">
                <a:latin typeface="HelveticaNeueLT Std Blk Ext" pitchFamily="34" charset="0"/>
                <a:ea typeface="華康儷中黑" pitchFamily="49" charset="-120"/>
              </a:rPr>
              <a:t>    </a:t>
            </a:r>
            <a:endParaRPr lang="en-US" altLang="zh-TW" sz="4800" b="1" dirty="0">
              <a:latin typeface="HelveticaNeueLT Std Blk Ext" pitchFamily="34" charset="0"/>
              <a:ea typeface="華康儷中黑" pitchFamily="49" charset="-120"/>
            </a:endParaRPr>
          </a:p>
          <a:p>
            <a:pPr marL="1520825" indent="-1520825" algn="l">
              <a:spcBef>
                <a:spcPts val="1200"/>
              </a:spcBef>
              <a:defRPr/>
            </a:pPr>
            <a:r>
              <a:rPr lang="zh-TW" altLang="en-US" sz="4800" b="1" dirty="0">
                <a:latin typeface="HelveticaNeueLT Std Blk Ext" pitchFamily="34" charset="0"/>
                <a:ea typeface="華康儷中黑" pitchFamily="49" charset="-120"/>
              </a:rPr>
              <a:t>      </a:t>
            </a:r>
            <a:r>
              <a:rPr lang="en-US" altLang="zh-TW" sz="4800" b="1" dirty="0">
                <a:latin typeface="HelveticaNeueLT Std Blk Ext" pitchFamily="34" charset="0"/>
                <a:ea typeface="華康儷中黑" pitchFamily="49" charset="-120"/>
              </a:rPr>
              <a:t>I See you</a:t>
            </a:r>
            <a:endParaRPr lang="en-US" altLang="zh-TW" sz="4800" b="1" dirty="0">
              <a:latin typeface="華康儷中黑" pitchFamily="49" charset="-120"/>
              <a:ea typeface="華康儷中黑" pitchFamily="49" charset="-120"/>
            </a:endParaRPr>
          </a:p>
          <a:p>
            <a:pPr marL="514350" indent="-514350">
              <a:buFont typeface="+mj-ea"/>
              <a:buAutoNum type="ea1ChtPeriod"/>
              <a:defRPr/>
            </a:pPr>
            <a:endParaRPr lang="en-US" altLang="zh-TW" b="1" dirty="0">
              <a:latin typeface="華康儷中黑" pitchFamily="49" charset="-120"/>
              <a:ea typeface="華康儷中黑" pitchFamily="49" charset="-120"/>
            </a:endParaRPr>
          </a:p>
        </p:txBody>
      </p:sp>
      <p:pic>
        <p:nvPicPr>
          <p:cNvPr id="78850" name="Picture 2" descr="「金城武 4g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7088" y="4292600"/>
            <a:ext cx="323691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792DE8-F478-4433-86C0-355B015E9397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37893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標題 1"/>
          <p:cNvSpPr txBox="1">
            <a:spLocks/>
          </p:cNvSpPr>
          <p:nvPr/>
        </p:nvSpPr>
        <p:spPr bwMode="auto">
          <a:xfrm>
            <a:off x="1025525" y="315913"/>
            <a:ext cx="701198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latin typeface="Arial" panose="020B0604020202020204" pitchFamily="34" charset="0"/>
                <a:ea typeface="華康儷中黑" pitchFamily="49" charset="-120"/>
              </a:rPr>
              <a:t>行行出狀元</a:t>
            </a:r>
          </a:p>
        </p:txBody>
      </p:sp>
      <p:pic>
        <p:nvPicPr>
          <p:cNvPr id="37895" name="Picture 2" descr="\\TS-XLFE6\Edit\22.字型、圖庫、版式參考\04.圖庫.DM範本\彩色童年\ab021-02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081088"/>
            <a:ext cx="2103438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2975"/>
            <a:ext cx="2667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八邊形 9"/>
          <p:cNvSpPr/>
          <p:nvPr/>
        </p:nvSpPr>
        <p:spPr>
          <a:xfrm>
            <a:off x="1209675" y="1033463"/>
            <a:ext cx="7532688" cy="5341937"/>
          </a:xfrm>
          <a:prstGeom prst="octagon">
            <a:avLst/>
          </a:prstGeom>
          <a:solidFill>
            <a:srgbClr val="C7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8775" indent="-3587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789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4814888"/>
            <a:ext cx="4095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5497513"/>
            <a:ext cx="4095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6022975"/>
            <a:ext cx="26654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5327650"/>
            <a:ext cx="4095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309938"/>
            <a:ext cx="4095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4652963"/>
            <a:ext cx="4095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4403725"/>
            <a:ext cx="4095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5" name="文字方塊 18"/>
          <p:cNvSpPr txBox="1">
            <a:spLocks noChangeArrowheads="1"/>
          </p:cNvSpPr>
          <p:nvPr/>
        </p:nvSpPr>
        <p:spPr bwMode="auto">
          <a:xfrm>
            <a:off x="1957388" y="2632075"/>
            <a:ext cx="6135687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kumimoji="0" lang="zh-TW" altLang="en-US" sz="360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不一定每個人都要很會念書</a:t>
            </a:r>
            <a:endParaRPr kumimoji="0" lang="en-US" altLang="zh-TW" sz="360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kumimoji="0" lang="zh-TW" altLang="en-US" sz="360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成績好與成績差都沒關係，但一定要有一技之長</a:t>
            </a:r>
            <a:endParaRPr kumimoji="0" lang="en-US" altLang="zh-TW" sz="360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kumimoji="0" lang="zh-TW" altLang="en-US" sz="360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加上對的態度才能成就自己的未來！</a:t>
            </a:r>
            <a:endParaRPr kumimoji="0" lang="zh-TW" altLang="en-US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7906" name="標題 1"/>
          <p:cNvSpPr txBox="1">
            <a:spLocks/>
          </p:cNvSpPr>
          <p:nvPr/>
        </p:nvSpPr>
        <p:spPr bwMode="auto">
          <a:xfrm>
            <a:off x="2828925" y="1322388"/>
            <a:ext cx="44354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rgbClr val="7030A0"/>
                </a:solidFill>
                <a:latin typeface="Arial" panose="020B0604020202020204" pitchFamily="34" charset="0"/>
                <a:ea typeface="華康儷中黑" pitchFamily="49" charset="-120"/>
              </a:rPr>
              <a:t>科技時代 產業與工作變化快速</a:t>
            </a:r>
          </a:p>
        </p:txBody>
      </p:sp>
    </p:spTree>
    <p:extLst>
      <p:ext uri="{BB962C8B-B14F-4D97-AF65-F5344CB8AC3E}">
        <p14:creationId xmlns:p14="http://schemas.microsoft.com/office/powerpoint/2010/main" val="27621690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圖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254035" y="1415684"/>
            <a:ext cx="3570514" cy="19284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600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9100"/>
                  </a:prst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祝</a:t>
            </a:r>
            <a:endParaRPr kumimoji="0" lang="en-US" altLang="zh-CN" sz="3600" kern="10" dirty="0"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prstShdw prst="shdw17" dist="17961" dir="2700000">
                  <a:srgbClr val="999100"/>
                </a:prst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600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9100"/>
                  </a:prst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金榜題名</a:t>
            </a:r>
            <a:endParaRPr kumimoji="0" lang="zh-TW" altLang="en-US" sz="3600" kern="10" dirty="0"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prstShdw prst="shdw17" dist="17961" dir="2700000">
                  <a:srgbClr val="999100"/>
                </a:prst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6" name="圓角矩形 5"/>
          <p:cNvSpPr/>
          <p:nvPr/>
        </p:nvSpPr>
        <p:spPr bwMode="auto">
          <a:xfrm>
            <a:off x="7596188" y="3933825"/>
            <a:ext cx="1079500" cy="143986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chemeClr val="bg1"/>
                </a:solidFill>
                <a:latin typeface="Adobe 黑体 Std R" pitchFamily="34" charset="-128"/>
                <a:ea typeface="Adobe 黑体 Std R" pitchFamily="34" charset="-128"/>
              </a:rPr>
              <a:t>大</a:t>
            </a:r>
            <a:endParaRPr kumimoji="0" lang="en-US" altLang="zh-TW" sz="2000" dirty="0">
              <a:solidFill>
                <a:schemeClr val="bg1"/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chemeClr val="bg1"/>
                </a:solidFill>
                <a:latin typeface="Adobe 黑体 Std R" pitchFamily="34" charset="-128"/>
                <a:ea typeface="Adobe 黑体 Std R" pitchFamily="34" charset="-128"/>
              </a:rPr>
              <a:t>考</a:t>
            </a:r>
            <a:endParaRPr kumimoji="0" lang="en-US" altLang="zh-TW" sz="2000" dirty="0">
              <a:solidFill>
                <a:schemeClr val="bg1"/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chemeClr val="bg1"/>
                </a:solidFill>
                <a:latin typeface="Adobe 黑体 Std R" pitchFamily="34" charset="-128"/>
                <a:ea typeface="Adobe 黑体 Std R" pitchFamily="34" charset="-128"/>
              </a:rPr>
              <a:t>通</a:t>
            </a:r>
            <a:endParaRPr kumimoji="0" lang="en-US" altLang="zh-TW" sz="2000" dirty="0">
              <a:solidFill>
                <a:schemeClr val="bg1"/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chemeClr val="bg1"/>
                </a:solidFill>
                <a:latin typeface="Adobe 黑体 Std R" pitchFamily="34" charset="-128"/>
                <a:ea typeface="Adobe 黑体 Std R" pitchFamily="34" charset="-128"/>
              </a:rPr>
              <a:t>訊</a:t>
            </a:r>
          </a:p>
        </p:txBody>
      </p:sp>
      <p:sp>
        <p:nvSpPr>
          <p:cNvPr id="53253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6A8B4-FB0A-44E9-88C7-58DF24B466DF}" type="slidenum">
              <a:rPr lang="en-US" altLang="zh-TW"/>
              <a:pPr>
                <a:defRPr/>
              </a:pPr>
              <a:t>54</a:t>
            </a:fld>
            <a:endParaRPr lang="en-US" altLang="zh-TW"/>
          </a:p>
        </p:txBody>
      </p:sp>
      <p:sp>
        <p:nvSpPr>
          <p:cNvPr id="53254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6515100" cy="50609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885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534C96-59C8-48F9-B291-B628B3856784}" type="slidenum">
              <a:rPr lang="zh-TW" altLang="zh-TW" smtClean="0">
                <a:solidFill>
                  <a:srgbClr val="898989"/>
                </a:solidFill>
                <a:latin typeface="Segoe Condensed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zh-TW" altLang="zh-TW">
              <a:solidFill>
                <a:srgbClr val="898989"/>
              </a:solidFill>
              <a:latin typeface="Segoe Condensed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611188" y="2708275"/>
            <a:ext cx="647700" cy="36004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451725" y="3500438"/>
            <a:ext cx="1439863" cy="720725"/>
          </a:xfrm>
          <a:prstGeom prst="wedgeRectCallout">
            <a:avLst>
              <a:gd name="adj1" fmla="val -111681"/>
              <a:gd name="adj2" fmla="val -61880"/>
            </a:avLst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</a:rPr>
              <a:t>告訴同學她喜歡學校錄取機會多大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95288" y="549275"/>
            <a:ext cx="7272337" cy="522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登記分發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落點分析系統操作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-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成果表</a:t>
            </a:r>
          </a:p>
        </p:txBody>
      </p:sp>
      <p:pic>
        <p:nvPicPr>
          <p:cNvPr id="55303" name="圖片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圖片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125538"/>
            <a:ext cx="2054225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5" name="副標題 6"/>
          <p:cNvSpPr txBox="1">
            <a:spLocks/>
          </p:cNvSpPr>
          <p:nvPr/>
        </p:nvSpPr>
        <p:spPr bwMode="auto">
          <a:xfrm rot="-1027430">
            <a:off x="53975" y="4910138"/>
            <a:ext cx="18399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zh-TW" altLang="en-US" sz="3200">
                <a:solidFill>
                  <a:srgbClr val="7F18B8"/>
                </a:solidFill>
                <a:latin typeface="華康中特圓體(P)" pitchFamily="34" charset="-120"/>
                <a:ea typeface="華康中特圓體(P)" pitchFamily="34" charset="-120"/>
              </a:rPr>
              <a:t>大考通訊</a:t>
            </a:r>
          </a:p>
        </p:txBody>
      </p:sp>
      <p:sp>
        <p:nvSpPr>
          <p:cNvPr id="55306" name="文字方塊 17"/>
          <p:cNvSpPr txBox="1">
            <a:spLocks noChangeArrowheads="1"/>
          </p:cNvSpPr>
          <p:nvPr/>
        </p:nvSpPr>
        <p:spPr bwMode="auto">
          <a:xfrm>
            <a:off x="4932363" y="4292600"/>
            <a:ext cx="3527425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4800">
                <a:solidFill>
                  <a:srgbClr val="7F18B8"/>
                </a:solidFill>
                <a:latin typeface="華康中特圓體(P)" pitchFamily="34" charset="-120"/>
                <a:ea typeface="華康中特圓體(P)" pitchFamily="34" charset="-120"/>
              </a:rPr>
              <a:t>感謝聆聽</a:t>
            </a:r>
            <a:endParaRPr lang="en-US" altLang="zh-TW" sz="4800">
              <a:solidFill>
                <a:srgbClr val="7F18B8"/>
              </a:solidFill>
              <a:latin typeface="華康中特圓體(P)" pitchFamily="34" charset="-120"/>
              <a:ea typeface="華康中特圓體(P)" pitchFamily="34" charset="-12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4800">
                <a:solidFill>
                  <a:srgbClr val="7F18B8"/>
                </a:solidFill>
                <a:latin typeface="華康中特圓體(P)" pitchFamily="34" charset="-120"/>
                <a:ea typeface="華康中特圓體(P)" pitchFamily="34" charset="-120"/>
              </a:rPr>
              <a:t>歡迎提問</a:t>
            </a:r>
          </a:p>
        </p:txBody>
      </p:sp>
      <p:pic>
        <p:nvPicPr>
          <p:cNvPr id="55307" name="Picture 6" descr="%E5%95%8F%E8%99%9F%3A+%E8%97%8D%E8%89%B2%E5%95%8F%E8%99%9F%E5%9C%A8%E9%96%83%E8%80%80%E7%9A%84%E5%85%89%E8%8A%92%EF%BC%8C%E9%A3%84%E5%87%BA%E4%BE%86%E4%B8%80%E5%80%8B%E7%93%A6%E6%A5%9E%E7%B4%99%E7%AE%B1%E6%A8%99%E8%A8%98%E5%85%A8%E7%90%83%E8%89%B2%E6%9D%BF%E8%B6%85%E7%B0%A1%E5%96%AE%E7%9A%84%E8%89%B2%E5%BD%A9%E7%B7%A8%E8%BC%AFEPS10%E7%9F%A2%E9%87%8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15888"/>
            <a:ext cx="33274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5880100" y="419100"/>
            <a:ext cx="3117850" cy="136842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latin typeface="華康粗圓體(P)" panose="020F0700000000000000" pitchFamily="34" charset="-120"/>
                <a:ea typeface="華康粗圓體(P)" panose="020F0700000000000000" pitchFamily="34" charset="-120"/>
              </a:rPr>
              <a:t>上線  客服時間</a:t>
            </a:r>
            <a:endParaRPr kumimoji="0" lang="en-US" altLang="zh-TW" dirty="0">
              <a:latin typeface="華康粗圓體(P)" panose="020F0700000000000000" pitchFamily="34" charset="-120"/>
              <a:ea typeface="華康粗圓體(P)" panose="020F0700000000000000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latin typeface="華康粗圓體(P)" panose="020F0700000000000000" pitchFamily="34" charset="-120"/>
                <a:ea typeface="華康粗圓體(P)" panose="020F0700000000000000" pitchFamily="34" charset="-120"/>
              </a:rPr>
              <a:t>上班日  </a:t>
            </a:r>
            <a:r>
              <a:rPr kumimoji="0" lang="en-US" altLang="zh-TW" dirty="0">
                <a:latin typeface="華康粗圓體(P)" panose="020F0700000000000000" pitchFamily="34" charset="-120"/>
                <a:ea typeface="華康粗圓體(P)" panose="020F0700000000000000" pitchFamily="34" charset="-120"/>
              </a:rPr>
              <a:t>9</a:t>
            </a:r>
            <a:r>
              <a:rPr kumimoji="0" lang="zh-TW" altLang="en-US" dirty="0">
                <a:latin typeface="華康粗圓體(P)" panose="020F0700000000000000" pitchFamily="34" charset="-120"/>
                <a:ea typeface="華康粗圓體(P)" panose="020F0700000000000000" pitchFamily="34" charset="-120"/>
              </a:rPr>
              <a:t> ：</a:t>
            </a:r>
            <a:r>
              <a:rPr kumimoji="0" lang="en-US" altLang="zh-TW" dirty="0">
                <a:latin typeface="華康粗圓體(P)" panose="020F0700000000000000" pitchFamily="34" charset="-120"/>
                <a:ea typeface="華康粗圓體(P)" panose="020F0700000000000000" pitchFamily="34" charset="-120"/>
              </a:rPr>
              <a:t>00 -21</a:t>
            </a:r>
            <a:r>
              <a:rPr kumimoji="0" lang="zh-TW" altLang="en-US" dirty="0">
                <a:latin typeface="華康粗圓體(P)" panose="020F0700000000000000" pitchFamily="34" charset="-120"/>
                <a:ea typeface="華康粗圓體(P)" panose="020F0700000000000000" pitchFamily="34" charset="-120"/>
              </a:rPr>
              <a:t>：</a:t>
            </a:r>
            <a:r>
              <a:rPr kumimoji="0" lang="en-US" altLang="zh-TW" dirty="0">
                <a:latin typeface="華康粗圓體(P)" panose="020F0700000000000000" pitchFamily="34" charset="-120"/>
                <a:ea typeface="華康粗圓體(P)" panose="020F0700000000000000" pitchFamily="34" charset="-120"/>
              </a:rPr>
              <a:t>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pc="-150" dirty="0">
                <a:latin typeface="華康粗圓體(P)" panose="020F0700000000000000" pitchFamily="34" charset="-120"/>
                <a:ea typeface="華康粗圓體(P)" panose="020F0700000000000000" pitchFamily="34" charset="-120"/>
              </a:rPr>
              <a:t>假 日   </a:t>
            </a:r>
            <a:r>
              <a:rPr kumimoji="0" lang="en-US" altLang="zh-TW" spc="-150" dirty="0">
                <a:latin typeface="華康粗圓體(P)" panose="020F0700000000000000" pitchFamily="34" charset="-120"/>
                <a:ea typeface="華康粗圓體(P)" panose="020F0700000000000000" pitchFamily="34" charset="-120"/>
              </a:rPr>
              <a:t>9</a:t>
            </a:r>
            <a:r>
              <a:rPr kumimoji="0" lang="zh-TW" altLang="en-US" spc="-150" dirty="0">
                <a:latin typeface="華康粗圓體(P)" panose="020F0700000000000000" pitchFamily="34" charset="-120"/>
                <a:ea typeface="華康粗圓體(P)" panose="020F0700000000000000" pitchFamily="34" charset="-120"/>
              </a:rPr>
              <a:t> ：</a:t>
            </a:r>
            <a:r>
              <a:rPr kumimoji="0" lang="en-US" altLang="zh-TW" spc="-150" dirty="0">
                <a:latin typeface="華康粗圓體(P)" panose="020F0700000000000000" pitchFamily="34" charset="-120"/>
                <a:ea typeface="華康粗圓體(P)" panose="020F0700000000000000" pitchFamily="34" charset="-120"/>
              </a:rPr>
              <a:t>00 -18</a:t>
            </a:r>
            <a:r>
              <a:rPr kumimoji="0" lang="zh-TW" altLang="en-US" spc="-150" dirty="0">
                <a:latin typeface="華康粗圓體(P)" panose="020F0700000000000000" pitchFamily="34" charset="-120"/>
                <a:ea typeface="華康粗圓體(P)" panose="020F0700000000000000" pitchFamily="34" charset="-120"/>
              </a:rPr>
              <a:t>：</a:t>
            </a:r>
            <a:r>
              <a:rPr kumimoji="0" lang="en-US" altLang="zh-TW" spc="-150" dirty="0">
                <a:latin typeface="華康粗圓體(P)" panose="020F0700000000000000" pitchFamily="34" charset="-120"/>
                <a:ea typeface="華康粗圓體(P)" panose="020F0700000000000000" pitchFamily="34" charset="-120"/>
              </a:rPr>
              <a:t>00</a:t>
            </a:r>
            <a:endParaRPr kumimoji="0" lang="zh-TW" altLang="en-US" spc="-150" dirty="0">
              <a:latin typeface="華康粗圓體(P)" panose="020F0700000000000000" pitchFamily="34" charset="-120"/>
              <a:ea typeface="華康粗圓體(P)" panose="020F0700000000000000" pitchFamily="34" charset="-120"/>
            </a:endParaRPr>
          </a:p>
        </p:txBody>
      </p:sp>
      <p:sp>
        <p:nvSpPr>
          <p:cNvPr id="15" name="頁尾版面配置區 14"/>
          <p:cNvSpPr>
            <a:spLocks noGrp="1"/>
          </p:cNvSpPr>
          <p:nvPr>
            <p:ph type="ftr" sz="quarter" idx="11"/>
          </p:nvPr>
        </p:nvSpPr>
        <p:spPr>
          <a:xfrm>
            <a:off x="1303338" y="4786322"/>
            <a:ext cx="3086100" cy="1785928"/>
          </a:xfrm>
        </p:spPr>
        <p:txBody>
          <a:bodyPr/>
          <a:lstStyle/>
          <a:p>
            <a:pPr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施明誌 老師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02-29555178</a:t>
            </a:r>
          </a:p>
          <a:p>
            <a:pPr>
              <a:defRPr/>
            </a:pP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0911-988153</a:t>
            </a:r>
            <a:endParaRPr lang="zh-TW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3249B-8284-48A2-8E6A-6078F476BAEF}" type="slidenum">
              <a:rPr lang="zh-TW" altLang="en-US"/>
              <a:pPr>
                <a:defRPr/>
              </a:pPr>
              <a:t>6</a:t>
            </a:fld>
            <a:endParaRPr lang="zh-TW" altLang="en-US"/>
          </a:p>
        </p:txBody>
      </p:sp>
      <p:pic>
        <p:nvPicPr>
          <p:cNvPr id="8197" name="圖片 4"/>
          <p:cNvPicPr>
            <a:picLocks noChangeAspect="1"/>
          </p:cNvPicPr>
          <p:nvPr/>
        </p:nvPicPr>
        <p:blipFill>
          <a:blip r:embed="rId2" cstate="print">
            <a:lum bright="-17000" contrast="10000"/>
          </a:blip>
          <a:srcRect/>
          <a:stretch>
            <a:fillRect/>
          </a:stretch>
        </p:blipFill>
        <p:spPr bwMode="auto">
          <a:xfrm>
            <a:off x="-22302" y="-1075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415973" y="267624"/>
            <a:ext cx="7705725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6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【</a:t>
            </a:r>
            <a:r>
              <a:rPr kumimoji="0" lang="zh-TW" altLang="en-US" sz="36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登記分發</a:t>
            </a:r>
            <a:r>
              <a:rPr kumimoji="0" lang="en-US" altLang="zh-CN" sz="36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】</a:t>
            </a:r>
            <a:r>
              <a:rPr lang="en-US" altLang="zh-TW" sz="36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8/02</a:t>
            </a:r>
            <a:r>
              <a:rPr kumimoji="0" lang="zh-TW" altLang="en-US" sz="36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前完成志願選填</a:t>
            </a:r>
          </a:p>
        </p:txBody>
      </p:sp>
      <p:grpSp>
        <p:nvGrpSpPr>
          <p:cNvPr id="2" name="群組 22"/>
          <p:cNvGrpSpPr>
            <a:grpSpLocks/>
          </p:cNvGrpSpPr>
          <p:nvPr/>
        </p:nvGrpSpPr>
        <p:grpSpPr bwMode="auto">
          <a:xfrm>
            <a:off x="385300" y="1372484"/>
            <a:ext cx="7731386" cy="5028316"/>
            <a:chOff x="174343" y="1655991"/>
            <a:chExt cx="7731766" cy="5028878"/>
          </a:xfrm>
        </p:grpSpPr>
        <p:sp>
          <p:nvSpPr>
            <p:cNvPr id="7" name="矩形 6"/>
            <p:cNvSpPr/>
            <p:nvPr/>
          </p:nvSpPr>
          <p:spPr>
            <a:xfrm>
              <a:off x="826326" y="1655991"/>
              <a:ext cx="1073203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800" b="1" dirty="0">
                  <a:ln w="15875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華康儷中黑(P)" pitchFamily="34" charset="-120"/>
                  <a:ea typeface="華康儷中黑(P)" pitchFamily="34" charset="-120"/>
                </a:rPr>
                <a:t>7/28</a:t>
              </a:r>
              <a:endParaRPr kumimoji="0" lang="zh-TW" altLang="en-US" sz="28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latin typeface="華康儷中黑(P)" pitchFamily="34" charset="-120"/>
                <a:ea typeface="華康儷中黑(P)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74343" y="2246403"/>
              <a:ext cx="1723634" cy="4438466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>
                  <a:ln w="3175">
                    <a:solidFill>
                      <a:schemeClr val="bg1"/>
                    </a:solidFill>
                  </a:ln>
                  <a:latin typeface="華康儷中黑(P)" pitchFamily="34" charset="-120"/>
                  <a:ea typeface="華康儷中黑(P)" pitchFamily="34" charset="-120"/>
                </a:rPr>
                <a:t>公告實際招生名額及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>
                  <a:ln w="3175">
                    <a:solidFill>
                      <a:schemeClr val="bg1"/>
                    </a:solidFill>
                  </a:ln>
                  <a:latin typeface="華康儷中黑(P)" pitchFamily="34" charset="-120"/>
                  <a:ea typeface="華康儷中黑(P)" pitchFamily="34" charset="-120"/>
                </a:rPr>
                <a:t>各招生學程</a:t>
              </a:r>
              <a:r>
                <a:rPr kumimoji="0" lang="zh-TW" altLang="en-US" sz="2400" b="1" dirty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考科績權</a:t>
              </a:r>
              <a:r>
                <a:rPr kumimoji="0" lang="zh-TW" altLang="en-US" sz="2400" b="1" dirty="0">
                  <a:ln w="3175">
                    <a:solidFill>
                      <a:schemeClr val="bg1"/>
                    </a:solidFill>
                  </a:ln>
                  <a:latin typeface="華康儷中黑(P)" pitchFamily="34" charset="-120"/>
                  <a:ea typeface="華康儷中黑(P)" pitchFamily="34" charset="-120"/>
                </a:rPr>
                <a:t>重組合人數</a:t>
              </a:r>
              <a:r>
                <a:rPr kumimoji="0" lang="zh-TW" altLang="en-US" sz="2400" b="1" dirty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華康儷中黑(P)" pitchFamily="34" charset="-120"/>
                  <a:ea typeface="華康儷中黑(P)" pitchFamily="34" charset="-120"/>
                </a:rPr>
                <a:t>累計表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 b="1" dirty="0">
                <a:ln w="3175">
                  <a:solidFill>
                    <a:schemeClr val="bg1"/>
                  </a:solidFill>
                </a:ln>
                <a:latin typeface="華康儷中黑(P)" pitchFamily="34" charset="-120"/>
                <a:ea typeface="華康儷中黑(P)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742912" y="2486826"/>
              <a:ext cx="615583" cy="2726109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800" b="1" dirty="0">
                  <a:ln w="6350">
                    <a:solidFill>
                      <a:schemeClr val="bg1"/>
                    </a:solidFill>
                  </a:ln>
                  <a:latin typeface="華康儷中黑(P)" pitchFamily="34" charset="-120"/>
                  <a:ea typeface="華康儷中黑(P)" pitchFamily="34" charset="-120"/>
                </a:rPr>
                <a:t>先做落點分析</a:t>
              </a: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648484" y="2532429"/>
              <a:ext cx="615583" cy="4005103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800" b="1" dirty="0">
                  <a:ln w="3175">
                    <a:solidFill>
                      <a:schemeClr val="bg1"/>
                    </a:solidFill>
                  </a:ln>
                  <a:latin typeface="華康儷中黑(P)" pitchFamily="34" charset="-120"/>
                  <a:ea typeface="華康儷中黑(P)" pitchFamily="34" charset="-120"/>
                </a:rPr>
                <a:t>先做功課選好      個志願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490964" y="4809168"/>
              <a:ext cx="966129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800" b="1" dirty="0">
                  <a:ln w="15875">
                    <a:solidFill>
                      <a:schemeClr val="bg1"/>
                    </a:solidFill>
                  </a:ln>
                  <a:latin typeface="華康儷中黑(P)" pitchFamily="34" charset="-120"/>
                  <a:ea typeface="華康儷中黑(P)" pitchFamily="34" charset="-120"/>
                </a:rPr>
                <a:t>199</a:t>
              </a:r>
              <a:endParaRPr kumimoji="0" lang="zh-TW" altLang="en-US" sz="2800" b="1" dirty="0">
                <a:ln w="15875">
                  <a:solidFill>
                    <a:schemeClr val="bg1"/>
                  </a:solidFill>
                </a:ln>
                <a:latin typeface="華康儷中黑(P)" pitchFamily="34" charset="-120"/>
                <a:ea typeface="華康儷中黑(P)" pitchFamily="34" charset="-12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546190" y="1740275"/>
              <a:ext cx="1022214" cy="9542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800" b="1" dirty="0">
                  <a:ln w="15875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華康儷中黑(P)" pitchFamily="34" charset="-120"/>
                  <a:ea typeface="華康儷中黑(P)" pitchFamily="34" charset="-120"/>
                </a:rPr>
                <a:t>7/28</a:t>
              </a:r>
              <a:r>
                <a:rPr kumimoji="0" lang="zh-TW" altLang="en-US" sz="2800" b="1" dirty="0">
                  <a:ln w="15875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華康儷中黑(P)" pitchFamily="34" charset="-120"/>
                  <a:ea typeface="華康儷中黑(P)" pitchFamily="34" charset="-120"/>
                </a:rPr>
                <a:t>前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133757" y="1723183"/>
              <a:ext cx="1714596" cy="523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800" b="1" dirty="0">
                  <a:ln w="15875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華康儷中黑(P)" pitchFamily="34" charset="-120"/>
                  <a:ea typeface="華康儷中黑(P)" pitchFamily="34" charset="-120"/>
                </a:rPr>
                <a:t>～～～～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791162" y="1736990"/>
              <a:ext cx="1114947" cy="954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800" b="1" dirty="0">
                  <a:ln w="15875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華康儷中黑(P)" pitchFamily="34" charset="-120"/>
                  <a:ea typeface="華康儷中黑(P)" pitchFamily="34" charset="-120"/>
                </a:rPr>
                <a:t>8/02</a:t>
              </a:r>
              <a:r>
                <a:rPr kumimoji="0" lang="zh-TW" altLang="en-US" sz="2800" b="1" dirty="0">
                  <a:ln w="15875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華康儷中黑(P)" pitchFamily="34" charset="-120"/>
                  <a:ea typeface="華康儷中黑(P)" pitchFamily="34" charset="-120"/>
                </a:rPr>
                <a:t>前</a:t>
              </a: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047115" y="1849465"/>
              <a:ext cx="615583" cy="3905687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800" b="1" dirty="0">
                  <a:ln w="3175">
                    <a:solidFill>
                      <a:schemeClr val="bg1"/>
                    </a:solidFill>
                  </a:ln>
                  <a:latin typeface="華康儷中黑(P)" pitchFamily="34" charset="-120"/>
                  <a:ea typeface="華康儷中黑(P)" pitchFamily="34" charset="-120"/>
                </a:rPr>
                <a:t>上網選填志願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3922063" y="1723183"/>
              <a:ext cx="106881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latin typeface="華康儷中黑(P)" pitchFamily="34" charset="-120"/>
                <a:ea typeface="華康儷中黑(P)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27332" y="2456564"/>
              <a:ext cx="615583" cy="3495231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800" b="1" dirty="0">
                  <a:ln w="3175">
                    <a:solidFill>
                      <a:schemeClr val="bg1"/>
                    </a:solidFill>
                  </a:ln>
                  <a:latin typeface="華康儷中黑(P)" pitchFamily="34" charset="-120"/>
                  <a:ea typeface="華康儷中黑(P)" pitchFamily="34" charset="-120"/>
                </a:rPr>
                <a:t>多方蒐集校系資料</a:t>
              </a:r>
            </a:p>
          </p:txBody>
        </p:sp>
        <p:sp>
          <p:nvSpPr>
            <p:cNvPr id="19" name="向右箭號 18"/>
            <p:cNvSpPr/>
            <p:nvPr/>
          </p:nvSpPr>
          <p:spPr>
            <a:xfrm>
              <a:off x="1991940" y="3264349"/>
              <a:ext cx="571528" cy="41914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20" name="向右箭號 19"/>
            <p:cNvSpPr/>
            <p:nvPr/>
          </p:nvSpPr>
          <p:spPr>
            <a:xfrm>
              <a:off x="3460449" y="3246884"/>
              <a:ext cx="573116" cy="41914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21" name="向右箭號 20"/>
            <p:cNvSpPr/>
            <p:nvPr/>
          </p:nvSpPr>
          <p:spPr>
            <a:xfrm>
              <a:off x="4836879" y="3161150"/>
              <a:ext cx="573115" cy="41914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22" name="向右箭號 21"/>
            <p:cNvSpPr/>
            <p:nvPr/>
          </p:nvSpPr>
          <p:spPr>
            <a:xfrm>
              <a:off x="6468909" y="3119870"/>
              <a:ext cx="573115" cy="41756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EC47DB7E-1888-4367-A973-41118FDBBB1C}"/>
              </a:ext>
            </a:extLst>
          </p:cNvPr>
          <p:cNvSpPr/>
          <p:nvPr/>
        </p:nvSpPr>
        <p:spPr bwMode="auto">
          <a:xfrm>
            <a:off x="3276588" y="1629244"/>
            <a:ext cx="171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15875">
                  <a:solidFill>
                    <a:schemeClr val="bg1"/>
                  </a:solidFill>
                </a:ln>
                <a:solidFill>
                  <a:srgbClr val="0070C0"/>
                </a:solidFill>
                <a:latin typeface="華康儷中黑(P)" pitchFamily="34" charset="-120"/>
                <a:ea typeface="華康儷中黑(P)" pitchFamily="34" charset="-120"/>
              </a:rPr>
              <a:t>～～～～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8534400" cy="815975"/>
          </a:xfrm>
        </p:spPr>
        <p:txBody>
          <a:bodyPr/>
          <a:lstStyle/>
          <a:p>
            <a:pPr marL="3676650" indent="-3676650" algn="l"/>
            <a:r>
              <a:rPr lang="zh-TW" altLang="en-US" sz="3600" dirty="0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rPr>
              <a:t>  </a:t>
            </a:r>
            <a:r>
              <a:rPr lang="en-US" altLang="zh-TW" sz="3600" dirty="0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rPr>
              <a:t>108~111</a:t>
            </a:r>
            <a:r>
              <a:rPr lang="zh-TW" altLang="en-US" sz="3600" dirty="0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rPr>
              <a:t>年各管道招生名額</a:t>
            </a:r>
          </a:p>
        </p:txBody>
      </p:sp>
      <p:sp>
        <p:nvSpPr>
          <p:cNvPr id="22531" name="投影片編號版面配置區 3"/>
          <p:cNvSpPr txBox="1">
            <a:spLocks noGrp="1"/>
          </p:cNvSpPr>
          <p:nvPr/>
        </p:nvSpPr>
        <p:spPr bwMode="auto">
          <a:xfrm>
            <a:off x="6931025" y="6537325"/>
            <a:ext cx="2212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5712536-B95C-46BB-805A-0D396032A3A0}" type="slidenum">
              <a:rPr lang="zh-TW" altLang="en-US" sz="1000"/>
              <a:pPr algn="r"/>
              <a:t>7</a:t>
            </a:fld>
            <a:endParaRPr lang="en-US" altLang="zh-TW" sz="1000"/>
          </a:p>
        </p:txBody>
      </p:sp>
      <p:graphicFrame>
        <p:nvGraphicFramePr>
          <p:cNvPr id="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727687"/>
              </p:ext>
            </p:extLst>
          </p:nvPr>
        </p:nvGraphicFramePr>
        <p:xfrm>
          <a:off x="251520" y="1143000"/>
          <a:ext cx="8392418" cy="2000248"/>
        </p:xfrm>
        <a:graphic>
          <a:graphicData uri="http://schemas.openxmlformats.org/drawingml/2006/table">
            <a:tbl>
              <a:tblPr/>
              <a:tblGrid>
                <a:gridCol w="1337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57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  <a:cs typeface="Times New Roman" pitchFamily="18" charset="0"/>
                        </a:rPr>
                        <a:t>年度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甄選入學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  <a:cs typeface="Times New Roman" pitchFamily="18" charset="0"/>
                        </a:rPr>
                        <a:t>聯合登記分發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58">
                <a:tc>
                  <a:txBody>
                    <a:bodyPr/>
                    <a:lstStyle/>
                    <a:p>
                      <a:r>
                        <a:rPr lang="en-US" altLang="zh-TW" dirty="0"/>
                        <a:t>108</a:t>
                      </a:r>
                      <a:r>
                        <a:rPr lang="zh-TW" altLang="en-US" dirty="0"/>
                        <a:t>年度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/>
                        <a:t>43,202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/>
                        <a:t>23,822</a:t>
                      </a:r>
                      <a:endParaRPr lang="zh-TW" altLang="en-US" sz="2000" b="0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58">
                <a:tc>
                  <a:txBody>
                    <a:bodyPr/>
                    <a:lstStyle/>
                    <a:p>
                      <a:r>
                        <a:rPr lang="en-US" altLang="zh-TW" dirty="0"/>
                        <a:t>109</a:t>
                      </a:r>
                      <a:r>
                        <a:rPr lang="zh-TW" altLang="en-US" dirty="0"/>
                        <a:t>年度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42,932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22,715</a:t>
                      </a:r>
                      <a:endParaRPr lang="zh-TW" altLang="en-US" sz="2000" b="1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58">
                <a:tc>
                  <a:txBody>
                    <a:bodyPr/>
                    <a:lstStyle/>
                    <a:p>
                      <a:r>
                        <a:rPr lang="en-US" altLang="zh-TW" dirty="0"/>
                        <a:t>110</a:t>
                      </a:r>
                      <a:r>
                        <a:rPr lang="zh-TW" altLang="en-US" dirty="0"/>
                        <a:t>年度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811494"/>
              </p:ext>
            </p:extLst>
          </p:nvPr>
        </p:nvGraphicFramePr>
        <p:xfrm>
          <a:off x="264476" y="4511909"/>
          <a:ext cx="8358187" cy="997903"/>
        </p:xfrm>
        <a:graphic>
          <a:graphicData uri="http://schemas.openxmlformats.org/drawingml/2006/table">
            <a:tbl>
              <a:tblPr/>
              <a:tblGrid>
                <a:gridCol w="1355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9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3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  <a:cs typeface="Times New Roman" pitchFamily="18" charset="0"/>
                        </a:rPr>
                        <a:t>年度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甄選入學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  <a:cs typeface="Times New Roman" pitchFamily="18" charset="0"/>
                        </a:rPr>
                        <a:t>聯合登記分發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總招生名額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111</a:t>
                      </a:r>
                      <a:r>
                        <a:rPr lang="zh-TW" altLang="en-US" dirty="0"/>
                        <a:t>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42</a:t>
                      </a:r>
                      <a:r>
                        <a:rPr lang="en-US" altLang="zh-TW" sz="1800" b="1" dirty="0"/>
                        <a:t>,</a:t>
                      </a:r>
                      <a:r>
                        <a:rPr lang="en-US" altLang="zh-TW" dirty="0"/>
                        <a:t>161</a:t>
                      </a:r>
                      <a:endParaRPr lang="zh-TW" altLang="en-US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14</a:t>
                      </a:r>
                      <a:r>
                        <a:rPr lang="en-US" altLang="zh-TW" sz="1800" b="1" dirty="0"/>
                        <a:t>,</a:t>
                      </a:r>
                      <a:r>
                        <a:rPr lang="en-US" altLang="zh-TW" dirty="0"/>
                        <a:t>239</a:t>
                      </a:r>
                      <a:endParaRPr lang="zh-TW" altLang="en-US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56</a:t>
                      </a:r>
                      <a:r>
                        <a:rPr lang="en-US" altLang="zh-TW" sz="2400" dirty="0"/>
                        <a:t>,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400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人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 bwMode="gray">
          <a:xfrm>
            <a:off x="539552" y="5805264"/>
            <a:ext cx="828161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76650" indent="-3676650" algn="l" eaLnBrk="0" hangingPunct="0">
              <a:defRPr/>
            </a:pPr>
            <a:r>
              <a:rPr lang="en-US" altLang="zh-TW" sz="2800" b="1" kern="0" dirty="0">
                <a:latin typeface="新細明體" pitchFamily="18" charset="-120"/>
              </a:rPr>
              <a:t>111</a:t>
            </a:r>
            <a:r>
              <a:rPr lang="zh-TW" altLang="en-US" sz="2800" b="1" kern="0" dirty="0">
                <a:latin typeface="新細明體" pitchFamily="18" charset="-120"/>
              </a:rPr>
              <a:t>年考生人數人</a:t>
            </a:r>
            <a:r>
              <a:rPr lang="zh-TW" altLang="en-US" sz="2800" b="1" kern="0" dirty="0">
                <a:latin typeface="新細明體" pitchFamily="18" charset="-120"/>
                <a:cs typeface="+mj-cs"/>
              </a:rPr>
              <a:t>較</a:t>
            </a:r>
            <a:r>
              <a:rPr lang="en-US" altLang="zh-TW" sz="2800" b="1" kern="0" dirty="0">
                <a:latin typeface="新細明體" pitchFamily="18" charset="-120"/>
                <a:cs typeface="+mj-cs"/>
              </a:rPr>
              <a:t>110</a:t>
            </a:r>
            <a:r>
              <a:rPr lang="zh-TW" altLang="en-US" sz="2800" b="1" kern="0" dirty="0">
                <a:latin typeface="新細明體" pitchFamily="18" charset="-120"/>
                <a:cs typeface="+mj-cs"/>
              </a:rPr>
              <a:t>年度  減少</a:t>
            </a:r>
            <a:r>
              <a:rPr lang="en-US" altLang="zh-TW" sz="2800" b="1" u="sng" kern="0" dirty="0">
                <a:solidFill>
                  <a:srgbClr val="FF0000"/>
                </a:solidFill>
                <a:latin typeface="新細明體" pitchFamily="18" charset="-120"/>
                <a:cs typeface="+mj-cs"/>
              </a:rPr>
              <a:t>9</a:t>
            </a:r>
            <a:r>
              <a:rPr lang="en-US" altLang="zh-TW" sz="2800" b="1" u="sng" dirty="0">
                <a:solidFill>
                  <a:srgbClr val="FF0000"/>
                </a:solidFill>
              </a:rPr>
              <a:t>,</a:t>
            </a:r>
            <a:r>
              <a:rPr lang="en-US" altLang="zh-TW" sz="2800" b="1" u="sng" kern="0" dirty="0">
                <a:solidFill>
                  <a:srgbClr val="FF0000"/>
                </a:solidFill>
                <a:latin typeface="新細明體" pitchFamily="18" charset="-120"/>
                <a:cs typeface="+mj-cs"/>
              </a:rPr>
              <a:t>044</a:t>
            </a:r>
            <a:r>
              <a:rPr lang="zh-TW" altLang="en-US" sz="2800" b="1" u="sng" kern="0" dirty="0">
                <a:solidFill>
                  <a:srgbClr val="FF0000"/>
                </a:solidFill>
                <a:latin typeface="新細明體" pitchFamily="18" charset="-120"/>
                <a:cs typeface="+mj-cs"/>
              </a:rPr>
              <a:t> </a:t>
            </a:r>
            <a:r>
              <a:rPr lang="zh-TW" altLang="en-US" sz="2800" b="1" kern="0" dirty="0">
                <a:latin typeface="新細明體" pitchFamily="18" charset="-120"/>
                <a:cs typeface="+mj-cs"/>
              </a:rPr>
              <a:t>考生</a:t>
            </a:r>
          </a:p>
        </p:txBody>
      </p:sp>
      <p:sp>
        <p:nvSpPr>
          <p:cNvPr id="9" name="標題 1"/>
          <p:cNvSpPr txBox="1">
            <a:spLocks/>
          </p:cNvSpPr>
          <p:nvPr/>
        </p:nvSpPr>
        <p:spPr bwMode="gray">
          <a:xfrm>
            <a:off x="249536" y="2962050"/>
            <a:ext cx="5314039" cy="72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76650" indent="-3676650" algn="l" eaLnBrk="0" hangingPunct="0">
              <a:defRPr/>
            </a:pPr>
            <a:endParaRPr lang="zh-TW" altLang="en-US" sz="2000" b="1" kern="0" dirty="0">
              <a:latin typeface="新細明體" pitchFamily="18" charset="-120"/>
              <a:cs typeface="+mj-cs"/>
            </a:endParaRPr>
          </a:p>
        </p:txBody>
      </p:sp>
      <p:sp>
        <p:nvSpPr>
          <p:cNvPr id="10" name="圓角矩形 9"/>
          <p:cNvSpPr/>
          <p:nvPr/>
        </p:nvSpPr>
        <p:spPr bwMode="auto">
          <a:xfrm>
            <a:off x="1547664" y="2636912"/>
            <a:ext cx="7056784" cy="504056"/>
          </a:xfrm>
          <a:prstGeom prst="roundRect">
            <a:avLst/>
          </a:prstGeom>
          <a:noFill/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圓角矩形 10"/>
          <p:cNvSpPr/>
          <p:nvPr/>
        </p:nvSpPr>
        <p:spPr bwMode="auto">
          <a:xfrm>
            <a:off x="7020272" y="4941168"/>
            <a:ext cx="1656184" cy="504056"/>
          </a:xfrm>
          <a:prstGeom prst="roundRect">
            <a:avLst/>
          </a:prstGeom>
          <a:noFill/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直線單箭頭接點 13"/>
          <p:cNvCxnSpPr/>
          <p:nvPr/>
        </p:nvCxnSpPr>
        <p:spPr bwMode="auto">
          <a:xfrm>
            <a:off x="5364088" y="3212976"/>
            <a:ext cx="1872208" cy="1728192"/>
          </a:xfrm>
          <a:prstGeom prst="straightConnector1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</p:cxnSp>
      <p:sp>
        <p:nvSpPr>
          <p:cNvPr id="16" name="文字方塊 15"/>
          <p:cNvSpPr txBox="1"/>
          <p:nvPr/>
        </p:nvSpPr>
        <p:spPr>
          <a:xfrm>
            <a:off x="6372200" y="357301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減少</a:t>
            </a:r>
            <a:r>
              <a:rPr lang="en-US" altLang="zh-TW" sz="2400" b="1" dirty="0">
                <a:solidFill>
                  <a:srgbClr val="FF0000"/>
                </a:solidFill>
              </a:rPr>
              <a:t> 6182</a:t>
            </a:r>
            <a:r>
              <a:rPr lang="zh-TW" altLang="en-US" sz="2400" b="1" dirty="0">
                <a:solidFill>
                  <a:srgbClr val="FF0000"/>
                </a:solidFill>
              </a:rPr>
              <a:t> 人</a:t>
            </a:r>
          </a:p>
        </p:txBody>
      </p:sp>
      <p:sp>
        <p:nvSpPr>
          <p:cNvPr id="17" name="圓角矩形 16"/>
          <p:cNvSpPr/>
          <p:nvPr/>
        </p:nvSpPr>
        <p:spPr bwMode="auto">
          <a:xfrm>
            <a:off x="251520" y="3789040"/>
            <a:ext cx="3024336" cy="432048"/>
          </a:xfrm>
          <a:prstGeom prst="roundRect">
            <a:avLst/>
          </a:prstGeom>
          <a:noFill/>
          <a:ln w="6667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圓角矩形 17"/>
          <p:cNvSpPr/>
          <p:nvPr/>
        </p:nvSpPr>
        <p:spPr bwMode="auto">
          <a:xfrm>
            <a:off x="539552" y="5949280"/>
            <a:ext cx="4320480" cy="432048"/>
          </a:xfrm>
          <a:prstGeom prst="roundRect">
            <a:avLst/>
          </a:prstGeom>
          <a:noFill/>
          <a:ln w="6667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圖案 25"/>
          <p:cNvCxnSpPr>
            <a:cxnSpLocks/>
            <a:stCxn id="17" idx="1"/>
            <a:endCxn id="18" idx="1"/>
          </p:cNvCxnSpPr>
          <p:nvPr/>
        </p:nvCxnSpPr>
        <p:spPr bwMode="auto">
          <a:xfrm rot="10800000" flipH="1" flipV="1">
            <a:off x="251520" y="4005064"/>
            <a:ext cx="288032" cy="2160240"/>
          </a:xfrm>
          <a:prstGeom prst="bentConnector3">
            <a:avLst>
              <a:gd name="adj1" fmla="val -79366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476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</p:cxnSp>
      <p:sp>
        <p:nvSpPr>
          <p:cNvPr id="2" name="矩形 1"/>
          <p:cNvSpPr/>
          <p:nvPr/>
        </p:nvSpPr>
        <p:spPr>
          <a:xfrm>
            <a:off x="210046" y="3146758"/>
            <a:ext cx="2933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kern="0" dirty="0">
                <a:latin typeface="新細明體" pitchFamily="18" charset="-120"/>
              </a:rPr>
              <a:t>108</a:t>
            </a:r>
            <a:r>
              <a:rPr lang="zh-TW" altLang="en-US" sz="2000" b="1" kern="0" dirty="0">
                <a:latin typeface="新細明體" pitchFamily="18" charset="-120"/>
              </a:rPr>
              <a:t>年考生人數</a:t>
            </a:r>
            <a:r>
              <a:rPr lang="en-US" altLang="zh-TW" sz="2000" b="1" kern="0" dirty="0">
                <a:latin typeface="新細明體" pitchFamily="18" charset="-120"/>
              </a:rPr>
              <a:t>110,690</a:t>
            </a:r>
            <a:r>
              <a:rPr lang="zh-TW" altLang="en-US" sz="2000" b="1" kern="0" dirty="0">
                <a:latin typeface="新細明體" pitchFamily="18" charset="-120"/>
              </a:rPr>
              <a:t> 人</a:t>
            </a:r>
            <a:endParaRPr lang="zh-TW" altLang="en-US" sz="20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20BD6CE-B953-428C-9017-8234F47A3E81}"/>
              </a:ext>
            </a:extLst>
          </p:cNvPr>
          <p:cNvSpPr txBox="1"/>
          <p:nvPr/>
        </p:nvSpPr>
        <p:spPr>
          <a:xfrm>
            <a:off x="142840" y="3451588"/>
            <a:ext cx="3068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109</a:t>
            </a:r>
            <a:r>
              <a:rPr lang="zh-TW" altLang="en-US" sz="2000" b="1" dirty="0"/>
              <a:t>年考生人數</a:t>
            </a:r>
            <a:r>
              <a:rPr lang="zh-TW" altLang="en-US" sz="2000" b="1" kern="0" dirty="0">
                <a:latin typeface="新細明體" pitchFamily="18" charset="-120"/>
              </a:rPr>
              <a:t> </a:t>
            </a:r>
            <a:r>
              <a:rPr lang="en-US" altLang="zh-TW" sz="2000" b="1" kern="0" dirty="0">
                <a:latin typeface="新細明體" pitchFamily="18" charset="-120"/>
              </a:rPr>
              <a:t>95,135</a:t>
            </a:r>
            <a:r>
              <a:rPr lang="zh-TW" altLang="en-US" sz="2000" b="1" kern="0" dirty="0">
                <a:latin typeface="新細明體" pitchFamily="18" charset="-120"/>
              </a:rPr>
              <a:t> 人 </a:t>
            </a:r>
            <a:endParaRPr lang="zh-TW" altLang="en-US" sz="2000" b="1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B3CD17D-3030-413A-8343-4972F0630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947048"/>
              </p:ext>
            </p:extLst>
          </p:nvPr>
        </p:nvGraphicFramePr>
        <p:xfrm>
          <a:off x="1547664" y="2633260"/>
          <a:ext cx="7056784" cy="535034"/>
        </p:xfrm>
        <a:graphic>
          <a:graphicData uri="http://schemas.openxmlformats.org/drawingml/2006/table">
            <a:tbl>
              <a:tblPr/>
              <a:tblGrid>
                <a:gridCol w="2952328">
                  <a:extLst>
                    <a:ext uri="{9D8B030D-6E8A-4147-A177-3AD203B41FA5}">
                      <a16:colId xmlns:a16="http://schemas.microsoft.com/office/drawing/2014/main" val="2921894252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391004988"/>
                    </a:ext>
                  </a:extLst>
                </a:gridCol>
              </a:tblGrid>
              <a:tr h="5350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43,296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19,286</a:t>
                      </a:r>
                      <a:endParaRPr lang="zh-TW" altLang="en-US" sz="2000" b="1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537573"/>
                  </a:ext>
                </a:extLst>
              </a:tr>
            </a:tbl>
          </a:graphicData>
        </a:graphic>
      </p:graphicFrame>
      <p:sp>
        <p:nvSpPr>
          <p:cNvPr id="19" name="文字方塊 18">
            <a:extLst>
              <a:ext uri="{FF2B5EF4-FFF2-40B4-BE49-F238E27FC236}">
                <a16:creationId xmlns:a16="http://schemas.microsoft.com/office/drawing/2014/main" id="{11702197-7512-4BCF-A853-03207A53A64E}"/>
              </a:ext>
            </a:extLst>
          </p:cNvPr>
          <p:cNvSpPr txBox="1"/>
          <p:nvPr/>
        </p:nvSpPr>
        <p:spPr>
          <a:xfrm>
            <a:off x="264476" y="3837004"/>
            <a:ext cx="3068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2000" b="1" dirty="0"/>
              <a:t>110</a:t>
            </a:r>
            <a:r>
              <a:rPr lang="zh-TW" altLang="en-US" sz="2000" b="1" dirty="0"/>
              <a:t>年考生人數</a:t>
            </a:r>
            <a:r>
              <a:rPr lang="zh-TW" altLang="en-US" sz="2000" b="1" kern="0" dirty="0">
                <a:latin typeface="新細明體" pitchFamily="18" charset="-120"/>
              </a:rPr>
              <a:t> </a:t>
            </a:r>
            <a:r>
              <a:rPr lang="en-US" altLang="zh-TW" sz="2000" b="1" kern="0" dirty="0">
                <a:latin typeface="新細明體" pitchFamily="18" charset="-120"/>
              </a:rPr>
              <a:t>88,310</a:t>
            </a:r>
            <a:r>
              <a:rPr lang="zh-TW" altLang="en-US" sz="2000" b="1" kern="0" dirty="0">
                <a:latin typeface="新細明體" pitchFamily="18" charset="-120"/>
              </a:rPr>
              <a:t> 人 </a:t>
            </a:r>
            <a:endParaRPr lang="zh-TW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750" y="3429000"/>
            <a:ext cx="7920038" cy="931863"/>
          </a:xfrm>
        </p:spPr>
        <p:txBody>
          <a:bodyPr/>
          <a:lstStyle/>
          <a:p>
            <a:pPr marL="1162050" indent="-1150938" algn="ctr" eaLnBrk="1" hangingPunct="1"/>
            <a:r>
              <a:rPr lang="zh-TW" altLang="en-US" sz="6000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rPr>
              <a:t>壹、甄選入學的特色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內容版面配置區 5"/>
          <p:cNvSpPr>
            <a:spLocks noGrp="1"/>
          </p:cNvSpPr>
          <p:nvPr>
            <p:ph sz="half" idx="4294967295"/>
          </p:nvPr>
        </p:nvSpPr>
        <p:spPr>
          <a:xfrm>
            <a:off x="0" y="1412875"/>
            <a:ext cx="4681538" cy="2952750"/>
          </a:xfrm>
        </p:spPr>
        <p:txBody>
          <a:bodyPr/>
          <a:lstStyle/>
          <a:p>
            <a:pPr marL="890588" indent="-890588">
              <a:buFont typeface="Wingdings" pitchFamily="2" charset="2"/>
              <a:buNone/>
            </a:pPr>
            <a:r>
              <a:rPr lang="zh-TW" altLang="en-US" sz="2200" b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（一）特色</a:t>
            </a:r>
            <a:br>
              <a:rPr lang="zh-TW" altLang="en-US" sz="2200" b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</a:br>
            <a:r>
              <a:rPr lang="en-US" altLang="zh-TW" sz="2200" b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◆</a:t>
            </a:r>
            <a:r>
              <a:rPr lang="zh-TW" altLang="en-US" sz="2200" b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個人申請是一個仿效職</a:t>
            </a:r>
            <a:br>
              <a:rPr lang="zh-TW" altLang="en-US" sz="2200" b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</a:br>
            <a:r>
              <a:rPr lang="zh-TW" altLang="en-US" sz="2200" b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　場選才的升學管道</a:t>
            </a:r>
            <a:br>
              <a:rPr lang="zh-TW" altLang="en-US" sz="2200" b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</a:br>
            <a:endParaRPr lang="zh-TW" altLang="en-US" sz="2200" b="0">
              <a:solidFill>
                <a:srgbClr val="000000"/>
              </a:solidFill>
              <a:latin typeface="新細明體" pitchFamily="18" charset="-120"/>
              <a:ea typeface="新細明體" pitchFamily="18" charset="-120"/>
            </a:endParaRPr>
          </a:p>
          <a:p>
            <a:pPr marL="890588" indent="-890588">
              <a:buFont typeface="Wingdings" pitchFamily="2" charset="2"/>
              <a:buNone/>
            </a:pPr>
            <a:r>
              <a:rPr lang="zh-TW" altLang="en-US" sz="2200" b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           →看「書面資料」</a:t>
            </a:r>
            <a:br>
              <a:rPr lang="zh-TW" altLang="en-US" sz="2200" b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</a:br>
            <a:r>
              <a:rPr lang="zh-TW" altLang="en-US" sz="2200" b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  <a:sym typeface="Wingdings" pitchFamily="2" charset="2"/>
              </a:rPr>
              <a:t>　</a:t>
            </a:r>
            <a:r>
              <a:rPr lang="zh-TW" altLang="en-US" sz="220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  <a:sym typeface="Wingdings" pitchFamily="2" charset="2"/>
              </a:rPr>
              <a:t>個人自傳履歷</a:t>
            </a:r>
            <a:br>
              <a:rPr lang="zh-TW" altLang="en-US" sz="220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  <a:sym typeface="Wingdings" pitchFamily="2" charset="2"/>
              </a:rPr>
            </a:br>
            <a:r>
              <a:rPr lang="zh-TW" altLang="en-US" sz="220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  <a:sym typeface="Wingdings" pitchFamily="2" charset="2"/>
              </a:rPr>
              <a:t>　成績單</a:t>
            </a:r>
            <a:br>
              <a:rPr lang="zh-TW" altLang="en-US" sz="220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  <a:sym typeface="Wingdings" pitchFamily="2" charset="2"/>
              </a:rPr>
            </a:br>
            <a:r>
              <a:rPr lang="zh-TW" altLang="en-US" sz="220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  <a:sym typeface="Wingdings" pitchFamily="2" charset="2"/>
              </a:rPr>
              <a:t>　讀書計畫</a:t>
            </a:r>
            <a:r>
              <a:rPr lang="en-US" altLang="zh-TW" sz="220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  <a:sym typeface="Wingdings" pitchFamily="2" charset="2"/>
              </a:rPr>
              <a:t>(</a:t>
            </a:r>
            <a:r>
              <a:rPr lang="zh-TW" altLang="en-US" sz="220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  <a:sym typeface="Wingdings" pitchFamily="2" charset="2"/>
              </a:rPr>
              <a:t>大學生活計畫</a:t>
            </a:r>
            <a:r>
              <a:rPr lang="en-US" altLang="zh-TW" sz="220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  <a:sym typeface="Wingdings" pitchFamily="2" charset="2"/>
              </a:rPr>
              <a:t>) </a:t>
            </a:r>
            <a:endParaRPr lang="zh-TW" altLang="en-US" sz="2200">
              <a:solidFill>
                <a:srgbClr val="000000"/>
              </a:solidFill>
              <a:latin typeface="新細明體" pitchFamily="18" charset="-120"/>
              <a:ea typeface="新細明體" pitchFamily="18" charset="-120"/>
              <a:sym typeface="Wingdings" pitchFamily="2" charset="2"/>
            </a:endParaRPr>
          </a:p>
        </p:txBody>
      </p:sp>
      <p:sp>
        <p:nvSpPr>
          <p:cNvPr id="25603" name="投影片編號版面配置區 3"/>
          <p:cNvSpPr txBox="1">
            <a:spLocks noGrp="1"/>
          </p:cNvSpPr>
          <p:nvPr/>
        </p:nvSpPr>
        <p:spPr bwMode="auto">
          <a:xfrm>
            <a:off x="6550025" y="6400800"/>
            <a:ext cx="2212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EE52246-5457-41DD-A446-542A3B2E5E98}" type="slidenum">
              <a:rPr lang="zh-TW" altLang="en-US" sz="1400">
                <a:latin typeface="新細明體" pitchFamily="18" charset="-120"/>
              </a:rPr>
              <a:pPr algn="r"/>
              <a:t>9</a:t>
            </a:fld>
            <a:endParaRPr lang="en-US" altLang="zh-TW" sz="1400">
              <a:latin typeface="新細明體" pitchFamily="18" charset="-120"/>
            </a:endParaRPr>
          </a:p>
        </p:txBody>
      </p:sp>
      <p:pic>
        <p:nvPicPr>
          <p:cNvPr id="8" name="內容版面配置區 7" descr="01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286250" y="1500188"/>
            <a:ext cx="4572000" cy="48958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605" name="內容版面配置區 5"/>
          <p:cNvSpPr>
            <a:spLocks/>
          </p:cNvSpPr>
          <p:nvPr/>
        </p:nvSpPr>
        <p:spPr bwMode="gray">
          <a:xfrm>
            <a:off x="611188" y="4581525"/>
            <a:ext cx="30972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90588" indent="-890588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TW" sz="2200">
                <a:solidFill>
                  <a:srgbClr val="000000"/>
                </a:solidFill>
                <a:latin typeface="新細明體" pitchFamily="18" charset="-120"/>
                <a:sym typeface="Wingdings" pitchFamily="2" charset="2"/>
              </a:rPr>
              <a:t> →</a:t>
            </a:r>
            <a:r>
              <a:rPr lang="zh-TW" altLang="en-US" sz="2200">
                <a:solidFill>
                  <a:srgbClr val="000000"/>
                </a:solidFill>
                <a:latin typeface="新細明體" pitchFamily="18" charset="-120"/>
                <a:sym typeface="Wingdings" pitchFamily="2" charset="2"/>
              </a:rPr>
              <a:t>面試（口試）</a:t>
            </a:r>
          </a:p>
          <a:p>
            <a:pPr marL="890588" indent="-890588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TW" altLang="en-US" sz="2200">
                <a:solidFill>
                  <a:srgbClr val="000000"/>
                </a:solidFill>
                <a:latin typeface="新細明體" pitchFamily="18" charset="-120"/>
                <a:sym typeface="Wingdings" pitchFamily="2" charset="2"/>
              </a:rPr>
              <a:t>     包括現場筆試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468313" y="404813"/>
            <a:ext cx="68389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zh-TW" altLang="en-US" sz="3200" b="1" kern="0">
                <a:latin typeface="新細明體" pitchFamily="18" charset="-120"/>
                <a:cs typeface="+mj-cs"/>
              </a:rPr>
              <a:t>一、仿效職場選才的升學制度</a:t>
            </a:r>
            <a:endParaRPr lang="zh-TW" altLang="en-US" sz="3200" b="1" kern="0" dirty="0">
              <a:latin typeface="新細明體" pitchFamily="18" charset="-120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29TGp_sky_light_v2">
  <a:themeElements>
    <a:clrScheme name="sample 2">
      <a:dk1>
        <a:srgbClr val="003366"/>
      </a:dk1>
      <a:lt1>
        <a:srgbClr val="FFFFFF"/>
      </a:lt1>
      <a:dk2>
        <a:srgbClr val="51A0B9"/>
      </a:dk2>
      <a:lt2>
        <a:srgbClr val="DDDDDD"/>
      </a:lt2>
      <a:accent1>
        <a:srgbClr val="438ACB"/>
      </a:accent1>
      <a:accent2>
        <a:srgbClr val="77AE26"/>
      </a:accent2>
      <a:accent3>
        <a:srgbClr val="FFFFFF"/>
      </a:accent3>
      <a:accent4>
        <a:srgbClr val="002A56"/>
      </a:accent4>
      <a:accent5>
        <a:srgbClr val="B0C4E2"/>
      </a:accent5>
      <a:accent6>
        <a:srgbClr val="6B9D21"/>
      </a:accent6>
      <a:hlink>
        <a:srgbClr val="6E815B"/>
      </a:hlink>
      <a:folHlink>
        <a:srgbClr val="90A8B0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accent1"/>
            </a:gs>
          </a:gsLst>
          <a:lin ang="0" scaled="1"/>
        </a:gradFill>
        <a:ln w="1905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tx1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accent1"/>
            </a:gs>
          </a:gsLst>
          <a:lin ang="0" scaled="1"/>
        </a:gradFill>
        <a:ln w="1905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tx1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BC7D30"/>
        </a:dk2>
        <a:lt2>
          <a:srgbClr val="DDDDDD"/>
        </a:lt2>
        <a:accent1>
          <a:srgbClr val="29B8E5"/>
        </a:accent1>
        <a:accent2>
          <a:srgbClr val="4E87EE"/>
        </a:accent2>
        <a:accent3>
          <a:srgbClr val="FFFFFF"/>
        </a:accent3>
        <a:accent4>
          <a:srgbClr val="000056"/>
        </a:accent4>
        <a:accent5>
          <a:srgbClr val="ACD8F0"/>
        </a:accent5>
        <a:accent6>
          <a:srgbClr val="467AD8"/>
        </a:accent6>
        <a:hlink>
          <a:srgbClr val="6ACAA1"/>
        </a:hlink>
        <a:folHlink>
          <a:srgbClr val="DEC4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2_Crayon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3366"/>
      </a:dk2>
      <a:lt2>
        <a:srgbClr val="B2B2B2"/>
      </a:lt2>
      <a:accent1>
        <a:srgbClr val="42BAF0"/>
      </a:accent1>
      <a:accent2>
        <a:srgbClr val="959EF3"/>
      </a:accent2>
      <a:accent3>
        <a:srgbClr val="FFFFFF"/>
      </a:accent3>
      <a:accent4>
        <a:srgbClr val="000000"/>
      </a:accent4>
      <a:accent5>
        <a:srgbClr val="B0D9F6"/>
      </a:accent5>
      <a:accent6>
        <a:srgbClr val="878FDC"/>
      </a:accent6>
      <a:hlink>
        <a:srgbClr val="3D7AC3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660033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3366"/>
        </a:dk2>
        <a:lt2>
          <a:srgbClr val="B2B2B2"/>
        </a:lt2>
        <a:accent1>
          <a:srgbClr val="42BAF0"/>
        </a:accent1>
        <a:accent2>
          <a:srgbClr val="959EF3"/>
        </a:accent2>
        <a:accent3>
          <a:srgbClr val="FFFFFF"/>
        </a:accent3>
        <a:accent4>
          <a:srgbClr val="000000"/>
        </a:accent4>
        <a:accent5>
          <a:srgbClr val="B0D9F6"/>
        </a:accent5>
        <a:accent6>
          <a:srgbClr val="878FDC"/>
        </a:accent6>
        <a:hlink>
          <a:srgbClr val="3D7AC3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EdBackToSchl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14_EdBackToSch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2_Office 佈景主題">
  <a:themeElements>
    <a:clrScheme name="自訂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2">
      <a:majorFont>
        <a:latin typeface="Microsoft YaHei"/>
        <a:ea typeface="微軟正黑體"/>
        <a:cs typeface=""/>
      </a:majorFont>
      <a:minorFont>
        <a:latin typeface="Microsoft YaHe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229TGp_sky_light_v2</Template>
  <TotalTime>4383</TotalTime>
  <Words>3612</Words>
  <Application>Microsoft Office PowerPoint</Application>
  <PresentationFormat>如螢幕大小 (4:3)</PresentationFormat>
  <Paragraphs>728</Paragraphs>
  <Slides>55</Slides>
  <Notes>7</Notes>
  <HiddenSlides>1</HiddenSlides>
  <MMClips>0</MMClips>
  <ScaleCrop>false</ScaleCrop>
  <HeadingPairs>
    <vt:vector size="8" baseType="variant">
      <vt:variant>
        <vt:lpstr>使用字型</vt:lpstr>
      </vt:variant>
      <vt:variant>
        <vt:i4>34</vt:i4>
      </vt:variant>
      <vt:variant>
        <vt:lpstr>佈景主題</vt:lpstr>
      </vt:variant>
      <vt:variant>
        <vt:i4>7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55</vt:i4>
      </vt:variant>
    </vt:vector>
  </HeadingPairs>
  <TitlesOfParts>
    <vt:vector size="98" baseType="lpstr">
      <vt:lpstr>Adobe 黑体 Std R</vt:lpstr>
      <vt:lpstr>Adobe 繁黑體 Std B</vt:lpstr>
      <vt:lpstr>cwTeX 仿宋體</vt:lpstr>
      <vt:lpstr>cwTeX 圓體</vt:lpstr>
      <vt:lpstr>HelveticaNeueLT Std Blk Ext</vt:lpstr>
      <vt:lpstr>Microsoft YaHei</vt:lpstr>
      <vt:lpstr>Segoe Condensed</vt:lpstr>
      <vt:lpstr>細明體</vt:lpstr>
      <vt:lpstr>華康中特圓體(P)</vt:lpstr>
      <vt:lpstr>華康少女文字W7</vt:lpstr>
      <vt:lpstr>華康彩帶體(P)</vt:lpstr>
      <vt:lpstr>華康粗黑體</vt:lpstr>
      <vt:lpstr>華康粗圓體(P)</vt:lpstr>
      <vt:lpstr>華康細圓體(P)</vt:lpstr>
      <vt:lpstr>華康隸書體W7</vt:lpstr>
      <vt:lpstr>華康儷中黑</vt:lpstr>
      <vt:lpstr>華康儷中黑(P)</vt:lpstr>
      <vt:lpstr>華康儷楷書</vt:lpstr>
      <vt:lpstr>微軟正黑體</vt:lpstr>
      <vt:lpstr>新細明體</vt:lpstr>
      <vt:lpstr>標楷體</vt:lpstr>
      <vt:lpstr>Arial</vt:lpstr>
      <vt:lpstr>Book Antiqua</vt:lpstr>
      <vt:lpstr>Bookman Old Style</vt:lpstr>
      <vt:lpstr>Calibri</vt:lpstr>
      <vt:lpstr>Calibri Light</vt:lpstr>
      <vt:lpstr>Comic Sans MS</vt:lpstr>
      <vt:lpstr>Eras Bold ITC</vt:lpstr>
      <vt:lpstr>Tahoma</vt:lpstr>
      <vt:lpstr>Times New Roman</vt:lpstr>
      <vt:lpstr>Trebuchet MS</vt:lpstr>
      <vt:lpstr>Verdana</vt:lpstr>
      <vt:lpstr>Wingdings</vt:lpstr>
      <vt:lpstr>Wingdings 3</vt:lpstr>
      <vt:lpstr>229TGp_sky_light_v2</vt:lpstr>
      <vt:lpstr>2_Crayons</vt:lpstr>
      <vt:lpstr>Default Design</vt:lpstr>
      <vt:lpstr>14_EdBackToSchl</vt:lpstr>
      <vt:lpstr>1_Office 佈景主題</vt:lpstr>
      <vt:lpstr>多面向</vt:lpstr>
      <vt:lpstr>2_Office 佈景主題</vt:lpstr>
      <vt:lpstr>Document</vt:lpstr>
      <vt:lpstr>方程式</vt:lpstr>
      <vt:lpstr>統測甄選入學＆登記分發 志願選填</vt:lpstr>
      <vt:lpstr>PowerPoint 簡報</vt:lpstr>
      <vt:lpstr>PowerPoint 簡報</vt:lpstr>
      <vt:lpstr>PowerPoint 簡報</vt:lpstr>
      <vt:lpstr>PowerPoint 簡報</vt:lpstr>
      <vt:lpstr>PowerPoint 簡報</vt:lpstr>
      <vt:lpstr>  108~111年各管道招生名額</vt:lpstr>
      <vt:lpstr>壹、甄選入學的特色</vt:lpstr>
      <vt:lpstr>PowerPoint 簡報</vt:lpstr>
      <vt:lpstr>甄選入學－兩階段的比賽</vt:lpstr>
      <vt:lpstr>PowerPoint 簡報</vt:lpstr>
      <vt:lpstr>PowerPoint 簡報</vt:lpstr>
      <vt:lpstr>PowerPoint 簡報</vt:lpstr>
      <vt:lpstr>PowerPoint 簡報</vt:lpstr>
      <vt:lpstr>PowerPoint 簡報</vt:lpstr>
      <vt:lpstr>111學年度四技申請入學招生各校系(組)、學程分則</vt:lpstr>
      <vt:lpstr>PowerPoint 簡報</vt:lpstr>
      <vt:lpstr>B.課程學習成果~ EP項目檔案審閱注意事項 </vt:lpstr>
      <vt:lpstr>C.多元表現~EP項目檔案審閱注意事項</vt:lpstr>
      <vt:lpstr>二、這樣做的目的何在？</vt:lpstr>
      <vt:lpstr>貳、「統測」在         多元入學的應用 </vt:lpstr>
      <vt:lpstr>一、統測成績「一試二用」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 參、考題難易不同                    易被忽略</vt:lpstr>
      <vt:lpstr>PowerPoint 簡報</vt:lpstr>
      <vt:lpstr>PowerPoint 簡報</vt:lpstr>
      <vt:lpstr>     肆、招生名額</vt:lpstr>
      <vt:lpstr>PowerPoint 簡報</vt:lpstr>
      <vt:lpstr>PowerPoint 簡報</vt:lpstr>
      <vt:lpstr>PowerPoint 簡報</vt:lpstr>
      <vt:lpstr>伍、登記分發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大學繁星推薦學校自動作業系統</dc:title>
  <dc:creator>User</dc:creator>
  <cp:lastModifiedBy>User</cp:lastModifiedBy>
  <cp:revision>214</cp:revision>
  <dcterms:created xsi:type="dcterms:W3CDTF">2012-12-27T01:51:08Z</dcterms:created>
  <dcterms:modified xsi:type="dcterms:W3CDTF">2022-05-18T07:38:42Z</dcterms:modified>
</cp:coreProperties>
</file>