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7"/>
  </p:notesMasterIdLst>
  <p:sldIdLst>
    <p:sldId id="256" r:id="rId2"/>
    <p:sldId id="257" r:id="rId3"/>
    <p:sldId id="259" r:id="rId4"/>
    <p:sldId id="261" r:id="rId5"/>
    <p:sldId id="295" r:id="rId6"/>
    <p:sldId id="298" r:id="rId7"/>
    <p:sldId id="352" r:id="rId8"/>
    <p:sldId id="302" r:id="rId9"/>
    <p:sldId id="304" r:id="rId10"/>
    <p:sldId id="309" r:id="rId11"/>
    <p:sldId id="310" r:id="rId12"/>
    <p:sldId id="312" r:id="rId13"/>
    <p:sldId id="314" r:id="rId14"/>
    <p:sldId id="316" r:id="rId15"/>
    <p:sldId id="317" r:id="rId16"/>
    <p:sldId id="318" r:id="rId17"/>
    <p:sldId id="319" r:id="rId18"/>
    <p:sldId id="320" r:id="rId19"/>
    <p:sldId id="358" r:id="rId20"/>
    <p:sldId id="359" r:id="rId21"/>
    <p:sldId id="360" r:id="rId22"/>
    <p:sldId id="353" r:id="rId23"/>
    <p:sldId id="321" r:id="rId24"/>
    <p:sldId id="322" r:id="rId25"/>
    <p:sldId id="323" r:id="rId26"/>
    <p:sldId id="324" r:id="rId27"/>
    <p:sldId id="326" r:id="rId28"/>
    <p:sldId id="327" r:id="rId29"/>
    <p:sldId id="325" r:id="rId30"/>
    <p:sldId id="328" r:id="rId31"/>
    <p:sldId id="329" r:id="rId32"/>
    <p:sldId id="333" r:id="rId33"/>
    <p:sldId id="356" r:id="rId34"/>
    <p:sldId id="357" r:id="rId35"/>
    <p:sldId id="355" r:id="rId36"/>
    <p:sldId id="334" r:id="rId37"/>
    <p:sldId id="335" r:id="rId38"/>
    <p:sldId id="336" r:id="rId39"/>
    <p:sldId id="337" r:id="rId40"/>
    <p:sldId id="338" r:id="rId41"/>
    <p:sldId id="294" r:id="rId42"/>
    <p:sldId id="362" r:id="rId43"/>
    <p:sldId id="361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278" r:id="rId56"/>
  </p:sldIdLst>
  <p:sldSz cx="9144000" cy="5143500" type="screen16x9"/>
  <p:notesSz cx="6858000" cy="9144000"/>
  <p:embeddedFontLst>
    <p:embeddedFont>
      <p:font typeface="華康儷粗宋" panose="02020709000000000000" pitchFamily="49" charset="-120"/>
      <p:regular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標楷體" panose="03000509000000000000" pitchFamily="65" charset="-120"/>
      <p:regular r:id="rId63"/>
    </p:embeddedFont>
    <p:embeddedFont>
      <p:font typeface="Amatic SC" panose="02020500000000000000" charset="-79"/>
      <p:regular r:id="rId64"/>
      <p:bold r:id="rId65"/>
    </p:embeddedFont>
    <p:embeddedFont>
      <p:font typeface="Montserrat" panose="02020500000000000000" charset="0"/>
      <p:regular r:id="rId66"/>
      <p:bold r:id="rId67"/>
      <p:italic r:id="rId68"/>
      <p:boldItalic r:id="rId69"/>
    </p:embeddedFont>
    <p:embeddedFont>
      <p:font typeface="Encode Sans Semi Condensed Light" panose="02020500000000000000" charset="0"/>
      <p:regular r:id="rId70"/>
      <p:bold r:id="rId71"/>
    </p:embeddedFont>
    <p:embeddedFont>
      <p:font typeface="Encode Sans Semi Condensed" panose="02020500000000000000" charset="0"/>
      <p:regular r:id="rId72"/>
      <p:bold r:id="rId73"/>
    </p:embeddedFont>
    <p:embeddedFont>
      <p:font typeface="微軟正黑體" panose="020B0604030504040204" pitchFamily="34" charset="-120"/>
      <p:regular r:id="rId74"/>
      <p:bold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DC"/>
    <a:srgbClr val="FFFF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57" autoAdjust="0"/>
  </p:normalViewPr>
  <p:slideViewPr>
    <p:cSldViewPr snapToGrid="0">
      <p:cViewPr>
        <p:scale>
          <a:sx n="75" d="100"/>
          <a:sy n="75" d="100"/>
        </p:scale>
        <p:origin x="2556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94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198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3" name="Google Shape;2693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techadmi.edu.tw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techexpo.moe.edu.tw/search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eurl.cc/8n2pRj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361507" y="2978187"/>
            <a:ext cx="8554514" cy="18383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/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國立苗栗高商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度親職教育講座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學習歷程檔案與升學配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套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sz="4400" dirty="0"/>
          </a:p>
        </p:txBody>
      </p:sp>
      <p:sp>
        <p:nvSpPr>
          <p:cNvPr id="2" name="矩形 1"/>
          <p:cNvSpPr/>
          <p:nvPr/>
        </p:nvSpPr>
        <p:spPr>
          <a:xfrm>
            <a:off x="6358269" y="43548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主講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人：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陳建廷師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如果孩子想跨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考不同群類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2579" y="1430148"/>
            <a:ext cx="5998689" cy="30339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學校科目至少要及格。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校內成績很重要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盡早準備。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高一就要開始準備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請確定孩子不是為了單一志願而跨考。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67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統測考試變革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2900" y="1430148"/>
            <a:ext cx="7675556" cy="3033900"/>
          </a:xfrm>
        </p:spPr>
        <p:txBody>
          <a:bodyPr/>
          <a:lstStyle/>
          <a:p>
            <a:pPr marL="7620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不能有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12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3123" y="208032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家長可參考的網站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52" y="653997"/>
            <a:ext cx="8123274" cy="3033900"/>
          </a:xfrm>
        </p:spPr>
        <p:txBody>
          <a:bodyPr/>
          <a:lstStyle/>
          <a:p>
            <a:pPr marL="533400" lvl="1" indent="0" eaLnBrk="1" hangingPunct="1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技專校院招生策略委員會</a:t>
            </a:r>
            <a:r>
              <a:rPr lang="en-US" altLang="zh-TW" sz="2000" b="1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https://www.techadmi.edu.tw/</a:t>
            </a:r>
            <a:endParaRPr lang="en-US" altLang="zh-TW" sz="2000" b="1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聯合招生最新消息</a:t>
            </a:r>
          </a:p>
          <a:p>
            <a:pPr lvl="2"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各校招生最新消息</a:t>
            </a:r>
          </a:p>
          <a:p>
            <a:pPr lvl="2"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簡章發售情報</a:t>
            </a:r>
          </a:p>
          <a:p>
            <a:pPr lvl="2"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連結各招生委員會</a:t>
            </a:r>
          </a:p>
          <a:p>
            <a:pPr lvl="2"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招生宣傳資料</a:t>
            </a:r>
          </a:p>
          <a:p>
            <a:pPr lvl="2" eaLnBrk="1" hangingPunct="1">
              <a:defRPr/>
            </a:pP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考招變革資訊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內容版面配置區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77" y="3324003"/>
            <a:ext cx="1818313" cy="1819497"/>
          </a:xfrm>
          <a:prstGeom prst="rect">
            <a:avLst/>
          </a:prstGeom>
        </p:spPr>
      </p:pic>
      <p:pic>
        <p:nvPicPr>
          <p:cNvPr id="7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r="11458"/>
          <a:stretch>
            <a:fillRect/>
          </a:stretch>
        </p:blipFill>
        <p:spPr bwMode="auto">
          <a:xfrm>
            <a:off x="4069489" y="1254294"/>
            <a:ext cx="4104167" cy="199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5416550" y="1633550"/>
            <a:ext cx="3727450" cy="2500312"/>
            <a:chOff x="7437038" y="1792926"/>
            <a:chExt cx="3727130" cy="2500170"/>
          </a:xfrm>
        </p:grpSpPr>
        <p:pic>
          <p:nvPicPr>
            <p:cNvPr id="9" name="圖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038" y="1792926"/>
              <a:ext cx="3727130" cy="25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7728893" y="2708920"/>
              <a:ext cx="803547" cy="1584176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6511131" y="1254294"/>
            <a:ext cx="517525" cy="25717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3123" y="208032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家長可參考的網站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52" y="653997"/>
            <a:ext cx="8123274" cy="30339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技訊網</a:t>
            </a:r>
            <a:r>
              <a:rPr lang="en-US" altLang="zh-TW" sz="20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https://techexpo.moe.edu.tw/search/</a:t>
            </a:r>
            <a:endParaRPr lang="en-US" altLang="zh-TW" sz="16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聯合招生校系資訊查詢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單獨招生校系資訊查詢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各入學管道招生說明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各校系資料簡介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關鍵字查詢與進階查詢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12" name="內容版面配置區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3223" y="3292961"/>
            <a:ext cx="1827673" cy="18276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" y="3244584"/>
            <a:ext cx="6303453" cy="18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3123" y="208032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家長可參考的網站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52" y="653997"/>
            <a:ext cx="8123274" cy="3033900"/>
          </a:xfrm>
        </p:spPr>
        <p:txBody>
          <a:bodyPr/>
          <a:lstStyle/>
          <a:p>
            <a:pPr marL="533400" lvl="1" indent="0" eaLnBrk="1" hangingPunct="1">
              <a:lnSpc>
                <a:spcPct val="9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大一新生註冊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lang="en-US" altLang="zh-TW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://reurl.cc/8n2pRj</a:t>
            </a:r>
            <a:endParaRPr lang="en-US" altLang="zh-TW" sz="18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可參考近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年的註冊率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12" name="內容版面配置區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924" y="3220025"/>
            <a:ext cx="1827673" cy="18276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8" y="1728603"/>
            <a:ext cx="4917380" cy="310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5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2900" y="1430148"/>
            <a:ext cx="5850300" cy="30339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如果有特殊才能，且比賽經驗豐富，或有其他非常特別的成就或經歷，可參加：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普通大學特殊學才單獨招生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四技二專特殊選才聯合招生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統一報名，至各校考試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普大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月底放榜，四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月中放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榜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※112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學年度新增「資安專長」外加名額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新住民學生跟弱勢生可參考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80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173152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普大與科大特殊選才比較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9326"/>
            <a:ext cx="8212332" cy="282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391056" y="862792"/>
            <a:ext cx="1584325" cy="334963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</a:rPr>
              <a:t>國立中山大學</a:t>
            </a:r>
          </a:p>
        </p:txBody>
      </p: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176733" y="3993361"/>
            <a:ext cx="3960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度的簡章資料。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1" y="912883"/>
            <a:ext cx="3679974" cy="4217867"/>
          </a:xfrm>
          <a:prstGeom prst="rect">
            <a:avLst/>
          </a:prstGeom>
        </p:spPr>
      </p:pic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8186933" y="2309872"/>
            <a:ext cx="931667" cy="484128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1002" y="324990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科技校院繁星計畫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0753" y="796290"/>
            <a:ext cx="6358270" cy="366775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報名資格：在校學業成績排名在全年級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或科組、學程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以內，且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三年均就讀同一所學校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甄試方式：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僅審查成績。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辦理時間：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16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月中確定上榜</a:t>
            </a:r>
            <a:r>
              <a:rPr lang="en-US" altLang="zh-TW" sz="16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選填志願數：至多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推薦名額：每校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名。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繁星計畫錄取生無論是否放棄，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都不能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再參加四技二專甄選入學。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是否能轉系要看各校系規定。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22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287079"/>
            <a:ext cx="5660100" cy="659219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升學管道─甄選入學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月底報名；</a:t>
            </a:r>
            <a:r>
              <a:rPr lang="en-US" altLang="zh-TW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月中考試；</a:t>
            </a:r>
            <a:r>
              <a:rPr lang="en-US" altLang="zh-TW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月初放榜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148860" y="903766"/>
            <a:ext cx="9103832" cy="3033900"/>
          </a:xfrm>
        </p:spPr>
        <p:txBody>
          <a:bodyPr/>
          <a:lstStyle/>
          <a:p>
            <a:pPr lvl="1" eaLnBrk="1" hangingPunct="1">
              <a:lnSpc>
                <a:spcPts val="2500"/>
              </a:lnSpc>
              <a:buFontTx/>
              <a:buNone/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1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資格限制：</a:t>
            </a:r>
          </a:p>
          <a:p>
            <a:pPr lvl="2" eaLnBrk="1" hangingPunct="1">
              <a:lnSpc>
                <a:spcPts val="2500"/>
              </a:lnSpc>
              <a:buFontTx/>
              <a:buNone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先參加四技二專統一入學測驗考試</a:t>
            </a:r>
          </a:p>
          <a:p>
            <a:pPr lvl="2" eaLnBrk="1" hangingPunct="1">
              <a:lnSpc>
                <a:spcPts val="2500"/>
              </a:lnSpc>
              <a:buFontTx/>
              <a:buNone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需符合各校系科招生類別及申請條件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ts val="2500"/>
              </a:lnSpc>
              <a:buFontTx/>
              <a:buNone/>
              <a:defRPr/>
            </a:pPr>
            <a:r>
              <a:rPr lang="zh-TW" altLang="en-US" b="1" dirty="0">
                <a:solidFill>
                  <a:srgbClr val="2C67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 ★ ★</a:t>
            </a:r>
            <a:r>
              <a:rPr lang="en-US" altLang="zh-TW" b="1" dirty="0">
                <a:solidFill>
                  <a:srgbClr val="2C67A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 </a:t>
            </a:r>
            <a:r>
              <a:rPr lang="zh-TW" altLang="en-US" u="sng" dirty="0">
                <a:solidFill>
                  <a:srgbClr val="2C67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可選</a:t>
            </a:r>
            <a:r>
              <a:rPr lang="en-US" altLang="zh-TW" u="sng" dirty="0">
                <a:solidFill>
                  <a:srgbClr val="2C67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u="sng" dirty="0">
                <a:solidFill>
                  <a:srgbClr val="2C67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r>
              <a:rPr lang="en-US" altLang="zh-TW" u="sng" dirty="0">
                <a:solidFill>
                  <a:srgbClr val="2C67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u="sng" dirty="0">
                <a:solidFill>
                  <a:srgbClr val="2C67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一校一系或一校多系</a:t>
            </a:r>
            <a:r>
              <a:rPr lang="en-US" altLang="zh-TW" u="sng" dirty="0">
                <a:solidFill>
                  <a:srgbClr val="2C67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u="sng" dirty="0">
              <a:solidFill>
                <a:srgbClr val="2C67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ts val="2500"/>
              </a:lnSpc>
              <a:buFontTx/>
              <a:buNone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推甄流程說明：</a:t>
            </a:r>
          </a:p>
          <a:p>
            <a:pPr lvl="2" eaLnBrk="1" hangingPunct="1">
              <a:lnSpc>
                <a:spcPts val="2500"/>
              </a:lnSpc>
              <a:buFontTx/>
              <a:buNone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 b="1" u="sng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二階段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</a:p>
          <a:p>
            <a:pPr lvl="2" eaLnBrk="1" hangingPunct="1">
              <a:lnSpc>
                <a:spcPts val="2500"/>
              </a:lnSpc>
              <a:buFontTx/>
              <a:buNone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統一入學測驗成績篩選。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ts val="2500"/>
              </a:lnSpc>
              <a:buFontTx/>
              <a:buNone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u="sng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指定項目甄試</a:t>
            </a:r>
            <a:endParaRPr lang="en-US" altLang="zh-TW" b="1" u="sng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ts val="2500"/>
              </a:lnSpc>
              <a:buFontTx/>
              <a:buNone/>
              <a:defRPr/>
            </a:pPr>
            <a:r>
              <a:rPr lang="zh-TW" altLang="en-US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b="1" u="sng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必採學習歷程</a:t>
            </a:r>
            <a:r>
              <a:rPr lang="zh-TW" altLang="en-US" b="1" u="sng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檔案，佔</a:t>
            </a:r>
            <a:r>
              <a:rPr lang="zh-TW" altLang="en-US" b="1" u="sng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甄選總</a:t>
            </a:r>
            <a:r>
              <a:rPr lang="zh-TW" altLang="en-US" b="1" u="sng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en-US" altLang="zh-TW" b="1" u="sng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b="1" u="sng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以上。</a:t>
            </a:r>
            <a:endParaRPr lang="en-US" altLang="zh-TW" b="1" u="sng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ts val="2500"/>
              </a:lnSpc>
              <a:buFontTx/>
              <a:buNone/>
              <a:defRPr/>
            </a:pPr>
            <a:r>
              <a:rPr lang="zh-TW" altLang="en-US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b="1" u="sng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統測成績佔總</a:t>
            </a:r>
            <a:r>
              <a:rPr lang="zh-TW" altLang="en-US" b="1" u="sng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en-US" altLang="zh-TW" b="1" u="sng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1-40</a:t>
            </a:r>
            <a:r>
              <a:rPr lang="en-US" altLang="zh-TW" b="1" u="sng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b="1" u="sng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，專業科目加權</a:t>
            </a:r>
            <a:r>
              <a:rPr lang="zh-TW" altLang="en-US" b="1" u="sng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b="1" u="sng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u="sng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en-US" b="1" u="sng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99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" y="129004"/>
            <a:ext cx="9016524" cy="48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702900" y="1430150"/>
            <a:ext cx="5660100" cy="3026100"/>
          </a:xfrm>
        </p:spPr>
        <p:txBody>
          <a:bodyPr/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歷程檔案。  </a:t>
            </a: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分離簡介。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進修與就業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請自行參閱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5" name="Picture 2" descr="https://lh4.googleusercontent.com/rvkcSlG4bmSW5t0nr9KIndbb_z2gFJZZJ3e8C8wI1-gx6ZPIwVIi2qgbgM7if9Gqmf0RNjvivLkGuqCgpjvydss9HlT41cptEJn8J91DK7zEcfoSOkIC7XiQgsvSuRxq5jdD2Z0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8479" r="6845" b="4611"/>
          <a:stretch>
            <a:fillRect/>
          </a:stretch>
        </p:blipFill>
        <p:spPr bwMode="auto">
          <a:xfrm>
            <a:off x="-1" y="-10965"/>
            <a:ext cx="9164981" cy="515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81284" y="1546513"/>
            <a:ext cx="8802410" cy="156966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能書寫、擅表達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是現今甄選制度中最吃香的類型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11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高三生遇到最大的困難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在校成績不理想。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測成績不理想。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以前上傳的學習歷程檔案不合用。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抗拒接收甄選入學龐大的資訊量。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無意願撰寫反思及心得。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面試及實作準備度不足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→結論：放棄推甄，等登記分發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82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000" y="672024"/>
            <a:ext cx="363900" cy="4306326"/>
          </a:xfrm>
        </p:spPr>
        <p:txBody>
          <a:bodyPr/>
          <a:lstStyle/>
          <a:p>
            <a:r>
              <a:rPr lang="zh-TW" altLang="en-US" dirty="0" smtClean="0"/>
              <a:t>主要招生管道占比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78090"/>
              </p:ext>
            </p:extLst>
          </p:nvPr>
        </p:nvGraphicFramePr>
        <p:xfrm>
          <a:off x="842900" y="96833"/>
          <a:ext cx="5520100" cy="5046664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1379530">
                  <a:extLst>
                    <a:ext uri="{9D8B030D-6E8A-4147-A177-3AD203B41FA5}">
                      <a16:colId xmlns:a16="http://schemas.microsoft.com/office/drawing/2014/main" val="532556780"/>
                    </a:ext>
                  </a:extLst>
                </a:gridCol>
                <a:gridCol w="1380190">
                  <a:extLst>
                    <a:ext uri="{9D8B030D-6E8A-4147-A177-3AD203B41FA5}">
                      <a16:colId xmlns:a16="http://schemas.microsoft.com/office/drawing/2014/main" val="3403192471"/>
                    </a:ext>
                  </a:extLst>
                </a:gridCol>
                <a:gridCol w="1380190">
                  <a:extLst>
                    <a:ext uri="{9D8B030D-6E8A-4147-A177-3AD203B41FA5}">
                      <a16:colId xmlns:a16="http://schemas.microsoft.com/office/drawing/2014/main" val="498021314"/>
                    </a:ext>
                  </a:extLst>
                </a:gridCol>
                <a:gridCol w="1380190">
                  <a:extLst>
                    <a:ext uri="{9D8B030D-6E8A-4147-A177-3AD203B41FA5}">
                      <a16:colId xmlns:a16="http://schemas.microsoft.com/office/drawing/2014/main" val="3515570498"/>
                    </a:ext>
                  </a:extLst>
                </a:gridCol>
              </a:tblGrid>
              <a:tr h="343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學校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科系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甄選名額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登分名額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extLst>
                  <a:ext uri="{0D108BD9-81ED-4DB2-BD59-A6C34878D82A}">
                    <a16:rowId xmlns:a16="http://schemas.microsoft.com/office/drawing/2014/main" val="53918151"/>
                  </a:ext>
                </a:extLst>
              </a:tr>
              <a:tr h="31133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北商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應外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8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02829"/>
                  </a:ext>
                </a:extLst>
              </a:tr>
              <a:tr h="3113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會計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18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13230"/>
                  </a:ext>
                </a:extLst>
              </a:tr>
              <a:tr h="3113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資管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23354"/>
                  </a:ext>
                </a:extLst>
              </a:tr>
              <a:tr h="3439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國際商務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29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82810"/>
                  </a:ext>
                </a:extLst>
              </a:tr>
              <a:tr h="3113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數媒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25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14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extLst>
                  <a:ext uri="{0D108BD9-81ED-4DB2-BD59-A6C34878D82A}">
                    <a16:rowId xmlns:a16="http://schemas.microsoft.com/office/drawing/2014/main" val="3317985735"/>
                  </a:ext>
                </a:extLst>
              </a:tr>
              <a:tr h="31133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中科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應英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00438"/>
                  </a:ext>
                </a:extLst>
              </a:tr>
              <a:tr h="3113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會計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31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395475"/>
                  </a:ext>
                </a:extLst>
              </a:tr>
              <a:tr h="3113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資管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508493"/>
                  </a:ext>
                </a:extLst>
              </a:tr>
              <a:tr h="3113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國貿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29906"/>
                  </a:ext>
                </a:extLst>
              </a:tr>
              <a:tr h="3113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多媒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24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11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extLst>
                  <a:ext uri="{0D108BD9-81ED-4DB2-BD59-A6C34878D82A}">
                    <a16:rowId xmlns:a16="http://schemas.microsoft.com/office/drawing/2014/main" val="120399448"/>
                  </a:ext>
                </a:extLst>
              </a:tr>
              <a:tr h="31133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高科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應英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69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38548"/>
                  </a:ext>
                </a:extLst>
              </a:tr>
              <a:tr h="3113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會計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819419"/>
                  </a:ext>
                </a:extLst>
              </a:tr>
              <a:tr h="3113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資管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58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928083"/>
                  </a:ext>
                </a:extLst>
              </a:tr>
              <a:tr h="3113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國企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550789"/>
                  </a:ext>
                </a:extLst>
              </a:tr>
              <a:tr h="3113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工設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31601" marR="31601" marT="0" marB="0"/>
                </a:tc>
                <a:extLst>
                  <a:ext uri="{0D108BD9-81ED-4DB2-BD59-A6C34878D82A}">
                    <a16:rowId xmlns:a16="http://schemas.microsoft.com/office/drawing/2014/main" val="2949947110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438040" y="1958971"/>
            <a:ext cx="8424863" cy="193899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自</a:t>
            </a:r>
            <a:r>
              <a:rPr lang="en-US" altLang="zh-TW" sz="4000" dirty="0">
                <a:solidFill>
                  <a:srgbClr val="FF0000"/>
                </a:solidFill>
              </a:rPr>
              <a:t>111</a:t>
            </a:r>
            <a:r>
              <a:rPr lang="zh-TW" altLang="en-US" sz="4000" dirty="0">
                <a:solidFill>
                  <a:srgbClr val="FF0000"/>
                </a:solidFill>
              </a:rPr>
              <a:t>學年度</a:t>
            </a:r>
            <a:r>
              <a:rPr lang="zh-TW" altLang="en-US" sz="4000" dirty="0" smtClean="0">
                <a:solidFill>
                  <a:srgbClr val="FF0000"/>
                </a:solidFill>
              </a:rPr>
              <a:t>起，只要參採學習歷程，大學就可在甄選入學招收</a:t>
            </a:r>
            <a:r>
              <a:rPr lang="en-US" altLang="zh-TW" sz="4000" dirty="0" smtClean="0">
                <a:solidFill>
                  <a:srgbClr val="FF0000"/>
                </a:solidFill>
              </a:rPr>
              <a:t>70</a:t>
            </a:r>
            <a:r>
              <a:rPr lang="en-US" altLang="zh-TW" sz="4000" dirty="0">
                <a:solidFill>
                  <a:srgbClr val="FF0000"/>
                </a:solidFill>
              </a:rPr>
              <a:t>%</a:t>
            </a:r>
            <a:r>
              <a:rPr lang="zh-TW" altLang="en-US" sz="4000" dirty="0">
                <a:solidFill>
                  <a:srgbClr val="FF0000"/>
                </a:solidFill>
              </a:rPr>
              <a:t>的學生</a:t>
            </a:r>
            <a:r>
              <a:rPr lang="zh-TW" altLang="en-US" sz="4000" dirty="0" smtClean="0">
                <a:solidFill>
                  <a:srgbClr val="FF0000"/>
                </a:solidFill>
              </a:rPr>
              <a:t>。</a:t>
            </a:r>
            <a:r>
              <a:rPr lang="zh-TW" altLang="en-US" sz="4000" dirty="0" smtClean="0">
                <a:solidFill>
                  <a:srgbClr val="FF0000"/>
                </a:solidFill>
              </a:rPr>
              <a:t>若不採計則減招。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186766"/>
            <a:ext cx="5660100" cy="471300"/>
          </a:xfrm>
        </p:spPr>
        <p:txBody>
          <a:bodyPr/>
          <a:lstStyle/>
          <a:p>
            <a:r>
              <a:rPr lang="zh-TW" altLang="en-US" sz="3600" dirty="0" smtClean="0">
                <a:ea typeface="標楷體" panose="03000509000000000000" pitchFamily="65" charset="-120"/>
              </a:rPr>
              <a:t>家長</a:t>
            </a:r>
            <a:r>
              <a:rPr lang="zh-TW" altLang="en-US" sz="3600" dirty="0">
                <a:ea typeface="標楷體" panose="03000509000000000000" pitchFamily="65" charset="-120"/>
              </a:rPr>
              <a:t>可參考的網站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425304" y="781562"/>
            <a:ext cx="6437428" cy="3033900"/>
          </a:xfrm>
        </p:spPr>
        <p:txBody>
          <a:bodyPr/>
          <a:lstStyle/>
          <a:p>
            <a:pPr marL="533400" lvl="1" indent="0" eaLnBrk="1" hangingPunct="1">
              <a:lnSpc>
                <a:spcPct val="90000"/>
              </a:lnSpc>
              <a:buNone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招生資訊</a:t>
            </a:r>
            <a:endParaRPr lang="en-US" altLang="zh-TW" sz="18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各入學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0600" lvl="2" indent="0" eaLnBrk="1" hangingPunct="1">
              <a:lnSpc>
                <a:spcPct val="90000"/>
              </a:lnSpc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準備方向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甄選入學的選才內涵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技優甄審的選才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內涵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大學申請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0600" lvl="2" indent="0" eaLnBrk="1" hangingPunct="1">
              <a:lnSpc>
                <a:spcPct val="90000"/>
              </a:lnSpc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學習歷程資料完整版查詢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個人申請的選才內涵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31" y="3114046"/>
            <a:ext cx="3793972" cy="195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31" y="393405"/>
            <a:ext cx="3793971" cy="211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02" y="1200216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27" y="3616275"/>
            <a:ext cx="1450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8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218664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以中科財金系為例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pSp>
        <p:nvGrpSpPr>
          <p:cNvPr id="5" name="群組 9"/>
          <p:cNvGrpSpPr>
            <a:grpSpLocks/>
          </p:cNvGrpSpPr>
          <p:nvPr/>
        </p:nvGrpSpPr>
        <p:grpSpPr bwMode="auto">
          <a:xfrm>
            <a:off x="0" y="1126055"/>
            <a:ext cx="9144000" cy="3337993"/>
            <a:chOff x="42843" y="1700808"/>
            <a:chExt cx="8993653" cy="324036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3" y="1700808"/>
              <a:ext cx="8993653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395536" y="1988840"/>
              <a:ext cx="1368152" cy="576064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4211960" y="3411669"/>
              <a:ext cx="4320480" cy="449379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611560" y="3806371"/>
              <a:ext cx="2376264" cy="414717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chemeClr val="tx1"/>
                </a:solidFill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7" y="689964"/>
            <a:ext cx="3886667" cy="44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53" y="689964"/>
            <a:ext cx="3880444" cy="44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>
            <a:grpSpLocks/>
          </p:cNvGrpSpPr>
          <p:nvPr/>
        </p:nvGrpSpPr>
        <p:grpSpPr bwMode="auto">
          <a:xfrm>
            <a:off x="1635425" y="1474396"/>
            <a:ext cx="5972175" cy="3133725"/>
            <a:chOff x="1602764" y="1534646"/>
            <a:chExt cx="5973009" cy="313416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764" y="1534646"/>
              <a:ext cx="5973009" cy="313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2630557" y="4056702"/>
              <a:ext cx="4608512" cy="3600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800">
                  <a:solidFill>
                    <a:srgbClr val="FF0000"/>
                  </a:solidFill>
                </a:rPr>
                <a:t>此部分幾乎等同於傳統備審的自傳。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6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197400"/>
            <a:ext cx="5660100" cy="471300"/>
          </a:xfrm>
        </p:spPr>
        <p:txBody>
          <a:bodyPr/>
          <a:lstStyle/>
          <a:p>
            <a:r>
              <a:rPr lang="zh-TW" altLang="en-US" sz="3600" dirty="0">
                <a:ea typeface="標楷體" panose="03000509000000000000" pitchFamily="65" charset="-120"/>
              </a:rPr>
              <a:t>高三家長可參考的網站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495299" y="668701"/>
            <a:ext cx="5832844" cy="379534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招生資訊</a:t>
            </a:r>
            <a:endParaRPr lang="en-US" altLang="zh-TW" sz="18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各入學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0600" lvl="2" indent="0" eaLnBrk="1" hangingPunct="1">
              <a:lnSpc>
                <a:spcPct val="90000"/>
              </a:lnSpc>
              <a:buNone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審資料準備指引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甄選入學的選才內涵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技優甄審的選才內涵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普通大學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0600" lvl="2" indent="0" eaLnBrk="1" hangingPunct="1">
              <a:lnSpc>
                <a:spcPct val="90000"/>
              </a:lnSpc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書面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資料審查準備指引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要到各大學或各科系的招生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網頁查詢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5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58" y="668700"/>
            <a:ext cx="3806042" cy="290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773" y="2181964"/>
            <a:ext cx="1391227" cy="139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5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46" y="293092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以中科財金系為例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211286" y="1009940"/>
            <a:ext cx="3024187" cy="2477572"/>
            <a:chOff x="1585495" y="1861919"/>
            <a:chExt cx="5973009" cy="347895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495" y="1861919"/>
              <a:ext cx="5973009" cy="313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2627784" y="4437111"/>
              <a:ext cx="4608512" cy="9037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800" dirty="0">
                  <a:solidFill>
                    <a:srgbClr val="FF0000"/>
                  </a:solidFill>
                </a:rPr>
                <a:t>此部分幾乎等同於傳統備審的自傳。</a:t>
              </a: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36" y="1028990"/>
            <a:ext cx="5392737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單箭頭接點 8"/>
          <p:cNvCxnSpPr>
            <a:stCxn id="6" idx="3"/>
          </p:cNvCxnSpPr>
          <p:nvPr/>
        </p:nvCxnSpPr>
        <p:spPr bwMode="auto">
          <a:xfrm flipV="1">
            <a:off x="3235473" y="2089440"/>
            <a:ext cx="2889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824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46" y="293092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以中科財金系為例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8" y="963562"/>
            <a:ext cx="3111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03" y="991062"/>
            <a:ext cx="5613400" cy="3959225"/>
          </a:xfrm>
          <a:prstGeom prst="rect">
            <a:avLst/>
          </a:prstGeom>
          <a:noFill/>
          <a:ln w="9525">
            <a:solidFill>
              <a:srgbClr val="C5C5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單箭頭接點 11"/>
          <p:cNvCxnSpPr>
            <a:stCxn id="10" idx="3"/>
          </p:cNvCxnSpPr>
          <p:nvPr/>
        </p:nvCxnSpPr>
        <p:spPr bwMode="auto">
          <a:xfrm>
            <a:off x="3215978" y="2763787"/>
            <a:ext cx="2000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88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239930"/>
            <a:ext cx="5660100" cy="471300"/>
          </a:xfrm>
        </p:spPr>
        <p:txBody>
          <a:bodyPr/>
          <a:lstStyle/>
          <a:p>
            <a:r>
              <a:rPr lang="zh-TW" altLang="en-US" dirty="0">
                <a:ea typeface="新細明體" panose="02020500000000000000" pitchFamily="18" charset="-120"/>
              </a:rPr>
              <a:t>了解一下甄選篩選標準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35066" y="711230"/>
            <a:ext cx="6707993" cy="458351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ea typeface="新細明體" panose="02020500000000000000" pitchFamily="18" charset="-120"/>
              </a:rPr>
              <a:t>滿級分</a:t>
            </a:r>
            <a:r>
              <a:rPr lang="en-US" altLang="zh-TW" dirty="0">
                <a:ea typeface="新細明體" panose="02020500000000000000" pitchFamily="18" charset="-120"/>
              </a:rPr>
              <a:t>75</a:t>
            </a:r>
            <a:r>
              <a:rPr lang="zh-TW" altLang="en-US" dirty="0">
                <a:ea typeface="新細明體" panose="02020500000000000000" pitchFamily="18" charset="-120"/>
              </a:rPr>
              <a:t>級，以</a:t>
            </a:r>
            <a:r>
              <a:rPr lang="en-US" altLang="zh-TW" dirty="0">
                <a:ea typeface="新細明體" panose="02020500000000000000" pitchFamily="18" charset="-120"/>
              </a:rPr>
              <a:t>109</a:t>
            </a:r>
            <a:r>
              <a:rPr lang="zh-TW" altLang="en-US" dirty="0">
                <a:ea typeface="新細明體" panose="02020500000000000000" pitchFamily="18" charset="-120"/>
              </a:rPr>
              <a:t>、</a:t>
            </a:r>
            <a:r>
              <a:rPr lang="en-US" altLang="zh-TW" dirty="0" smtClean="0">
                <a:ea typeface="新細明體" panose="02020500000000000000" pitchFamily="18" charset="-120"/>
              </a:rPr>
              <a:t>110</a:t>
            </a:r>
            <a:r>
              <a:rPr lang="zh-TW" altLang="en-US" dirty="0" smtClean="0">
                <a:ea typeface="新細明體" panose="02020500000000000000" pitchFamily="18" charset="-120"/>
              </a:rPr>
              <a:t>、</a:t>
            </a:r>
            <a:r>
              <a:rPr lang="en-US" altLang="zh-TW" dirty="0" smtClean="0">
                <a:ea typeface="新細明體" panose="02020500000000000000" pitchFamily="18" charset="-120"/>
              </a:rPr>
              <a:t>111</a:t>
            </a:r>
            <a:r>
              <a:rPr lang="zh-TW" altLang="en-US" dirty="0" smtClean="0">
                <a:ea typeface="新細明體" panose="02020500000000000000" pitchFamily="18" charset="-120"/>
              </a:rPr>
              <a:t>商</a:t>
            </a:r>
            <a:r>
              <a:rPr lang="zh-TW" altLang="en-US" dirty="0">
                <a:ea typeface="新細明體" panose="02020500000000000000" pitchFamily="18" charset="-120"/>
              </a:rPr>
              <a:t>管群為例</a:t>
            </a:r>
            <a:r>
              <a:rPr lang="zh-TW" altLang="en-US" dirty="0" smtClean="0">
                <a:ea typeface="新細明體" panose="02020500000000000000" pitchFamily="18" charset="-120"/>
              </a:rPr>
              <a:t>：</a:t>
            </a:r>
            <a:endParaRPr lang="en-US" altLang="zh-TW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65805"/>
              </p:ext>
            </p:extLst>
          </p:nvPr>
        </p:nvGraphicFramePr>
        <p:xfrm>
          <a:off x="88899" y="1320796"/>
          <a:ext cx="8940504" cy="3549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563">
                  <a:extLst>
                    <a:ext uri="{9D8B030D-6E8A-4147-A177-3AD203B41FA5}">
                      <a16:colId xmlns:a16="http://schemas.microsoft.com/office/drawing/2014/main" val="1517842830"/>
                    </a:ext>
                  </a:extLst>
                </a:gridCol>
                <a:gridCol w="1117563">
                  <a:extLst>
                    <a:ext uri="{9D8B030D-6E8A-4147-A177-3AD203B41FA5}">
                      <a16:colId xmlns:a16="http://schemas.microsoft.com/office/drawing/2014/main" val="3915250121"/>
                    </a:ext>
                  </a:extLst>
                </a:gridCol>
                <a:gridCol w="1117563">
                  <a:extLst>
                    <a:ext uri="{9D8B030D-6E8A-4147-A177-3AD203B41FA5}">
                      <a16:colId xmlns:a16="http://schemas.microsoft.com/office/drawing/2014/main" val="4167697074"/>
                    </a:ext>
                  </a:extLst>
                </a:gridCol>
                <a:gridCol w="1117563">
                  <a:extLst>
                    <a:ext uri="{9D8B030D-6E8A-4147-A177-3AD203B41FA5}">
                      <a16:colId xmlns:a16="http://schemas.microsoft.com/office/drawing/2014/main" val="1054961100"/>
                    </a:ext>
                  </a:extLst>
                </a:gridCol>
                <a:gridCol w="1117563">
                  <a:extLst>
                    <a:ext uri="{9D8B030D-6E8A-4147-A177-3AD203B41FA5}">
                      <a16:colId xmlns:a16="http://schemas.microsoft.com/office/drawing/2014/main" val="2626386624"/>
                    </a:ext>
                  </a:extLst>
                </a:gridCol>
                <a:gridCol w="1117563">
                  <a:extLst>
                    <a:ext uri="{9D8B030D-6E8A-4147-A177-3AD203B41FA5}">
                      <a16:colId xmlns:a16="http://schemas.microsoft.com/office/drawing/2014/main" val="4266173168"/>
                    </a:ext>
                  </a:extLst>
                </a:gridCol>
                <a:gridCol w="1117563">
                  <a:extLst>
                    <a:ext uri="{9D8B030D-6E8A-4147-A177-3AD203B41FA5}">
                      <a16:colId xmlns:a16="http://schemas.microsoft.com/office/drawing/2014/main" val="3520743432"/>
                    </a:ext>
                  </a:extLst>
                </a:gridCol>
                <a:gridCol w="1117563">
                  <a:extLst>
                    <a:ext uri="{9D8B030D-6E8A-4147-A177-3AD203B41FA5}">
                      <a16:colId xmlns:a16="http://schemas.microsoft.com/office/drawing/2014/main" val="3228384227"/>
                    </a:ext>
                  </a:extLst>
                </a:gridCol>
              </a:tblGrid>
              <a:tr h="3944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學校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109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110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111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學校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109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110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111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23560"/>
                  </a:ext>
                </a:extLst>
              </a:tr>
              <a:tr h="3944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台科企管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68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68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澎科觀光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33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70253"/>
                  </a:ext>
                </a:extLst>
              </a:tr>
              <a:tr h="3944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北商企管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65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65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明新企管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24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546819"/>
                  </a:ext>
                </a:extLst>
              </a:tr>
              <a:tr h="3944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雲科企管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64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64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嶺東企管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715254"/>
                  </a:ext>
                </a:extLst>
              </a:tr>
              <a:tr h="3944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高科國企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致理企管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39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36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01772"/>
                  </a:ext>
                </a:extLst>
              </a:tr>
              <a:tr h="3944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中科企管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58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58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朝陽企管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39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077464"/>
                  </a:ext>
                </a:extLst>
              </a:tr>
              <a:tr h="3944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虎尾企管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57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聯合經管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766998"/>
                  </a:ext>
                </a:extLst>
              </a:tr>
              <a:tr h="3944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屏科企管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52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48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52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屏大企管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45075"/>
                  </a:ext>
                </a:extLst>
              </a:tr>
              <a:tr h="3944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勤益企管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52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2733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541624" y="4697918"/>
            <a:ext cx="448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學年度要錄取上述校系，難度有所提升</a:t>
            </a:r>
            <a:endParaRPr lang="zh-TW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03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239930"/>
            <a:ext cx="5660100" cy="471300"/>
          </a:xfrm>
        </p:spPr>
        <p:txBody>
          <a:bodyPr/>
          <a:lstStyle/>
          <a:p>
            <a:r>
              <a:rPr lang="zh-TW" altLang="en-US" dirty="0">
                <a:ea typeface="新細明體" panose="02020500000000000000" pitchFamily="18" charset="-120"/>
              </a:rPr>
              <a:t>了解一下甄選篩選標準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35066" y="711230"/>
            <a:ext cx="6127933" cy="458351"/>
          </a:xfrm>
        </p:spPr>
        <p:txBody>
          <a:bodyPr/>
          <a:lstStyle/>
          <a:p>
            <a:r>
              <a:rPr lang="zh-TW" altLang="en-US" dirty="0">
                <a:ea typeface="新細明體" panose="02020500000000000000" pitchFamily="18" charset="-120"/>
              </a:rPr>
              <a:t>滿級分</a:t>
            </a:r>
            <a:r>
              <a:rPr lang="en-US" altLang="zh-TW" dirty="0">
                <a:ea typeface="新細明體" panose="02020500000000000000" pitchFamily="18" charset="-120"/>
              </a:rPr>
              <a:t>75</a:t>
            </a:r>
            <a:r>
              <a:rPr lang="zh-TW" altLang="en-US" dirty="0">
                <a:ea typeface="新細明體" panose="02020500000000000000" pitchFamily="18" charset="-120"/>
              </a:rPr>
              <a:t>級，以</a:t>
            </a:r>
            <a:r>
              <a:rPr lang="en-US" altLang="zh-TW" dirty="0">
                <a:ea typeface="新細明體" panose="02020500000000000000" pitchFamily="18" charset="-120"/>
              </a:rPr>
              <a:t>109</a:t>
            </a:r>
            <a:r>
              <a:rPr lang="zh-TW" altLang="en-US" dirty="0">
                <a:ea typeface="新細明體" panose="02020500000000000000" pitchFamily="18" charset="-120"/>
              </a:rPr>
              <a:t>、</a:t>
            </a:r>
            <a:r>
              <a:rPr lang="en-US" altLang="zh-TW" dirty="0" smtClean="0">
                <a:ea typeface="新細明體" panose="02020500000000000000" pitchFamily="18" charset="-120"/>
              </a:rPr>
              <a:t>110</a:t>
            </a:r>
            <a:r>
              <a:rPr lang="zh-TW" altLang="en-US" dirty="0" smtClean="0">
                <a:ea typeface="新細明體" panose="02020500000000000000" pitchFamily="18" charset="-120"/>
              </a:rPr>
              <a:t>、</a:t>
            </a:r>
            <a:r>
              <a:rPr lang="en-US" altLang="zh-TW" dirty="0" smtClean="0">
                <a:ea typeface="新細明體" panose="02020500000000000000" pitchFamily="18" charset="-120"/>
              </a:rPr>
              <a:t>111</a:t>
            </a:r>
            <a:r>
              <a:rPr lang="zh-TW" altLang="en-US" dirty="0" smtClean="0">
                <a:ea typeface="新細明體" panose="02020500000000000000" pitchFamily="18" charset="-120"/>
              </a:rPr>
              <a:t>外語</a:t>
            </a:r>
            <a:r>
              <a:rPr lang="zh-TW" altLang="en-US" dirty="0">
                <a:ea typeface="新細明體" panose="02020500000000000000" pitchFamily="18" charset="-120"/>
              </a:rPr>
              <a:t>群為例：</a:t>
            </a:r>
            <a:endParaRPr lang="en-US" altLang="zh-TW" sz="200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24465"/>
              </p:ext>
            </p:extLst>
          </p:nvPr>
        </p:nvGraphicFramePr>
        <p:xfrm>
          <a:off x="235067" y="1169581"/>
          <a:ext cx="8794336" cy="3678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292">
                  <a:extLst>
                    <a:ext uri="{9D8B030D-6E8A-4147-A177-3AD203B41FA5}">
                      <a16:colId xmlns:a16="http://schemas.microsoft.com/office/drawing/2014/main" val="1517842830"/>
                    </a:ext>
                  </a:extLst>
                </a:gridCol>
                <a:gridCol w="1099292">
                  <a:extLst>
                    <a:ext uri="{9D8B030D-6E8A-4147-A177-3AD203B41FA5}">
                      <a16:colId xmlns:a16="http://schemas.microsoft.com/office/drawing/2014/main" val="3915250121"/>
                    </a:ext>
                  </a:extLst>
                </a:gridCol>
                <a:gridCol w="1099292">
                  <a:extLst>
                    <a:ext uri="{9D8B030D-6E8A-4147-A177-3AD203B41FA5}">
                      <a16:colId xmlns:a16="http://schemas.microsoft.com/office/drawing/2014/main" val="4167697074"/>
                    </a:ext>
                  </a:extLst>
                </a:gridCol>
                <a:gridCol w="1099292">
                  <a:extLst>
                    <a:ext uri="{9D8B030D-6E8A-4147-A177-3AD203B41FA5}">
                      <a16:colId xmlns:a16="http://schemas.microsoft.com/office/drawing/2014/main" val="273940633"/>
                    </a:ext>
                  </a:extLst>
                </a:gridCol>
                <a:gridCol w="1099292">
                  <a:extLst>
                    <a:ext uri="{9D8B030D-6E8A-4147-A177-3AD203B41FA5}">
                      <a16:colId xmlns:a16="http://schemas.microsoft.com/office/drawing/2014/main" val="2626386624"/>
                    </a:ext>
                  </a:extLst>
                </a:gridCol>
                <a:gridCol w="1099292">
                  <a:extLst>
                    <a:ext uri="{9D8B030D-6E8A-4147-A177-3AD203B41FA5}">
                      <a16:colId xmlns:a16="http://schemas.microsoft.com/office/drawing/2014/main" val="4266173168"/>
                    </a:ext>
                  </a:extLst>
                </a:gridCol>
                <a:gridCol w="1099292">
                  <a:extLst>
                    <a:ext uri="{9D8B030D-6E8A-4147-A177-3AD203B41FA5}">
                      <a16:colId xmlns:a16="http://schemas.microsoft.com/office/drawing/2014/main" val="3520743432"/>
                    </a:ext>
                  </a:extLst>
                </a:gridCol>
                <a:gridCol w="1099292">
                  <a:extLst>
                    <a:ext uri="{9D8B030D-6E8A-4147-A177-3AD203B41FA5}">
                      <a16:colId xmlns:a16="http://schemas.microsoft.com/office/drawing/2014/main" val="3244795347"/>
                    </a:ext>
                  </a:extLst>
                </a:gridCol>
              </a:tblGrid>
              <a:tr h="408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學校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109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110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111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學校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109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110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111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23560"/>
                  </a:ext>
                </a:extLst>
              </a:tr>
              <a:tr h="408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台科應外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72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高餐應英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70253"/>
                  </a:ext>
                </a:extLst>
              </a:tr>
              <a:tr h="408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北科應英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70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68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67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勤益應英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58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546819"/>
                  </a:ext>
                </a:extLst>
              </a:tr>
              <a:tr h="408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雲科應外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66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澎科應外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715254"/>
                  </a:ext>
                </a:extLst>
              </a:tr>
              <a:tr h="408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高科應英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58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64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文藻英語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42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01772"/>
                  </a:ext>
                </a:extLst>
              </a:tr>
              <a:tr h="4087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北商應外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65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65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嶺東應外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38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36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077464"/>
                  </a:ext>
                </a:extLst>
              </a:tr>
              <a:tr h="408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中科應英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62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致理應英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47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766998"/>
                  </a:ext>
                </a:extLst>
              </a:tr>
              <a:tr h="408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虎尾應外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57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朝陽應英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46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45075"/>
                  </a:ext>
                </a:extLst>
              </a:tr>
              <a:tr h="408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屏科應外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56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屏大應英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56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27338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605336" y="4848448"/>
            <a:ext cx="2538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留意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國文跟數學的學習狀況。</a:t>
            </a:r>
          </a:p>
        </p:txBody>
      </p:sp>
    </p:spTree>
    <p:extLst>
      <p:ext uri="{BB962C8B-B14F-4D97-AF65-F5344CB8AC3E}">
        <p14:creationId xmlns:p14="http://schemas.microsoft.com/office/powerpoint/2010/main" val="1610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94" name="Google Shape;1594;p16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重質不重量的深奧哲學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sz="7200" b="1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239930"/>
            <a:ext cx="5660100" cy="471300"/>
          </a:xfrm>
        </p:spPr>
        <p:txBody>
          <a:bodyPr/>
          <a:lstStyle/>
          <a:p>
            <a:r>
              <a:rPr lang="zh-TW" altLang="en-US" dirty="0">
                <a:ea typeface="新細明體" panose="02020500000000000000" pitchFamily="18" charset="-120"/>
              </a:rPr>
              <a:t>了解一下甄選篩選標準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35067" y="711230"/>
            <a:ext cx="5660100" cy="458351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ea typeface="新細明體" panose="02020500000000000000" pitchFamily="18" charset="-120"/>
              </a:rPr>
              <a:t>滿級分</a:t>
            </a:r>
            <a:r>
              <a:rPr lang="en-US" altLang="zh-TW" dirty="0">
                <a:ea typeface="新細明體" panose="02020500000000000000" pitchFamily="18" charset="-120"/>
              </a:rPr>
              <a:t>75</a:t>
            </a:r>
            <a:r>
              <a:rPr lang="zh-TW" altLang="en-US" dirty="0">
                <a:ea typeface="新細明體" panose="02020500000000000000" pitchFamily="18" charset="-120"/>
              </a:rPr>
              <a:t>級，以</a:t>
            </a:r>
            <a:r>
              <a:rPr lang="en-US" altLang="zh-TW" dirty="0">
                <a:ea typeface="新細明體" panose="02020500000000000000" pitchFamily="18" charset="-120"/>
              </a:rPr>
              <a:t>109</a:t>
            </a:r>
            <a:r>
              <a:rPr lang="zh-TW" altLang="en-US" dirty="0">
                <a:ea typeface="新細明體" panose="02020500000000000000" pitchFamily="18" charset="-120"/>
              </a:rPr>
              <a:t>、</a:t>
            </a:r>
            <a:r>
              <a:rPr lang="en-US" altLang="zh-TW" dirty="0" smtClean="0">
                <a:ea typeface="新細明體" panose="02020500000000000000" pitchFamily="18" charset="-120"/>
              </a:rPr>
              <a:t>110</a:t>
            </a:r>
            <a:r>
              <a:rPr lang="zh-TW" altLang="en-US" dirty="0" smtClean="0">
                <a:ea typeface="新細明體" panose="02020500000000000000" pitchFamily="18" charset="-120"/>
              </a:rPr>
              <a:t>、</a:t>
            </a:r>
            <a:r>
              <a:rPr lang="en-US" altLang="zh-TW" dirty="0" smtClean="0">
                <a:ea typeface="新細明體" panose="02020500000000000000" pitchFamily="18" charset="-120"/>
              </a:rPr>
              <a:t>111</a:t>
            </a:r>
            <a:r>
              <a:rPr lang="zh-TW" altLang="en-US" dirty="0" smtClean="0">
                <a:ea typeface="新細明體" panose="02020500000000000000" pitchFamily="18" charset="-120"/>
              </a:rPr>
              <a:t>設計</a:t>
            </a:r>
            <a:r>
              <a:rPr lang="zh-TW" altLang="en-US" dirty="0">
                <a:ea typeface="新細明體" panose="02020500000000000000" pitchFamily="18" charset="-120"/>
              </a:rPr>
              <a:t>群為例：</a:t>
            </a:r>
            <a:endParaRPr lang="en-US" altLang="zh-TW" dirty="0"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41245"/>
              </p:ext>
            </p:extLst>
          </p:nvPr>
        </p:nvGraphicFramePr>
        <p:xfrm>
          <a:off x="101601" y="1182529"/>
          <a:ext cx="8927800" cy="370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975">
                  <a:extLst>
                    <a:ext uri="{9D8B030D-6E8A-4147-A177-3AD203B41FA5}">
                      <a16:colId xmlns:a16="http://schemas.microsoft.com/office/drawing/2014/main" val="1517842830"/>
                    </a:ext>
                  </a:extLst>
                </a:gridCol>
                <a:gridCol w="1115975">
                  <a:extLst>
                    <a:ext uri="{9D8B030D-6E8A-4147-A177-3AD203B41FA5}">
                      <a16:colId xmlns:a16="http://schemas.microsoft.com/office/drawing/2014/main" val="3915250121"/>
                    </a:ext>
                  </a:extLst>
                </a:gridCol>
                <a:gridCol w="1115975">
                  <a:extLst>
                    <a:ext uri="{9D8B030D-6E8A-4147-A177-3AD203B41FA5}">
                      <a16:colId xmlns:a16="http://schemas.microsoft.com/office/drawing/2014/main" val="4167697074"/>
                    </a:ext>
                  </a:extLst>
                </a:gridCol>
                <a:gridCol w="1115975">
                  <a:extLst>
                    <a:ext uri="{9D8B030D-6E8A-4147-A177-3AD203B41FA5}">
                      <a16:colId xmlns:a16="http://schemas.microsoft.com/office/drawing/2014/main" val="2436315759"/>
                    </a:ext>
                  </a:extLst>
                </a:gridCol>
                <a:gridCol w="1115975">
                  <a:extLst>
                    <a:ext uri="{9D8B030D-6E8A-4147-A177-3AD203B41FA5}">
                      <a16:colId xmlns:a16="http://schemas.microsoft.com/office/drawing/2014/main" val="2626386624"/>
                    </a:ext>
                  </a:extLst>
                </a:gridCol>
                <a:gridCol w="1115975">
                  <a:extLst>
                    <a:ext uri="{9D8B030D-6E8A-4147-A177-3AD203B41FA5}">
                      <a16:colId xmlns:a16="http://schemas.microsoft.com/office/drawing/2014/main" val="4266173168"/>
                    </a:ext>
                  </a:extLst>
                </a:gridCol>
                <a:gridCol w="1115975">
                  <a:extLst>
                    <a:ext uri="{9D8B030D-6E8A-4147-A177-3AD203B41FA5}">
                      <a16:colId xmlns:a16="http://schemas.microsoft.com/office/drawing/2014/main" val="3520743432"/>
                    </a:ext>
                  </a:extLst>
                </a:gridCol>
                <a:gridCol w="1115975">
                  <a:extLst>
                    <a:ext uri="{9D8B030D-6E8A-4147-A177-3AD203B41FA5}">
                      <a16:colId xmlns:a16="http://schemas.microsoft.com/office/drawing/2014/main" val="1423054359"/>
                    </a:ext>
                  </a:extLst>
                </a:gridCol>
              </a:tblGrid>
              <a:tr h="411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學校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109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110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111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學校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109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110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111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23560"/>
                  </a:ext>
                </a:extLst>
              </a:tr>
              <a:tr h="411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台科商設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68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65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67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致理多媒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42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70253"/>
                  </a:ext>
                </a:extLst>
              </a:tr>
              <a:tr h="411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北科視傳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66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64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64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嶺東視傳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37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36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546819"/>
                  </a:ext>
                </a:extLst>
              </a:tr>
              <a:tr h="411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雲科視傳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61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嶺東數媒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42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42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715254"/>
                  </a:ext>
                </a:extLst>
              </a:tr>
              <a:tr h="411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北商多媒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朝陽視傳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52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49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01772"/>
                  </a:ext>
                </a:extLst>
              </a:tr>
              <a:tr h="411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高科文創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56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58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明新多媒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077464"/>
                  </a:ext>
                </a:extLst>
              </a:tr>
              <a:tr h="411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中科多媒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63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58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 smtClean="0">
                          <a:solidFill>
                            <a:srgbClr val="000000"/>
                          </a:solidFill>
                        </a:rPr>
                        <a:t>專一</a:t>
                      </a:r>
                      <a:r>
                        <a:rPr lang="en-US" altLang="zh-TW" sz="100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r>
                        <a:rPr lang="zh-TW" altLang="en-US" sz="1000" dirty="0" smtClean="0">
                          <a:solidFill>
                            <a:srgbClr val="000000"/>
                          </a:solidFill>
                        </a:rPr>
                        <a:t>、專二</a:t>
                      </a:r>
                      <a:r>
                        <a:rPr lang="en-US" altLang="zh-TW" sz="100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zh-TW" alt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臺師圖文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zh-TW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766998"/>
                  </a:ext>
                </a:extLst>
              </a:tr>
              <a:tr h="411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虎尾多媒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59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45075"/>
                  </a:ext>
                </a:extLst>
              </a:tr>
              <a:tr h="411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</a:rPr>
                        <a:t>勤益文創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57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57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0000"/>
                          </a:solidFill>
                        </a:rPr>
                        <a:t>57</a:t>
                      </a:r>
                      <a:endParaRPr lang="zh-TW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2" marR="91452" marT="45729" marB="4572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52" marR="91452" marT="45729" marB="4572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27338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510137" y="46607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設計群的國立名額少，要跨考的孩子要三思。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314358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簡單的說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06400" y="896748"/>
            <a:ext cx="6350000" cy="3510152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沒有弱科是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上榜「本島」國立科大的基本條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可留意同一科系在不同招生管道的分數。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學年度中科財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  平均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84(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39)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登分   平均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73(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64)</a:t>
            </a:r>
          </a:p>
          <a:p>
            <a:pPr marL="0" indent="0">
              <a:buFontTx/>
              <a:buNone/>
              <a:defRPr/>
            </a:pP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給孩子合理的期待，可大幅減少生涯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抉擇上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痛苦。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21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324990"/>
            <a:ext cx="5660100" cy="4713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如何跟孩子談論甄選入學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2900" y="901700"/>
            <a:ext cx="6040800" cy="3562348"/>
          </a:xfrm>
        </p:spPr>
        <p:txBody>
          <a:bodyPr/>
          <a:lstStyle/>
          <a:p>
            <a:pPr marL="7620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高三：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非不得已，不要放棄。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給予情緒支持及喘息空間。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協助釐清對校系及產業的期待。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高二：關鍵性的一年，督促孩子對甄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選入學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進行全面性的準備與提升。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高一：協助孩子擬定合理的目標區間，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「鼓勵」孩子多參加活動，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帶孩子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有計畫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6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3748" y="132964"/>
            <a:ext cx="5660100" cy="471300"/>
          </a:xfrm>
        </p:spPr>
        <p:txBody>
          <a:bodyPr/>
          <a:lstStyle/>
          <a:p>
            <a:r>
              <a:rPr lang="zh-TW" altLang="en-US" dirty="0" smtClean="0"/>
              <a:t>其實沒有想像的那麼</a:t>
            </a:r>
            <a:r>
              <a:rPr lang="zh-TW" altLang="en-US" dirty="0"/>
              <a:t>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5550"/>
              </p:ext>
            </p:extLst>
          </p:nvPr>
        </p:nvGraphicFramePr>
        <p:xfrm>
          <a:off x="488266" y="660980"/>
          <a:ext cx="8352603" cy="4114769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682885">
                  <a:extLst>
                    <a:ext uri="{9D8B030D-6E8A-4147-A177-3AD203B41FA5}">
                      <a16:colId xmlns:a16="http://schemas.microsoft.com/office/drawing/2014/main" val="3577655343"/>
                    </a:ext>
                  </a:extLst>
                </a:gridCol>
                <a:gridCol w="294092">
                  <a:extLst>
                    <a:ext uri="{9D8B030D-6E8A-4147-A177-3AD203B41FA5}">
                      <a16:colId xmlns:a16="http://schemas.microsoft.com/office/drawing/2014/main" val="3011895247"/>
                    </a:ext>
                  </a:extLst>
                </a:gridCol>
                <a:gridCol w="908724">
                  <a:extLst>
                    <a:ext uri="{9D8B030D-6E8A-4147-A177-3AD203B41FA5}">
                      <a16:colId xmlns:a16="http://schemas.microsoft.com/office/drawing/2014/main" val="1532359624"/>
                    </a:ext>
                  </a:extLst>
                </a:gridCol>
                <a:gridCol w="2155634">
                  <a:extLst>
                    <a:ext uri="{9D8B030D-6E8A-4147-A177-3AD203B41FA5}">
                      <a16:colId xmlns:a16="http://schemas.microsoft.com/office/drawing/2014/main" val="4121928833"/>
                    </a:ext>
                  </a:extLst>
                </a:gridCol>
                <a:gridCol w="2155634">
                  <a:extLst>
                    <a:ext uri="{9D8B030D-6E8A-4147-A177-3AD203B41FA5}">
                      <a16:colId xmlns:a16="http://schemas.microsoft.com/office/drawing/2014/main" val="46273579"/>
                    </a:ext>
                  </a:extLst>
                </a:gridCol>
                <a:gridCol w="2155634">
                  <a:extLst>
                    <a:ext uri="{9D8B030D-6E8A-4147-A177-3AD203B41FA5}">
                      <a16:colId xmlns:a16="http://schemas.microsoft.com/office/drawing/2014/main" val="2281845096"/>
                    </a:ext>
                  </a:extLst>
                </a:gridCol>
              </a:tblGrid>
              <a:tr h="457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件數上限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設計</a:t>
                      </a:r>
                      <a:r>
                        <a:rPr lang="zh-TW" sz="2000" kern="100" dirty="0" smtClean="0">
                          <a:effectLst/>
                        </a:rPr>
                        <a:t>群參</a:t>
                      </a:r>
                      <a:r>
                        <a:rPr lang="zh-TW" sz="2000" kern="100" dirty="0">
                          <a:effectLst/>
                        </a:rPr>
                        <a:t>採件數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商管</a:t>
                      </a:r>
                      <a:r>
                        <a:rPr lang="zh-TW" sz="2000" kern="100" dirty="0" smtClean="0">
                          <a:effectLst/>
                        </a:rPr>
                        <a:t>群參</a:t>
                      </a:r>
                      <a:r>
                        <a:rPr lang="zh-TW" sz="2000" kern="100" dirty="0">
                          <a:effectLst/>
                        </a:rPr>
                        <a:t>採件數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外語</a:t>
                      </a:r>
                      <a:r>
                        <a:rPr lang="zh-TW" sz="2000" kern="100" dirty="0" smtClean="0">
                          <a:effectLst/>
                        </a:rPr>
                        <a:t>群參</a:t>
                      </a:r>
                      <a:r>
                        <a:rPr lang="zh-TW" sz="2000" kern="100" dirty="0">
                          <a:effectLst/>
                        </a:rPr>
                        <a:t>採件數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724079"/>
                  </a:ext>
                </a:extLst>
              </a:tr>
              <a:tr h="9143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課程學習成果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專題及實習科目成果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國立科大平均</a:t>
                      </a:r>
                      <a:r>
                        <a:rPr lang="en-US" sz="2000" kern="100" dirty="0">
                          <a:effectLst/>
                        </a:rPr>
                        <a:t>4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私立科大平均</a:t>
                      </a:r>
                      <a:r>
                        <a:rPr lang="en-US" sz="2000" kern="100" dirty="0">
                          <a:effectLst/>
                        </a:rPr>
                        <a:t>2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國立普大平均</a:t>
                      </a:r>
                      <a:r>
                        <a:rPr lang="en-US" sz="2000" kern="100" dirty="0">
                          <a:effectLst/>
                        </a:rPr>
                        <a:t>3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私立普大平均</a:t>
                      </a:r>
                      <a:r>
                        <a:rPr lang="en-US" sz="2000" kern="100" dirty="0">
                          <a:effectLst/>
                        </a:rPr>
                        <a:t>3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國立科大平均</a:t>
                      </a:r>
                      <a:r>
                        <a:rPr lang="en-US" sz="2000" kern="100" dirty="0">
                          <a:effectLst/>
                        </a:rPr>
                        <a:t>3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私立科大平均</a:t>
                      </a:r>
                      <a:r>
                        <a:rPr lang="en-US" sz="2000" kern="100" dirty="0">
                          <a:effectLst/>
                        </a:rPr>
                        <a:t>2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國立普大平均</a:t>
                      </a:r>
                      <a:r>
                        <a:rPr lang="en-US" sz="2000" kern="100" dirty="0">
                          <a:effectLst/>
                        </a:rPr>
                        <a:t>3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私立普大平均</a:t>
                      </a:r>
                      <a:r>
                        <a:rPr lang="en-US" sz="2000" kern="100" dirty="0">
                          <a:effectLst/>
                        </a:rPr>
                        <a:t>2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國立科大平均</a:t>
                      </a:r>
                      <a:r>
                        <a:rPr lang="en-US" sz="2000" kern="100" dirty="0">
                          <a:effectLst/>
                        </a:rPr>
                        <a:t>3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私立科大平均</a:t>
                      </a:r>
                      <a:r>
                        <a:rPr lang="en-US" sz="2000" kern="100" dirty="0">
                          <a:effectLst/>
                        </a:rPr>
                        <a:t>2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國立普大平均</a:t>
                      </a:r>
                      <a:r>
                        <a:rPr lang="en-US" sz="2000" kern="100" dirty="0">
                          <a:effectLst/>
                        </a:rPr>
                        <a:t>4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私立普大平均</a:t>
                      </a:r>
                      <a:r>
                        <a:rPr lang="en-US" sz="2000" kern="100" dirty="0">
                          <a:effectLst/>
                        </a:rPr>
                        <a:t>2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93166"/>
                  </a:ext>
                </a:extLst>
              </a:tr>
              <a:tr h="1142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其他課程成果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國立科大平均</a:t>
                      </a:r>
                      <a:r>
                        <a:rPr lang="en-US" sz="2000" kern="100" dirty="0">
                          <a:effectLst/>
                        </a:rPr>
                        <a:t>2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私立科大平均</a:t>
                      </a: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國立普大平均</a:t>
                      </a: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私立普大平均</a:t>
                      </a: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國立科大平均</a:t>
                      </a: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私立科大平均</a:t>
                      </a: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國立普大平均</a:t>
                      </a: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私立普大平均</a:t>
                      </a: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國立科大平均</a:t>
                      </a:r>
                      <a:r>
                        <a:rPr lang="en-US" sz="2000" kern="100" dirty="0">
                          <a:effectLst/>
                        </a:rPr>
                        <a:t>2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私立科大平均</a:t>
                      </a: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國立普大平均</a:t>
                      </a:r>
                      <a:r>
                        <a:rPr lang="en-US" sz="1600" kern="100" dirty="0">
                          <a:effectLst/>
                        </a:rPr>
                        <a:t>&lt;1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私立普大平均</a:t>
                      </a: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76819"/>
                  </a:ext>
                </a:extLst>
              </a:tr>
              <a:tr h="914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多元學習表現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國立科大平均</a:t>
                      </a:r>
                      <a:r>
                        <a:rPr lang="en-US" sz="2000" kern="100">
                          <a:effectLst/>
                        </a:rPr>
                        <a:t>7</a:t>
                      </a:r>
                      <a:r>
                        <a:rPr lang="zh-TW" sz="2000" kern="10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私立科大平均</a:t>
                      </a:r>
                      <a:r>
                        <a:rPr lang="en-US" sz="2000" kern="100">
                          <a:effectLst/>
                        </a:rPr>
                        <a:t>3</a:t>
                      </a:r>
                      <a:r>
                        <a:rPr lang="zh-TW" sz="2000" kern="10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國立普大平均</a:t>
                      </a:r>
                      <a:r>
                        <a:rPr lang="en-US" sz="2000" kern="100">
                          <a:effectLst/>
                        </a:rPr>
                        <a:t>6</a:t>
                      </a:r>
                      <a:r>
                        <a:rPr lang="zh-TW" sz="2000" kern="10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私立普大平均</a:t>
                      </a:r>
                      <a:r>
                        <a:rPr lang="en-US" sz="2000" kern="100">
                          <a:effectLst/>
                        </a:rPr>
                        <a:t>5</a:t>
                      </a:r>
                      <a:r>
                        <a:rPr lang="zh-TW" sz="2000" kern="100">
                          <a:effectLst/>
                        </a:rPr>
                        <a:t>件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國立科大平均</a:t>
                      </a:r>
                      <a:r>
                        <a:rPr lang="en-US" sz="2000" kern="100" dirty="0">
                          <a:effectLst/>
                        </a:rPr>
                        <a:t>6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私立科大平均</a:t>
                      </a:r>
                      <a:r>
                        <a:rPr lang="en-US" sz="2000" kern="100" dirty="0">
                          <a:effectLst/>
                        </a:rPr>
                        <a:t>3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國立普大平均</a:t>
                      </a:r>
                      <a:r>
                        <a:rPr lang="en-US" sz="2000" kern="100" dirty="0">
                          <a:effectLst/>
                        </a:rPr>
                        <a:t>5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私立普大平均</a:t>
                      </a:r>
                      <a:r>
                        <a:rPr lang="en-US" sz="2000" kern="100" dirty="0">
                          <a:effectLst/>
                        </a:rPr>
                        <a:t>4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國立科大平均</a:t>
                      </a:r>
                      <a:r>
                        <a:rPr lang="en-US" sz="2000" kern="100" dirty="0">
                          <a:effectLst/>
                        </a:rPr>
                        <a:t>6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私立科大平均</a:t>
                      </a:r>
                      <a:r>
                        <a:rPr lang="en-US" sz="2000" kern="100" dirty="0">
                          <a:effectLst/>
                        </a:rPr>
                        <a:t>3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國立普大平均</a:t>
                      </a:r>
                      <a:r>
                        <a:rPr lang="en-US" sz="2000" kern="100" dirty="0">
                          <a:effectLst/>
                        </a:rPr>
                        <a:t>7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私立普大平均</a:t>
                      </a:r>
                      <a:r>
                        <a:rPr lang="en-US" sz="2000" kern="100" dirty="0">
                          <a:effectLst/>
                        </a:rPr>
                        <a:t>4</a:t>
                      </a:r>
                      <a:r>
                        <a:rPr lang="zh-TW" sz="2000" kern="100" dirty="0">
                          <a:effectLst/>
                        </a:rPr>
                        <a:t>件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1165" marR="611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69792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14597" y="4686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※資料來源為</a:t>
            </a: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111</a:t>
            </a:r>
            <a: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學年讀甄選入學簡章，不含技優甄審，四捨五入。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用途最廣的多元表現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441149"/>
              </p:ext>
            </p:extLst>
          </p:nvPr>
        </p:nvGraphicFramePr>
        <p:xfrm>
          <a:off x="235449" y="1344060"/>
          <a:ext cx="8460954" cy="3635561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3656853">
                  <a:extLst>
                    <a:ext uri="{9D8B030D-6E8A-4147-A177-3AD203B41FA5}">
                      <a16:colId xmlns:a16="http://schemas.microsoft.com/office/drawing/2014/main" val="3612132592"/>
                    </a:ext>
                  </a:extLst>
                </a:gridCol>
                <a:gridCol w="1601367">
                  <a:extLst>
                    <a:ext uri="{9D8B030D-6E8A-4147-A177-3AD203B41FA5}">
                      <a16:colId xmlns:a16="http://schemas.microsoft.com/office/drawing/2014/main" val="555445475"/>
                    </a:ext>
                  </a:extLst>
                </a:gridCol>
                <a:gridCol w="1601367">
                  <a:extLst>
                    <a:ext uri="{9D8B030D-6E8A-4147-A177-3AD203B41FA5}">
                      <a16:colId xmlns:a16="http://schemas.microsoft.com/office/drawing/2014/main" val="2835961147"/>
                    </a:ext>
                  </a:extLst>
                </a:gridCol>
                <a:gridCol w="1601367">
                  <a:extLst>
                    <a:ext uri="{9D8B030D-6E8A-4147-A177-3AD203B41FA5}">
                      <a16:colId xmlns:a16="http://schemas.microsoft.com/office/drawing/2014/main" val="3738728728"/>
                    </a:ext>
                  </a:extLst>
                </a:gridCol>
              </a:tblGrid>
              <a:tr h="727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多元表現項目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設計</a:t>
                      </a:r>
                      <a:r>
                        <a:rPr lang="zh-TW" sz="2000" kern="100" dirty="0" smtClean="0">
                          <a:effectLst/>
                        </a:rPr>
                        <a:t>群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264</a:t>
                      </a:r>
                      <a:r>
                        <a:rPr lang="zh-TW" sz="2000" kern="100" dirty="0">
                          <a:effectLst/>
                        </a:rPr>
                        <a:t>個科系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商管</a:t>
                      </a:r>
                      <a:r>
                        <a:rPr lang="zh-TW" sz="2000" kern="100" dirty="0" smtClean="0">
                          <a:effectLst/>
                        </a:rPr>
                        <a:t>群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554</a:t>
                      </a:r>
                      <a:r>
                        <a:rPr lang="zh-TW" sz="2000" kern="100" dirty="0">
                          <a:effectLst/>
                        </a:rPr>
                        <a:t>個科系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外語</a:t>
                      </a:r>
                      <a:r>
                        <a:rPr lang="zh-TW" sz="2000" kern="100" dirty="0" smtClean="0">
                          <a:effectLst/>
                        </a:rPr>
                        <a:t>群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183</a:t>
                      </a:r>
                      <a:r>
                        <a:rPr lang="zh-TW" sz="2000" kern="100" dirty="0">
                          <a:effectLst/>
                        </a:rPr>
                        <a:t>個科系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800503"/>
                  </a:ext>
                </a:extLst>
              </a:tr>
              <a:tr h="363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C-1 </a:t>
                      </a:r>
                      <a:r>
                        <a:rPr lang="zh-TW" sz="2000" kern="100" dirty="0">
                          <a:effectLst/>
                        </a:rPr>
                        <a:t>彈性學習時間學習成果 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151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313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109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046516"/>
                  </a:ext>
                </a:extLst>
              </a:tr>
              <a:tr h="363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C-2 </a:t>
                      </a:r>
                      <a:r>
                        <a:rPr lang="zh-TW" sz="2000" kern="100">
                          <a:effectLst/>
                        </a:rPr>
                        <a:t>社團活動經驗 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189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468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166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405830"/>
                  </a:ext>
                </a:extLst>
              </a:tr>
              <a:tr h="363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C-3 </a:t>
                      </a:r>
                      <a:r>
                        <a:rPr lang="zh-TW" sz="2000" kern="100">
                          <a:effectLst/>
                        </a:rPr>
                        <a:t>擔任幹部經驗 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153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397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143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88203"/>
                  </a:ext>
                </a:extLst>
              </a:tr>
              <a:tr h="363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C-4 </a:t>
                      </a:r>
                      <a:r>
                        <a:rPr lang="zh-TW" sz="2000" kern="100">
                          <a:effectLst/>
                        </a:rPr>
                        <a:t>服務學習經驗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138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363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135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975953"/>
                  </a:ext>
                </a:extLst>
              </a:tr>
              <a:tr h="363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C-5 </a:t>
                      </a:r>
                      <a:r>
                        <a:rPr lang="zh-TW" sz="2000" kern="100">
                          <a:effectLst/>
                        </a:rPr>
                        <a:t>競賽表現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220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416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144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676332"/>
                  </a:ext>
                </a:extLst>
              </a:tr>
              <a:tr h="363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C-6 </a:t>
                      </a:r>
                      <a:r>
                        <a:rPr lang="zh-TW" sz="2000" kern="100">
                          <a:effectLst/>
                        </a:rPr>
                        <a:t>非修課紀錄之成果作品 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131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246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86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943952"/>
                  </a:ext>
                </a:extLst>
              </a:tr>
              <a:tr h="363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C-7 </a:t>
                      </a:r>
                      <a:r>
                        <a:rPr lang="zh-TW" sz="2000" kern="100">
                          <a:effectLst/>
                        </a:rPr>
                        <a:t>檢定證照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196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446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163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921003"/>
                  </a:ext>
                </a:extLst>
              </a:tr>
              <a:tr h="363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C-8 </a:t>
                      </a:r>
                      <a:r>
                        <a:rPr lang="zh-TW" sz="2000" kern="100">
                          <a:effectLst/>
                        </a:rPr>
                        <a:t>特殊優良表現證明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189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384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134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4606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549966" y="3492347"/>
            <a:ext cx="83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No.1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49966" y="4235984"/>
            <a:ext cx="83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No.2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49966" y="2421875"/>
            <a:ext cx="83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No.3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04543" y="2421875"/>
            <a:ext cx="83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No.1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04543" y="4235984"/>
            <a:ext cx="83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No.2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204543" y="3499690"/>
            <a:ext cx="83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No.3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734052" y="2421875"/>
            <a:ext cx="83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No.1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734052" y="4235984"/>
            <a:ext cx="83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No.2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34052" y="3521639"/>
            <a:ext cx="83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No.3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學年度甄選與登分可預期卻無奈的結果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2900" y="1232225"/>
            <a:ext cx="5660100" cy="288257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甄選名額大增，考生過度往特定科系集中，造成熱門校系上榜難度大增。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害怕登分落榜，易在甄選入學出現高分低就的狀況。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回流至登記分發的名額，令放棄推甄的考生有了低分高就的機會。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學年度仍會持續修正招生方案，在甄選階段搶學生是必然的結果。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53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441948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日間聯合登記分發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月中報名；</a:t>
            </a:r>
            <a:r>
              <a:rPr lang="en-US" altLang="zh-TW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月底填志願；</a:t>
            </a:r>
            <a:r>
              <a:rPr lang="en-US" altLang="zh-TW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月初放榜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2493" y="954628"/>
            <a:ext cx="6420914" cy="3550800"/>
          </a:xfrm>
        </p:spPr>
        <p:txBody>
          <a:bodyPr/>
          <a:lstStyle/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完全採計統一入學測驗各科成績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共同科目成績加權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倍，專業科目成績加權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，滿分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700-1200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一律採用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網路個別報名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，每位考生都必須依照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說明，自行完成報名手續及繳費。</a:t>
            </a: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一律採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網路選填志願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，最多可填寫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個志願。</a:t>
            </a: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聯招會將依照各類別考生總成績之高低順序，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按考生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選填之志願順序統一分發。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僅原住民有加分。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如因疫情停課，請務必留意孩子是否填志願。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91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5842" y="232655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技優入學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2137" y="1032068"/>
            <a:ext cx="6027509" cy="3641582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鼓勵曾在技能競賽榮獲大獎或取得甲級或</a:t>
            </a:r>
          </a:p>
          <a:p>
            <a:pPr eaLnBrk="1" hangingPunct="1">
              <a:buFontTx/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級技術士證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的優秀同學，多一個升學管</a:t>
            </a:r>
          </a:p>
          <a:p>
            <a:pPr eaLnBrk="1" hangingPunct="1"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機會。</a:t>
            </a:r>
          </a:p>
          <a:p>
            <a:pPr eaLnBrk="1" hangingPunct="1"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不採計統一入學測驗成績，不考筆試。</a:t>
            </a:r>
          </a:p>
          <a:p>
            <a:pPr eaLnBrk="1" hangingPunct="1">
              <a:buFontTx/>
              <a:buNone/>
            </a:pPr>
            <a:endParaRPr lang="zh-TW" altLang="en-US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「保送入學」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「甄審入學」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二種招生方式。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31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0"/>
            <a:ext cx="5660100" cy="94514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技優入學─保送入學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月初報名；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月中填志願；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月底放榜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255181" y="945146"/>
            <a:ext cx="8951584" cy="3518902"/>
          </a:xfrm>
        </p:spPr>
        <p:txBody>
          <a:bodyPr/>
          <a:lstStyle/>
          <a:p>
            <a:pPr marL="533400" lvl="1" indent="0" eaLnBrk="1" hangingPunct="1">
              <a:lnSpc>
                <a:spcPct val="90000"/>
              </a:lnSpc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報名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資格：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參加國際技能競賽、國際科技展覽、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展能節職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業技能競賽獲得</a:t>
            </a:r>
            <a:r>
              <a:rPr lang="zh-TW" altLang="en-US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前三名或優勝者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選為</a:t>
            </a:r>
            <a:r>
              <a:rPr lang="zh-TW" altLang="en-US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國際技能競賽國手資格者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全國技能競賽、全國身心障礙者技能競賽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前三名者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全國高級中等學校技藝競賽獲得前三名者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eaLnBrk="1" hangingPunct="1">
              <a:lnSpc>
                <a:spcPct val="90000"/>
              </a:lnSpc>
              <a:buNone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符合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保送資格者，直接選填志願分發入學，不須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再參加考試。</a:t>
            </a:r>
            <a:r>
              <a:rPr lang="zh-TW" altLang="en-US" sz="26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請特別留意開缺狀況</a:t>
            </a:r>
            <a:r>
              <a:rPr lang="zh-TW" altLang="en-US" sz="2600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最多可填寫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26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0"/>
            <a:ext cx="5660100" cy="92503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技優入學─甄審入學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月底報名；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月底放榜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202019" y="845357"/>
            <a:ext cx="9154633" cy="3630950"/>
          </a:xfrm>
          <a:solidFill>
            <a:srgbClr val="FBF8DC">
              <a:alpha val="50196"/>
            </a:srgbClr>
          </a:solidFill>
        </p:spPr>
        <p:txBody>
          <a:bodyPr/>
          <a:lstStyle/>
          <a:p>
            <a:pPr lvl="1"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報名資格：</a:t>
            </a:r>
          </a:p>
          <a:p>
            <a:pPr lvl="2"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凡取得認可之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競賽獲獎者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級技術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士證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15%)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者，即符合報名技優甄審入學之資格。</a:t>
            </a:r>
          </a:p>
          <a:p>
            <a:pPr lvl="1"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符合甄審資格的同學，可就符合資格之各職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類招生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eaLnBrk="1" hangingPunct="1">
              <a:buNone/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最多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選擇五個志願參加甄審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defRPr/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符合保送入學資格的同學，亦可同時報名甄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審入學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 eaLnBrk="1" hangingPunct="1"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需參加各校辦理之「指定項目甄審」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採計學習歷程檔案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eaLnBrk="1" hangingPunct="1">
              <a:buNone/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此管道在校成績表現非常重要。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60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30163"/>
            <a:ext cx="911066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4000" r="95111">
                        <a14:backgroundMark x1="42222" y1="77778" x2="83111" y2="45778"/>
                        <a14:backgroundMark x1="39556" y1="78667" x2="63556" y2="56000"/>
                        <a14:backgroundMark x1="15556" y1="68444" x2="28889" y2="76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841" y="2640840"/>
            <a:ext cx="981999" cy="9819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4000" r="95111">
                        <a14:backgroundMark x1="42222" y1="77778" x2="83111" y2="45778"/>
                        <a14:backgroundMark x1="39556" y1="78667" x2="63556" y2="56000"/>
                        <a14:backgroundMark x1="15556" y1="68444" x2="28889" y2="76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7528" y="2640841"/>
            <a:ext cx="981999" cy="9819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4000" r="95111">
                        <a14:backgroundMark x1="42222" y1="77778" x2="83111" y2="45778"/>
                        <a14:backgroundMark x1="39556" y1="78667" x2="63556" y2="56000"/>
                        <a14:backgroundMark x1="15556" y1="68444" x2="28889" y2="76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0904" y="2640841"/>
            <a:ext cx="981999" cy="98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165502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如果想就讀普通大學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10583" y="636802"/>
            <a:ext cx="8209517" cy="423999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方法一：考統測→參加甄選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名額少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方法二：考學測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→參加個人申請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57%)</a:t>
            </a:r>
          </a:p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：參加考試分發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25%)(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要考學測跟分科測驗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不再考國文、英文、數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  <a:r>
              <a:rPr lang="en-US" altLang="zh-TW" sz="1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(114</a:t>
            </a:r>
            <a:r>
              <a:rPr lang="zh-TW" altLang="en-US" sz="1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年恢復</a:t>
            </a:r>
            <a:r>
              <a:rPr lang="en-US" altLang="zh-TW" sz="1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改百分制為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級分制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分科測驗採計至少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1-4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科成績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目前約採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科不等，部分學校須術科成績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方法四：參加各大學獨立招生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含特殊選才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目前技高生想個人申請到排名較前的學校非常困難，</a:t>
            </a:r>
            <a:endParaRPr lang="en-US" altLang="zh-TW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除非很早就開始準備學測及分科測驗，並針對目標</a:t>
            </a:r>
            <a:endParaRPr lang="en-US" altLang="zh-TW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學校製作學習歷程。</a:t>
            </a:r>
            <a:endParaRPr lang="en-US" altLang="zh-TW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dirty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92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51"/>
          <p:cNvSpPr txBox="1"/>
          <p:nvPr/>
        </p:nvSpPr>
        <p:spPr>
          <a:xfrm>
            <a:off x="212966" y="1635341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5400" b="1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3.</a:t>
            </a:r>
            <a:r>
              <a:rPr lang="zh-TW" altLang="en-US" sz="5400" b="1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就業與進修篇</a:t>
            </a:r>
            <a:endParaRPr lang="en-US" altLang="zh-TW" sz="3200" b="1" dirty="0" smtClean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因講座時間有限，以下內容請自行參</a:t>
            </a:r>
            <a:r>
              <a:rPr lang="zh-TW" altLang="en-US" sz="2400" b="1" dirty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閱</a:t>
            </a:r>
            <a:endParaRPr sz="2400" b="1" dirty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"/>
              <a:sym typeface="Montserrat"/>
            </a:endParaRPr>
          </a:p>
        </p:txBody>
      </p:sp>
      <p:sp>
        <p:nvSpPr>
          <p:cNvPr id="2710" name="Google Shape;2710;p5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02900" y="760925"/>
            <a:ext cx="5977300" cy="47130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青年教育與就業儲蓄帳戶方案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423500" y="1455548"/>
            <a:ext cx="6853600" cy="30339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特色：先工作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年或體驗學習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年，再就讀大學。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甄選入學：採計畢業當年的統測國英數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</a:p>
          <a:p>
            <a:pPr marL="762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職場體驗報告書。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57400" indent="-198120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特殊選才：名額最多，需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場體驗報告書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57400" indent="-198120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彈性轉系：畢業當年若以錄取某校系，可於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年後進行轉系。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8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501"/>
            <a:ext cx="9194087" cy="508669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503" y="4726067"/>
            <a:ext cx="5689231" cy="258679"/>
          </a:xfrm>
        </p:spPr>
        <p:txBody>
          <a:bodyPr/>
          <a:lstStyle/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35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792823"/>
            <a:ext cx="5660100" cy="47130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進修部、夜間部單獨招生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7839" y="2578465"/>
            <a:ext cx="6516606" cy="3652214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各校單獨招生，通常採計統測成績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在校成績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幾乎不用面試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19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218665"/>
            <a:ext cx="5660100" cy="47130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日間部獨立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35067" y="792194"/>
            <a:ext cx="6612299" cy="4151945"/>
          </a:xfrm>
        </p:spPr>
        <p:txBody>
          <a:bodyPr/>
          <a:lstStyle/>
          <a:p>
            <a:pPr marL="0" indent="0">
              <a:lnSpc>
                <a:spcPts val="36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崑山  嘉藥  樹德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明新  正修  健行  萬能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建國  高苑  大仁  中國  遠東  元培  景文  東南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南開  中華  育達  美和  吳鳳  環球  修平  敏實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FontTx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華夏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東方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大漢  南亞  黎明  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大同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聖約翰  中華醫事  臺北城市  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國德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霖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FontTx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臺南護專   臺東專科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大葉大學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15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218665"/>
            <a:ext cx="5660100" cy="47130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進修部單獨招生學校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521705"/>
            <a:ext cx="7061200" cy="415194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b="1" dirty="0">
                <a:solidFill>
                  <a:srgbClr val="497E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endParaRPr lang="en-US" altLang="zh-TW" b="1" dirty="0">
              <a:solidFill>
                <a:srgbClr val="497EB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雲科   屏科   北科   高科   虎尾   澎湖   勤益   高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餐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   臺東專科   臺南護專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None/>
            </a:pPr>
            <a:r>
              <a:rPr lang="zh-TW" altLang="en-US" b="1" dirty="0">
                <a:solidFill>
                  <a:srgbClr val="497E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私立</a:t>
            </a:r>
          </a:p>
          <a:p>
            <a:pPr eaLnBrk="1" hangingPunct="1"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朝陽   南臺   崑山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   樹德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龍華 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輔英   明新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   健行   萬能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   建國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苑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 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仁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   修平   元培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   東南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  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育達 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遠東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南開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吳鳳 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美和   環球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   文藻  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中州   華夏 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致理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南亞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吾   東方   大漢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黎明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大同   經國   聖約翰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中華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醫事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中華科技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新細明體" panose="02020500000000000000" pitchFamily="18" charset="-120"/>
              <a:sym typeface="Arial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p:sp>
        <p:nvSpPr>
          <p:cNvPr id="5" name="矩形 4"/>
          <p:cNvSpPr/>
          <p:nvPr/>
        </p:nvSpPr>
        <p:spPr>
          <a:xfrm>
            <a:off x="-1" y="4731209"/>
            <a:ext cx="8431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德明財經  臺北城市  宏國德霖  台北海洋  慈惠護專  聖母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ncode Sans Semi Condensed Light"/>
                <a:sym typeface="Encode Sans Semi Condensed Light"/>
              </a:rPr>
              <a:t>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</a:p>
        </p:txBody>
      </p:sp>
    </p:spTree>
    <p:extLst>
      <p:ext uri="{BB962C8B-B14F-4D97-AF65-F5344CB8AC3E}">
        <p14:creationId xmlns:p14="http://schemas.microsoft.com/office/powerpoint/2010/main" val="31897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四技二專在職專班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通常為假日班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ts val="3000"/>
              </a:lnSpc>
              <a:buFontTx/>
              <a:buNone/>
            </a:pPr>
            <a:r>
              <a:rPr lang="zh-TW" altLang="en-US" dirty="0">
                <a:latin typeface="標楷體" panose="03000509000000000000" pitchFamily="65" charset="-120"/>
                <a:ea typeface="新細明體" panose="02020500000000000000" pitchFamily="18" charset="-120"/>
              </a:rPr>
              <a:t>適用對象：</a:t>
            </a:r>
            <a:endParaRPr lang="en-US" altLang="zh-TW" dirty="0"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ts val="3000"/>
              </a:lnSpc>
              <a:buFontTx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rPr>
              <a:t>高職以上學校畢業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rPr>
              <a:t>或取得同等學力資格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rPr>
              <a:t>滿一年以上，且具備從事工作經歷目前在職中持有證明者。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ts val="3000"/>
              </a:lnSpc>
              <a:buFontTx/>
              <a:buNone/>
            </a:pPr>
            <a:r>
              <a:rPr lang="en-US" altLang="zh-TW" dirty="0">
                <a:latin typeface="標楷體" panose="03000509000000000000" pitchFamily="65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新細明體" panose="02020500000000000000" pitchFamily="18" charset="-120"/>
              </a:rPr>
              <a:t>實際報名資格依各校招生簡章規定為準</a:t>
            </a:r>
            <a:r>
              <a:rPr lang="en-US" altLang="zh-TW" dirty="0">
                <a:latin typeface="標楷體" panose="03000509000000000000" pitchFamily="65" charset="-120"/>
                <a:ea typeface="新細明體" panose="02020500000000000000" pitchFamily="18" charset="-12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32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261197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產學專班比較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301945"/>
              </p:ext>
            </p:extLst>
          </p:nvPr>
        </p:nvGraphicFramePr>
        <p:xfrm>
          <a:off x="244549" y="867972"/>
          <a:ext cx="8791501" cy="4035726"/>
        </p:xfrm>
        <a:graphic>
          <a:graphicData uri="http://schemas.openxmlformats.org/drawingml/2006/table">
            <a:tbl>
              <a:tblPr/>
              <a:tblGrid>
                <a:gridCol w="829339">
                  <a:extLst>
                    <a:ext uri="{9D8B030D-6E8A-4147-A177-3AD203B41FA5}">
                      <a16:colId xmlns:a16="http://schemas.microsoft.com/office/drawing/2014/main" val="3015658446"/>
                    </a:ext>
                  </a:extLst>
                </a:gridCol>
                <a:gridCol w="2796363">
                  <a:extLst>
                    <a:ext uri="{9D8B030D-6E8A-4147-A177-3AD203B41FA5}">
                      <a16:colId xmlns:a16="http://schemas.microsoft.com/office/drawing/2014/main" val="1999985295"/>
                    </a:ext>
                  </a:extLst>
                </a:gridCol>
                <a:gridCol w="2860158">
                  <a:extLst>
                    <a:ext uri="{9D8B030D-6E8A-4147-A177-3AD203B41FA5}">
                      <a16:colId xmlns:a16="http://schemas.microsoft.com/office/drawing/2014/main" val="2854607470"/>
                    </a:ext>
                  </a:extLst>
                </a:gridCol>
                <a:gridCol w="2305641">
                  <a:extLst>
                    <a:ext uri="{9D8B030D-6E8A-4147-A177-3AD203B41FA5}">
                      <a16:colId xmlns:a16="http://schemas.microsoft.com/office/drawing/2014/main" val="4026681919"/>
                    </a:ext>
                  </a:extLst>
                </a:gridCol>
              </a:tblGrid>
              <a:tr h="288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產學攜手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產學○○班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雙軌訓練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10510"/>
                  </a:ext>
                </a:extLst>
              </a:tr>
              <a:tr h="724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招生對象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科大有合作的高職，剩餘名額才給其他學校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無限制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無限制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82804"/>
                  </a:ext>
                </a:extLst>
              </a:tr>
              <a:tr h="1336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上課方式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)-1(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)-1(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暑假、周末可能要上課。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依工作性質而有差異，非製造業基本上是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5-1-1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4-2-1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暑假、周末可能要上課。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輪調制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半年輪一次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012218"/>
                  </a:ext>
                </a:extLst>
              </a:tr>
              <a:tr h="1037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身分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學生、員工雙身分，不可失去任何一個身分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私立學校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主要身分為員工，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身分轉換較彈性。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國立則依各校規定。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學生、員工雙身分，不可失去任何一個身分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516284"/>
                  </a:ext>
                </a:extLst>
              </a:tr>
              <a:tr h="541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學費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學分費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學分費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政府補助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1/2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學費</a:t>
                      </a:r>
                    </a:p>
                  </a:txBody>
                  <a:tcPr marL="91437" marR="91437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09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367520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什麼人適合產學班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2900" y="1031358"/>
            <a:ext cx="5660100" cy="3423684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需要賺錢，且不太挑工作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想半工半讀，減輕經濟壓力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不想長時間在校上課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好處：學歷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勞退提撥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缺點：無法體驗完整的大學生活、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知識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理論養成不夠扎實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6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6" name="群組 5"/>
          <p:cNvGrpSpPr/>
          <p:nvPr/>
        </p:nvGrpSpPr>
        <p:grpSpPr>
          <a:xfrm>
            <a:off x="0" y="19050"/>
            <a:ext cx="9144000" cy="5124450"/>
            <a:chOff x="0" y="1268413"/>
            <a:chExt cx="9144000" cy="5124450"/>
          </a:xfrm>
        </p:grpSpPr>
        <p:pic>
          <p:nvPicPr>
            <p:cNvPr id="7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8413"/>
              <a:ext cx="9144000" cy="512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乘號 7"/>
            <p:cNvSpPr/>
            <p:nvPr/>
          </p:nvSpPr>
          <p:spPr bwMode="auto">
            <a:xfrm>
              <a:off x="7048500" y="3340100"/>
              <a:ext cx="431800" cy="358775"/>
            </a:xfrm>
            <a:prstGeom prst="mathMultiply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kumimoji="0"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9" name="乘號 8"/>
            <p:cNvSpPr/>
            <p:nvPr/>
          </p:nvSpPr>
          <p:spPr bwMode="auto">
            <a:xfrm>
              <a:off x="7059613" y="3684588"/>
              <a:ext cx="431800" cy="360362"/>
            </a:xfrm>
            <a:prstGeom prst="mathMultiply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kumimoji="0"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乘號 9"/>
            <p:cNvSpPr/>
            <p:nvPr/>
          </p:nvSpPr>
          <p:spPr bwMode="auto">
            <a:xfrm>
              <a:off x="7019925" y="4497388"/>
              <a:ext cx="431800" cy="360362"/>
            </a:xfrm>
            <a:prstGeom prst="mathMultiply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kumimoji="0"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1" name="乘號 10"/>
            <p:cNvSpPr/>
            <p:nvPr/>
          </p:nvSpPr>
          <p:spPr bwMode="auto">
            <a:xfrm>
              <a:off x="7038975" y="4851400"/>
              <a:ext cx="433388" cy="360363"/>
            </a:xfrm>
            <a:prstGeom prst="mathMultiply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kumimoji="0"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2" name="文字方塊 11"/>
            <p:cNvSpPr txBox="1">
              <a:spLocks noChangeArrowheads="1"/>
            </p:cNvSpPr>
            <p:nvPr/>
          </p:nvSpPr>
          <p:spPr bwMode="auto">
            <a:xfrm>
              <a:off x="7812088" y="3348038"/>
              <a:ext cx="863600" cy="368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</a:rPr>
                <a:t>4MB</a:t>
              </a:r>
              <a:endParaRPr lang="zh-TW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3" name="文字方塊 12"/>
            <p:cNvSpPr txBox="1">
              <a:spLocks noChangeArrowheads="1"/>
            </p:cNvSpPr>
            <p:nvPr/>
          </p:nvSpPr>
          <p:spPr bwMode="auto">
            <a:xfrm>
              <a:off x="7824788" y="3743325"/>
              <a:ext cx="863600" cy="3698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 dirty="0">
                  <a:solidFill>
                    <a:srgbClr val="FF0000"/>
                  </a:solidFill>
                </a:rPr>
                <a:t>10MB</a:t>
              </a:r>
              <a:endParaRPr lang="zh-TW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/>
            <p:cNvSpPr txBox="1">
              <a:spLocks noChangeArrowheads="1"/>
            </p:cNvSpPr>
            <p:nvPr/>
          </p:nvSpPr>
          <p:spPr bwMode="auto">
            <a:xfrm>
              <a:off x="7826375" y="4456113"/>
              <a:ext cx="863600" cy="368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 dirty="0">
                  <a:solidFill>
                    <a:srgbClr val="FF0000"/>
                  </a:solidFill>
                </a:rPr>
                <a:t>4MB</a:t>
              </a:r>
              <a:endParaRPr lang="zh-TW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5" name="文字方塊 14"/>
            <p:cNvSpPr txBox="1">
              <a:spLocks noChangeArrowheads="1"/>
            </p:cNvSpPr>
            <p:nvPr/>
          </p:nvSpPr>
          <p:spPr bwMode="auto">
            <a:xfrm>
              <a:off x="7812088" y="4851400"/>
              <a:ext cx="863600" cy="3698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 dirty="0">
                  <a:solidFill>
                    <a:srgbClr val="FF0000"/>
                  </a:solidFill>
                </a:rPr>
                <a:t>10MB</a:t>
              </a:r>
              <a:endParaRPr lang="zh-TW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6" name="橢圓形圖說文字 15"/>
            <p:cNvSpPr/>
            <p:nvPr/>
          </p:nvSpPr>
          <p:spPr bwMode="auto">
            <a:xfrm>
              <a:off x="3995936" y="3861048"/>
              <a:ext cx="1944216" cy="594497"/>
            </a:xfrm>
            <a:prstGeom prst="wedgeEllipseCallout">
              <a:avLst>
                <a:gd name="adj1" fmla="val -58872"/>
                <a:gd name="adj2" fmla="val 25593"/>
              </a:avLst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r>
                <a:rPr kumimoji="0" lang="zh-TW" altLang="en-US" dirty="0" smtClean="0">
                  <a:ln>
                    <a:solidFill>
                      <a:srgbClr val="FF0000"/>
                    </a:solidFill>
                  </a:ln>
                </a:rPr>
                <a:t>這個</a:t>
              </a:r>
              <a:r>
                <a:rPr lang="zh-TW" altLang="en-US" dirty="0" smtClean="0">
                  <a:ln>
                    <a:solidFill>
                      <a:srgbClr val="FF0000"/>
                    </a:solidFill>
                  </a:ln>
                </a:rPr>
                <a:t>非</a:t>
              </a:r>
              <a:r>
                <a:rPr lang="zh-TW" altLang="en-US" dirty="0">
                  <a:ln>
                    <a:solidFill>
                      <a:srgbClr val="FF0000"/>
                    </a:solidFill>
                  </a:ln>
                </a:rPr>
                <a:t>常</a:t>
              </a:r>
              <a:r>
                <a:rPr kumimoji="0" lang="zh-TW" altLang="en-US" dirty="0" smtClean="0">
                  <a:ln>
                    <a:solidFill>
                      <a:srgbClr val="FF0000"/>
                    </a:solidFill>
                  </a:ln>
                </a:rPr>
                <a:t>重要</a:t>
              </a:r>
              <a:endParaRPr kumimoji="0" lang="zh-TW" altLang="en-US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" name="橢圓形圖說文字 16"/>
            <p:cNvSpPr/>
            <p:nvPr/>
          </p:nvSpPr>
          <p:spPr bwMode="auto">
            <a:xfrm>
              <a:off x="3989594" y="5385682"/>
              <a:ext cx="1944216" cy="594497"/>
            </a:xfrm>
            <a:prstGeom prst="wedgeEllipseCallout">
              <a:avLst>
                <a:gd name="adj1" fmla="val -58872"/>
                <a:gd name="adj2" fmla="val 25593"/>
              </a:avLst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r>
                <a:rPr kumimoji="0" lang="zh-TW" altLang="en-US" dirty="0" smtClean="0">
                  <a:ln>
                    <a:solidFill>
                      <a:srgbClr val="FF0000"/>
                    </a:solidFill>
                  </a:ln>
                </a:rPr>
                <a:t>這個非常重要</a:t>
              </a:r>
              <a:endParaRPr kumimoji="0" lang="zh-TW" altLang="en-US" dirty="0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7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303725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其他獲得大學學歷的方法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2900" y="1052623"/>
            <a:ext cx="5660100" cy="3411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普通大學進修學士班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夜間上課，依招生學校規定考試入學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(1)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各校自行招生。</a:t>
            </a:r>
          </a:p>
          <a:p>
            <a:pPr eaLnBrk="1" hangingPunct="1"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簡章獨立販售。</a:t>
            </a:r>
          </a:p>
          <a:p>
            <a:pPr eaLnBrk="1" hangingPunct="1"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可能參考成績：指考、學測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、書面資料審查。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99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303725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其他獲得大學學歷的方法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8223" y="882503"/>
            <a:ext cx="7123814" cy="3581546"/>
          </a:xfrm>
        </p:spPr>
        <p:txBody>
          <a:bodyPr/>
          <a:lstStyle/>
          <a:p>
            <a:pPr eaLnBrk="1" hangingPunct="1">
              <a:lnSpc>
                <a:spcPts val="27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空中進修教育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ts val="27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(1)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空中大學：學士學位</a:t>
            </a:r>
          </a:p>
          <a:p>
            <a:pPr eaLnBrk="1" hangingPunct="1">
              <a:lnSpc>
                <a:spcPts val="27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報名日期：上學期報名截止日為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6/30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7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下學期報名截止日為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11/30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700"/>
              </a:lnSpc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7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報名資格：</a:t>
            </a:r>
          </a:p>
          <a:p>
            <a:pPr eaLnBrk="1" hangingPunct="1">
              <a:lnSpc>
                <a:spcPts val="27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a.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全修生：年滿二十歲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國民。</a:t>
            </a:r>
          </a:p>
          <a:p>
            <a:pPr eaLnBrk="1" hangingPunct="1">
              <a:lnSpc>
                <a:spcPts val="27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b.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選修生：年滿十八歲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限學歷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7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登記為選修生，選讀本校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hangingPunct="1">
              <a:lnSpc>
                <a:spcPts val="2700"/>
              </a:lnSpc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7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開設學系：人文學系、社會科學系、商學系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7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公共行政學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系、生活科學系、管理與資訊學系。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86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303725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其他獲得大學學歷的方法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978196"/>
            <a:ext cx="7347098" cy="378519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TW" dirty="0">
                <a:latin typeface="標楷體" panose="03000509000000000000" pitchFamily="65" charset="-120"/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空中專科進修學校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：副學士學位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報名日期：上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6/30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截止；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下學期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11/30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B.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：高中畢業或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結業並取得資格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或結業證明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者。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C.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招生科別：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行政管理科、企業資訊管理科、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社會工作與福利行政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科、綜合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商業科、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生命事業管理科。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03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303725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其他獲得大學學歷的方法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5060" y="1477927"/>
            <a:ext cx="7251405" cy="37851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警察專科學校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報名：看簡章規定，通常在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報名資格：凡具有中華民國國籍之男女青年，年齡在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男生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165cm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，女生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160cm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品貌端正，體格健全，身家清白，無不良紀錄及嗜好，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身上無刺青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特殊資格：空氣手槍、柔道、跆拳道。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原住民身分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男生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163cm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女生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158cm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2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900" y="303725"/>
            <a:ext cx="5660100" cy="4713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其他獲得大學學歷的方法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8977" y="1477927"/>
            <a:ext cx="6198781" cy="378519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士官二專班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高三時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教官會提供二專班相關報名資訊，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會有國軍到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學校進行說明，請密切留意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役士兵請自行報名。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20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855300" y="973863"/>
            <a:ext cx="4694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Thanks!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1858" name="Google Shape;1858;p35"/>
          <p:cNvSpPr txBox="1">
            <a:spLocks noGrp="1"/>
          </p:cNvSpPr>
          <p:nvPr>
            <p:ph type="body" idx="4294967295"/>
          </p:nvPr>
        </p:nvSpPr>
        <p:spPr>
          <a:xfrm>
            <a:off x="855300" y="2284438"/>
            <a:ext cx="4694400" cy="18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lt1"/>
                </a:solidFill>
              </a:rPr>
              <a:t>Any questions?</a:t>
            </a:r>
            <a:r>
              <a:rPr lang="en" dirty="0">
                <a:solidFill>
                  <a:schemeClr val="lt1"/>
                </a:solidFill>
              </a:rPr>
              <a:t/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>
                <a:solidFill>
                  <a:schemeClr val="lt1"/>
                </a:solidFill>
              </a:rPr>
              <a:t>You can find me at:</a:t>
            </a:r>
            <a:endParaRPr dirty="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⊹"/>
            </a:pPr>
            <a:r>
              <a:rPr lang="en-US" dirty="0" smtClean="0">
                <a:solidFill>
                  <a:schemeClr val="lt1"/>
                </a:solidFill>
              </a:rPr>
              <a:t>z9010012@mail.edu.tw</a:t>
            </a:r>
            <a:endParaRPr dirty="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⊹"/>
            </a:pPr>
            <a:r>
              <a:rPr lang="en-US" dirty="0" smtClean="0">
                <a:solidFill>
                  <a:schemeClr val="lt1"/>
                </a:solidFill>
              </a:rPr>
              <a:t>Tel.037-356001#553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被呈現的方式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737"/>
            <a:ext cx="9148493" cy="26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被呈現的方式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43050"/>
            <a:ext cx="8934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考招分離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94" name="Google Shape;1594;p16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一次統測多種用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途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7200" b="1" dirty="0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 sz="7200" b="1" dirty="0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128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" y="37998"/>
            <a:ext cx="6869113" cy="510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88434" y="4419550"/>
            <a:ext cx="1008063" cy="647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FF0000"/>
                </a:solidFill>
                <a:latin typeface="華康儷粗宋" panose="02020709000000000000" pitchFamily="49" charset="-120"/>
                <a:ea typeface="華康儷粗宋" panose="02020709000000000000" pitchFamily="49" charset="-120"/>
              </a:rPr>
              <a:t>要學習歷程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30138" y="4511676"/>
            <a:ext cx="887413" cy="647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FF0000"/>
                </a:solidFill>
                <a:latin typeface="華康儷粗宋" panose="02020709000000000000" pitchFamily="49" charset="-120"/>
                <a:ea typeface="華康儷粗宋" panose="02020709000000000000" pitchFamily="49" charset="-120"/>
              </a:rPr>
              <a:t>要學習歷程</a:t>
            </a:r>
          </a:p>
        </p:txBody>
      </p:sp>
      <p:sp>
        <p:nvSpPr>
          <p:cNvPr id="8" name="乘號 7"/>
          <p:cNvSpPr/>
          <p:nvPr/>
        </p:nvSpPr>
        <p:spPr>
          <a:xfrm>
            <a:off x="6917551" y="3708400"/>
            <a:ext cx="689749" cy="80327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6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3685</Words>
  <Application>Microsoft Office PowerPoint</Application>
  <PresentationFormat>如螢幕大小 (16:9)</PresentationFormat>
  <Paragraphs>722</Paragraphs>
  <Slides>55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7" baseType="lpstr">
      <vt:lpstr>華康儷粗宋</vt:lpstr>
      <vt:lpstr>Calibri</vt:lpstr>
      <vt:lpstr>標楷體</vt:lpstr>
      <vt:lpstr>Amatic SC</vt:lpstr>
      <vt:lpstr>Montserrat</vt:lpstr>
      <vt:lpstr>Encode Sans Semi Condensed Light</vt:lpstr>
      <vt:lpstr>Times New Roman</vt:lpstr>
      <vt:lpstr>Encode Sans Semi Condensed</vt:lpstr>
      <vt:lpstr>Arial</vt:lpstr>
      <vt:lpstr>新細明體</vt:lpstr>
      <vt:lpstr>微軟正黑體</vt:lpstr>
      <vt:lpstr>Ephesus template</vt:lpstr>
      <vt:lpstr>國立苗栗高商111學年度親職教育講座 學習歷程檔案與升學配套 </vt:lpstr>
      <vt:lpstr>演講大綱</vt:lpstr>
      <vt:lpstr>學習歷程檔案</vt:lpstr>
      <vt:lpstr>PowerPoint 簡報</vt:lpstr>
      <vt:lpstr>PowerPoint 簡報</vt:lpstr>
      <vt:lpstr>課程學習成果被呈現的方式</vt:lpstr>
      <vt:lpstr>多元學習表現被呈現的方式</vt:lpstr>
      <vt:lpstr>考招分離簡介</vt:lpstr>
      <vt:lpstr>PowerPoint 簡報</vt:lpstr>
      <vt:lpstr>如果孩子想跨考不同群類</vt:lpstr>
      <vt:lpstr>統測考試變革</vt:lpstr>
      <vt:lpstr>家長可參考的網站</vt:lpstr>
      <vt:lpstr>家長可參考的網站</vt:lpstr>
      <vt:lpstr>家長可參考的網站</vt:lpstr>
      <vt:lpstr>特殊選才</vt:lpstr>
      <vt:lpstr>普大與科大特殊選才比較</vt:lpstr>
      <vt:lpstr>科技校院繁星計畫</vt:lpstr>
      <vt:lpstr>升學管道─甄選入學 5月底報名；6月中考試；7月初放榜</vt:lpstr>
      <vt:lpstr>PowerPoint 簡報</vt:lpstr>
      <vt:lpstr>PowerPoint 簡報</vt:lpstr>
      <vt:lpstr>高三生遇到最大的困難</vt:lpstr>
      <vt:lpstr>主要招生管道占比</vt:lpstr>
      <vt:lpstr>家長可參考的網站</vt:lpstr>
      <vt:lpstr>以中科財金系為例</vt:lpstr>
      <vt:lpstr>高三家長可參考的網站</vt:lpstr>
      <vt:lpstr>以中科財金系為例</vt:lpstr>
      <vt:lpstr>以中科財金系為例</vt:lpstr>
      <vt:lpstr>了解一下甄選篩選標準</vt:lpstr>
      <vt:lpstr>了解一下甄選篩選標準</vt:lpstr>
      <vt:lpstr>了解一下甄選篩選標準</vt:lpstr>
      <vt:lpstr>簡單的說</vt:lpstr>
      <vt:lpstr>如何跟孩子談論甄選入學</vt:lpstr>
      <vt:lpstr>其實沒有想像的那麼難</vt:lpstr>
      <vt:lpstr>用途最廣的多元表現</vt:lpstr>
      <vt:lpstr>111學年度甄選與登分可預期卻無奈的結果</vt:lpstr>
      <vt:lpstr>日間聯合登記分發 7月中報名；7月底填志願；8月初放榜</vt:lpstr>
      <vt:lpstr>技優入學</vt:lpstr>
      <vt:lpstr>技優入學─保送入學 (1月初報名；1月中填志願；1月底放榜)</vt:lpstr>
      <vt:lpstr>技優入學─甄審入學 (5月底報名；6月底放榜)</vt:lpstr>
      <vt:lpstr>如果想就讀普通大學</vt:lpstr>
      <vt:lpstr>PowerPoint 簡報</vt:lpstr>
      <vt:lpstr>青年教育與就業儲蓄帳戶方案</vt:lpstr>
      <vt:lpstr>PowerPoint 簡報</vt:lpstr>
      <vt:lpstr>進修部、夜間部單獨招生</vt:lpstr>
      <vt:lpstr>日間部獨立招生</vt:lpstr>
      <vt:lpstr>進修部單獨招生學校</vt:lpstr>
      <vt:lpstr>四技二專在職專班(通常為假日班)</vt:lpstr>
      <vt:lpstr>產學專班比較</vt:lpstr>
      <vt:lpstr>什麼人適合產學班</vt:lpstr>
      <vt:lpstr>其他獲得大學學歷的方法</vt:lpstr>
      <vt:lpstr>其他獲得大學學歷的方法</vt:lpstr>
      <vt:lpstr>其他獲得大學學歷的方法</vt:lpstr>
      <vt:lpstr>其他獲得大學學歷的方法</vt:lpstr>
      <vt:lpstr>其他獲得大學學歷的方法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國立苗栗高商110學年度親職教育講座 技高生升學管道</dc:title>
  <dc:creator>User</dc:creator>
  <cp:lastModifiedBy>Windows 使用者</cp:lastModifiedBy>
  <cp:revision>56</cp:revision>
  <dcterms:modified xsi:type="dcterms:W3CDTF">2022-09-21T09:26:43Z</dcterms:modified>
</cp:coreProperties>
</file>