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3" r:id="rId2"/>
    <p:sldMasterId id="2147483704" r:id="rId3"/>
  </p:sldMasterIdLst>
  <p:notesMasterIdLst>
    <p:notesMasterId r:id="rId63"/>
  </p:notesMasterIdLst>
  <p:handoutMasterIdLst>
    <p:handoutMasterId r:id="rId64"/>
  </p:handoutMasterIdLst>
  <p:sldIdLst>
    <p:sldId id="256" r:id="rId4"/>
    <p:sldId id="332" r:id="rId5"/>
    <p:sldId id="264" r:id="rId6"/>
    <p:sldId id="351" r:id="rId7"/>
    <p:sldId id="266" r:id="rId8"/>
    <p:sldId id="267" r:id="rId9"/>
    <p:sldId id="330" r:id="rId10"/>
    <p:sldId id="268"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283" r:id="rId24"/>
    <p:sldId id="285" r:id="rId25"/>
    <p:sldId id="309" r:id="rId26"/>
    <p:sldId id="310" r:id="rId27"/>
    <p:sldId id="311" r:id="rId28"/>
    <p:sldId id="312" r:id="rId29"/>
    <p:sldId id="314" r:id="rId30"/>
    <p:sldId id="315" r:id="rId31"/>
    <p:sldId id="316" r:id="rId32"/>
    <p:sldId id="317" r:id="rId33"/>
    <p:sldId id="286" r:id="rId34"/>
    <p:sldId id="318" r:id="rId35"/>
    <p:sldId id="319" r:id="rId36"/>
    <p:sldId id="287" r:id="rId37"/>
    <p:sldId id="288" r:id="rId38"/>
    <p:sldId id="320" r:id="rId39"/>
    <p:sldId id="321" r:id="rId40"/>
    <p:sldId id="322" r:id="rId41"/>
    <p:sldId id="289" r:id="rId42"/>
    <p:sldId id="290" r:id="rId43"/>
    <p:sldId id="323" r:id="rId44"/>
    <p:sldId id="326" r:id="rId45"/>
    <p:sldId id="328" r:id="rId46"/>
    <p:sldId id="259" r:id="rId47"/>
    <p:sldId id="325" r:id="rId48"/>
    <p:sldId id="281" r:id="rId49"/>
    <p:sldId id="327" r:id="rId50"/>
    <p:sldId id="343" r:id="rId51"/>
    <p:sldId id="344" r:id="rId52"/>
    <p:sldId id="346" r:id="rId53"/>
    <p:sldId id="347" r:id="rId54"/>
    <p:sldId id="348" r:id="rId55"/>
    <p:sldId id="349" r:id="rId56"/>
    <p:sldId id="334" r:id="rId57"/>
    <p:sldId id="337" r:id="rId58"/>
    <p:sldId id="338" r:id="rId59"/>
    <p:sldId id="339" r:id="rId60"/>
    <p:sldId id="340" r:id="rId61"/>
    <p:sldId id="350" r:id="rId62"/>
  </p:sldIdLst>
  <p:sldSz cx="12192000" cy="6858000"/>
  <p:notesSz cx="6858000" cy="9144000"/>
  <p:embeddedFontLst>
    <p:embeddedFont>
      <p:font typeface="맑은 고딕" panose="020B0503020000020004" pitchFamily="34" charset="-127"/>
      <p:regular r:id="rId65"/>
      <p:bold r:id="rId66"/>
    </p:embeddedFont>
    <p:embeddedFont>
      <p:font typeface="MS UI Gothic" panose="020B0600070205080204" pitchFamily="34" charset="-128"/>
      <p:regular r:id="rId67"/>
    </p:embeddedFont>
    <p:embeddedFont>
      <p:font typeface="Calibri" panose="020F0502020204030204" pitchFamily="34" charset="0"/>
      <p:regular r:id="rId68"/>
      <p:bold r:id="rId69"/>
      <p:italic r:id="rId70"/>
      <p:boldItalic r:id="rId71"/>
    </p:embeddedFont>
    <p:embeddedFont>
      <p:font typeface="Calibri Light" panose="020F0302020204030204" pitchFamily="34" charset="0"/>
      <p:regular r:id="rId72"/>
      <p:italic r:id="rId73"/>
    </p:embeddedFont>
    <p:embeddedFont>
      <p:font typeface="微軟正黑體" panose="020B0604030504040204" pitchFamily="34" charset="-12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iCjNCpswqM0oxfbANR2jldX+2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FBB"/>
    <a:srgbClr val="F1A885"/>
    <a:srgbClr val="D46112"/>
    <a:srgbClr val="FFF2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42" autoAdjust="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font" Target="fonts/font4.fntdata"/><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2.xml"/><Relationship Id="rId61" Type="http://schemas.openxmlformats.org/officeDocument/2006/relationships/slide" Target="slides/slide58.xml"/><Relationship Id="rId82" Type="http://customschemas.google.com/relationships/presentationmetadata" Target="meta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CE98B9-5141-4839-852B-3B3493EBFFAF}" type="datetimeFigureOut">
              <a:rPr lang="zh-TW" altLang="en-US" smtClean="0"/>
              <a:t>2025/3/12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F45248-BC4B-4119-AE4E-8B35AE05F652}" type="slidenum">
              <a:rPr lang="zh-TW" altLang="en-US" smtClean="0"/>
              <a:t>‹#›</a:t>
            </a:fld>
            <a:endParaRPr lang="zh-TW" altLang="en-US"/>
          </a:p>
        </p:txBody>
      </p:sp>
    </p:spTree>
    <p:extLst>
      <p:ext uri="{BB962C8B-B14F-4D97-AF65-F5344CB8AC3E}">
        <p14:creationId xmlns:p14="http://schemas.microsoft.com/office/powerpoint/2010/main" val="26125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426052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0E2FC4EE-9B90-DC89-97D6-4329643D98AF}"/>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9B9327AA-1AF1-CFFF-B073-A06CBCEEA8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dirty="0"/>
              <a:t>導讀老師可引導學生查閱所需要參考資料手冊之頁碼</a:t>
            </a:r>
            <a:endParaRPr lang="en-US" altLang="zh-TW" b="0" dirty="0"/>
          </a:p>
          <a:p>
            <a:pPr marL="0" lvl="0" indent="0" algn="l" rtl="0">
              <a:spcBef>
                <a:spcPts val="0"/>
              </a:spcBef>
              <a:spcAft>
                <a:spcPts val="0"/>
              </a:spcAft>
              <a:buNone/>
            </a:pPr>
            <a:r>
              <a:rPr lang="en-US" altLang="zh-TW" b="0" dirty="0"/>
              <a:t>1.</a:t>
            </a:r>
            <a:r>
              <a:rPr lang="zh-TW" altLang="en-US" b="0" dirty="0"/>
              <a:t>所上傳課程學習成果是否適合可參考</a:t>
            </a:r>
            <a:r>
              <a:rPr lang="en-US" altLang="zh-TW" b="0" dirty="0"/>
              <a:t>P5~P6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0" i="0" u="none" strike="noStrike" cap="none" baseline="0" dirty="0">
                <a:solidFill>
                  <a:srgbClr val="000000"/>
                </a:solidFill>
                <a:latin typeface="Arial"/>
                <a:cs typeface="Arial"/>
                <a:sym typeface="Arial"/>
              </a:rPr>
              <a:t>2.</a:t>
            </a:r>
            <a:r>
              <a:rPr lang="zh-TW" altLang="en-US" sz="1100" b="0" i="0" u="none" strike="noStrike" cap="none" baseline="0" dirty="0">
                <a:solidFill>
                  <a:srgbClr val="000000"/>
                </a:solidFill>
                <a:latin typeface="Arial"/>
                <a:cs typeface="Arial"/>
                <a:sym typeface="Arial"/>
              </a:rPr>
              <a:t>想知道</a:t>
            </a:r>
            <a:r>
              <a:rPr lang="zh-TW" altLang="en-US" sz="1100" b="0" i="0" u="none" strike="noStrike" cap="none" baseline="0" dirty="0">
                <a:solidFill>
                  <a:srgbClr val="000000"/>
                </a:solidFill>
                <a:latin typeface="Arial"/>
                <a:ea typeface="Arial"/>
                <a:cs typeface="Arial"/>
                <a:sym typeface="Arial"/>
              </a:rPr>
              <a:t>可以上傳哪些東西當作多元表現可參考</a:t>
            </a:r>
            <a:r>
              <a:rPr lang="en-US" altLang="zh-TW" sz="1100" b="0" i="0" u="none" strike="noStrike" cap="none" baseline="0" dirty="0">
                <a:solidFill>
                  <a:srgbClr val="000000"/>
                </a:solidFill>
                <a:latin typeface="Arial"/>
                <a:ea typeface="Arial"/>
                <a:cs typeface="Arial"/>
                <a:sym typeface="Arial"/>
              </a:rPr>
              <a:t>P7</a:t>
            </a:r>
            <a:endParaRPr lang="en-US" altLang="zh-TW" b="0" dirty="0"/>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4EC0A95D-932B-1B81-BA5B-5DCB03DF2A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35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E8180774-6988-52D2-8E17-9F5A7791CC1C}"/>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F39554FD-E9B9-70CB-DDC7-DF4B6EC654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dirty="0"/>
              <a:t>導讀老師可引導學生查閱所需要參考資料手冊之頁碼</a:t>
            </a:r>
            <a:endParaRPr lang="en-US" altLang="zh-TW"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dirty="0"/>
              <a:t>1.</a:t>
            </a:r>
            <a:r>
              <a:rPr lang="zh-TW" altLang="en-US" sz="1100" b="0" i="0" u="none" strike="noStrike" cap="none" baseline="0" dirty="0">
                <a:solidFill>
                  <a:srgbClr val="000000"/>
                </a:solidFill>
                <a:latin typeface="Arial"/>
                <a:cs typeface="Arial"/>
                <a:sym typeface="Arial"/>
              </a:rPr>
              <a:t>想知道</a:t>
            </a:r>
            <a:r>
              <a:rPr lang="zh-TW" altLang="en-US" sz="1100" b="0" i="0" u="none" strike="noStrike" cap="none" baseline="0" dirty="0">
                <a:solidFill>
                  <a:srgbClr val="000000"/>
                </a:solidFill>
                <a:latin typeface="Arial"/>
                <a:ea typeface="Arial"/>
                <a:cs typeface="Arial"/>
                <a:sym typeface="Arial"/>
              </a:rPr>
              <a:t>上傳多元表現如何歸類及如何呈現可參考</a:t>
            </a:r>
            <a:r>
              <a:rPr lang="en-US" altLang="zh-TW" sz="1100" b="0" i="0" u="none" strike="noStrike" cap="none" baseline="0" dirty="0">
                <a:solidFill>
                  <a:srgbClr val="000000"/>
                </a:solidFill>
                <a:latin typeface="Arial"/>
                <a:ea typeface="Arial"/>
                <a:cs typeface="Arial"/>
                <a:sym typeface="Arial"/>
              </a:rPr>
              <a:t>P8-9</a:t>
            </a:r>
            <a:endParaRPr lang="en-US" altLang="zh-TW"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0" i="0" u="none" strike="noStrike" cap="none" baseline="0" dirty="0">
                <a:solidFill>
                  <a:srgbClr val="000000"/>
                </a:solidFill>
                <a:latin typeface="Arial"/>
                <a:cs typeface="Arial"/>
                <a:sym typeface="Arial"/>
              </a:rPr>
              <a:t>2.</a:t>
            </a:r>
            <a:r>
              <a:rPr lang="zh-TW" altLang="en-US" sz="1100" b="0" i="0" u="none" strike="noStrike" cap="none" baseline="0" dirty="0">
                <a:solidFill>
                  <a:srgbClr val="000000"/>
                </a:solidFill>
                <a:latin typeface="Arial"/>
                <a:cs typeface="Arial"/>
                <a:sym typeface="Arial"/>
              </a:rPr>
              <a:t>想知道</a:t>
            </a:r>
            <a:r>
              <a:rPr lang="zh-TW" altLang="en-US" sz="1100" b="0" i="0" u="none" strike="noStrike" cap="none" baseline="0" dirty="0">
                <a:solidFill>
                  <a:srgbClr val="000000"/>
                </a:solidFill>
                <a:latin typeface="Arial"/>
                <a:ea typeface="Arial"/>
                <a:cs typeface="Arial"/>
                <a:sym typeface="Arial"/>
              </a:rPr>
              <a:t>上傳的格式參考</a:t>
            </a:r>
            <a:r>
              <a:rPr lang="en-US" altLang="zh-TW" sz="1100" b="0" i="0" u="none" strike="noStrike" cap="none" baseline="0" dirty="0">
                <a:solidFill>
                  <a:srgbClr val="000000"/>
                </a:solidFill>
                <a:latin typeface="Arial"/>
                <a:ea typeface="Arial"/>
                <a:cs typeface="Arial"/>
                <a:sym typeface="Arial"/>
              </a:rPr>
              <a:t>P10</a:t>
            </a:r>
            <a:endParaRPr lang="en-US" altLang="zh-TW" b="0" dirty="0"/>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FAC1E3EF-98FC-CA2D-8787-D64195C372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77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584E3D59-14B8-CE56-DAF9-02095F28CFC3}"/>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81D862E1-849E-AE08-C0CA-3E57E6FBE0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dirty="0"/>
              <a:t>導讀老師可引導學生查閱所需要參考資料手冊之頁碼</a:t>
            </a:r>
            <a:endParaRPr lang="en-US" altLang="zh-TW"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dirty="0"/>
              <a:t>1.</a:t>
            </a:r>
            <a:r>
              <a:rPr lang="zh-TW" altLang="en-US" b="0" dirty="0"/>
              <a:t>興趣若很晚才確定或後來有改變，想知道怎麼辦</a:t>
            </a:r>
            <a:r>
              <a:rPr lang="zh-TW" altLang="en-US" sz="1100" b="0" i="0" u="none" strike="noStrike" cap="none" baseline="0" dirty="0">
                <a:solidFill>
                  <a:srgbClr val="000000"/>
                </a:solidFill>
                <a:latin typeface="Arial"/>
                <a:ea typeface="Arial"/>
                <a:cs typeface="Arial"/>
                <a:sym typeface="Arial"/>
              </a:rPr>
              <a:t>可參考</a:t>
            </a:r>
            <a:r>
              <a:rPr lang="en-US" altLang="zh-TW" sz="1100" b="0" i="0" u="none" strike="noStrike" cap="none" baseline="0" dirty="0">
                <a:solidFill>
                  <a:srgbClr val="000000"/>
                </a:solidFill>
                <a:latin typeface="Arial"/>
                <a:ea typeface="Arial"/>
                <a:cs typeface="Arial"/>
                <a:sym typeface="Arial"/>
              </a:rPr>
              <a:t>P11</a:t>
            </a:r>
            <a:endParaRPr lang="en-US" altLang="zh-TW"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0" i="0" u="none" strike="noStrike" cap="none" baseline="0" dirty="0">
                <a:solidFill>
                  <a:srgbClr val="000000"/>
                </a:solidFill>
                <a:latin typeface="Arial"/>
                <a:cs typeface="Arial"/>
                <a:sym typeface="Arial"/>
              </a:rPr>
              <a:t>2.</a:t>
            </a:r>
            <a:r>
              <a:rPr lang="zh-TW" altLang="en-US" sz="1100" b="0" i="0" u="none" strike="noStrike" cap="none" baseline="0" dirty="0">
                <a:solidFill>
                  <a:srgbClr val="000000"/>
                </a:solidFill>
                <a:latin typeface="Arial"/>
                <a:cs typeface="Arial"/>
                <a:sym typeface="Arial"/>
              </a:rPr>
              <a:t>若有學習歷程是不是要上傳很多或是否要參加很豪華的活動才可以之疑惑，可參考</a:t>
            </a:r>
            <a:r>
              <a:rPr lang="en-US" altLang="zh-TW" sz="1100" b="0" i="0" u="none" strike="noStrike" cap="none" baseline="0" dirty="0">
                <a:solidFill>
                  <a:srgbClr val="000000"/>
                </a:solidFill>
                <a:latin typeface="Arial"/>
                <a:ea typeface="Arial"/>
                <a:cs typeface="Arial"/>
                <a:sym typeface="Arial"/>
              </a:rPr>
              <a:t>P12</a:t>
            </a:r>
            <a:r>
              <a:rPr lang="zh-TW" altLang="en-US" sz="1100" b="0" i="0" u="none" strike="noStrike" cap="none" baseline="0" dirty="0">
                <a:solidFill>
                  <a:srgbClr val="000000"/>
                </a:solidFill>
                <a:latin typeface="Arial"/>
                <a:ea typeface="Arial"/>
                <a:cs typeface="Arial"/>
                <a:sym typeface="Arial"/>
              </a:rPr>
              <a:t>說明</a:t>
            </a:r>
            <a:endParaRPr lang="en-US" altLang="zh-TW" sz="1100" b="0" i="0" u="none" strike="noStrike" cap="none" baseline="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0" i="0" u="none" strike="noStrike" cap="none" baseline="0" dirty="0">
                <a:solidFill>
                  <a:srgbClr val="000000"/>
                </a:solidFill>
                <a:latin typeface="Arial"/>
                <a:cs typeface="Arial"/>
                <a:sym typeface="Arial"/>
              </a:rPr>
              <a:t>3.</a:t>
            </a:r>
            <a:r>
              <a:rPr lang="zh-TW" altLang="en-US" sz="1100" b="0" i="0" u="none" strike="noStrike" cap="none" baseline="0" dirty="0">
                <a:solidFill>
                  <a:srgbClr val="000000"/>
                </a:solidFill>
                <a:latin typeface="Arial"/>
                <a:cs typeface="Arial"/>
                <a:sym typeface="Arial"/>
              </a:rPr>
              <a:t>如果還是想更清楚的知道「學習歷程檔案」如何準備，請繼續參考手冊</a:t>
            </a:r>
            <a:r>
              <a:rPr lang="en-US" altLang="zh-TW" sz="1100" b="0" i="0" u="none" strike="noStrike" cap="none" baseline="0" dirty="0">
                <a:solidFill>
                  <a:srgbClr val="000000"/>
                </a:solidFill>
                <a:latin typeface="Arial"/>
                <a:cs typeface="Arial"/>
                <a:sym typeface="Arial"/>
              </a:rPr>
              <a:t>P15</a:t>
            </a:r>
            <a:r>
              <a:rPr lang="zh-TW" altLang="en-US" sz="1100" b="0" i="0" u="none" strike="noStrike" cap="none" baseline="0" dirty="0">
                <a:solidFill>
                  <a:srgbClr val="000000"/>
                </a:solidFill>
                <a:latin typeface="Arial"/>
                <a:cs typeface="Arial"/>
                <a:sym typeface="Arial"/>
              </a:rPr>
              <a:t>開始之「技專教授想看到的課程學習成果」及手冊</a:t>
            </a:r>
            <a:r>
              <a:rPr lang="en-US" altLang="zh-TW" sz="1100" b="0" i="0" u="none" strike="noStrike" cap="none" baseline="0" dirty="0">
                <a:solidFill>
                  <a:srgbClr val="000000"/>
                </a:solidFill>
                <a:latin typeface="Arial"/>
                <a:cs typeface="Arial"/>
                <a:sym typeface="Arial"/>
              </a:rPr>
              <a:t>P34</a:t>
            </a:r>
            <a:r>
              <a:rPr lang="zh-TW" altLang="en-US" sz="1100" b="0" i="0" u="none" strike="noStrike" cap="none" baseline="0" dirty="0">
                <a:solidFill>
                  <a:srgbClr val="000000"/>
                </a:solidFill>
                <a:latin typeface="Arial"/>
                <a:cs typeface="Arial"/>
                <a:sym typeface="Arial"/>
              </a:rPr>
              <a:t>開始之「技專教授想看到的多元表現」</a:t>
            </a:r>
            <a:endParaRPr lang="en-US" altLang="zh-TW" sz="1100" b="0" i="0" u="none" strike="noStrike" cap="none" baseline="0"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0" i="0" u="none" strike="noStrike" cap="none" baseline="0" dirty="0">
                <a:solidFill>
                  <a:srgbClr val="000000"/>
                </a:solidFill>
                <a:latin typeface="Arial"/>
                <a:cs typeface="Arial"/>
                <a:sym typeface="Arial"/>
              </a:rPr>
              <a:t>4.</a:t>
            </a:r>
            <a:r>
              <a:rPr lang="zh-TW" altLang="en-US" sz="1100" b="0" i="0" u="none" strike="noStrike" cap="none" baseline="0" dirty="0">
                <a:solidFill>
                  <a:srgbClr val="000000"/>
                </a:solidFill>
                <a:latin typeface="Arial"/>
                <a:cs typeface="Arial"/>
                <a:sym typeface="Arial"/>
              </a:rPr>
              <a:t>如果想要知道如何將「學習歷程檔案」寫得更好，請繼續參考手冊</a:t>
            </a:r>
            <a:r>
              <a:rPr lang="en-US" altLang="zh-TW" sz="1100" b="0" i="0" u="none" strike="noStrike" cap="none" baseline="0" dirty="0">
                <a:solidFill>
                  <a:srgbClr val="000000"/>
                </a:solidFill>
                <a:latin typeface="Arial"/>
                <a:cs typeface="Arial"/>
                <a:sym typeface="Arial"/>
              </a:rPr>
              <a:t>P44</a:t>
            </a:r>
            <a:r>
              <a:rPr lang="zh-TW" altLang="en-US" sz="1100" b="0" i="0" u="none" strike="noStrike" cap="none" baseline="0" dirty="0">
                <a:solidFill>
                  <a:srgbClr val="000000"/>
                </a:solidFill>
                <a:latin typeface="Arial"/>
                <a:cs typeface="Arial"/>
                <a:sym typeface="Arial"/>
              </a:rPr>
              <a:t>開始之「寫作大補帖」及手冊</a:t>
            </a:r>
            <a:r>
              <a:rPr lang="en-US" altLang="zh-TW" sz="1100" b="0" i="0" u="none" strike="noStrike" cap="none" baseline="0" dirty="0">
                <a:solidFill>
                  <a:srgbClr val="000000"/>
                </a:solidFill>
                <a:latin typeface="Arial"/>
                <a:cs typeface="Arial"/>
                <a:sym typeface="Arial"/>
              </a:rPr>
              <a:t>P57</a:t>
            </a:r>
            <a:r>
              <a:rPr lang="zh-TW" altLang="en-US" sz="1100" b="0" i="0" u="none" strike="noStrike" cap="none" baseline="0" dirty="0">
                <a:solidFill>
                  <a:srgbClr val="000000"/>
                </a:solidFill>
                <a:latin typeface="Arial"/>
                <a:cs typeface="Arial"/>
                <a:sym typeface="Arial"/>
              </a:rPr>
              <a:t>開始之「學習歷程檔案大比拚」</a:t>
            </a:r>
            <a:endParaRPr dirty="0"/>
          </a:p>
        </p:txBody>
      </p:sp>
      <p:sp>
        <p:nvSpPr>
          <p:cNvPr id="159" name="Google Shape;159;p5:notes">
            <a:extLst>
              <a:ext uri="{FF2B5EF4-FFF2-40B4-BE49-F238E27FC236}">
                <a16:creationId xmlns:a16="http://schemas.microsoft.com/office/drawing/2014/main" id="{2D1B7B8A-1E77-4B42-D920-451874FA01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05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72BAD063-0214-D4F9-842C-5CB624B2C44C}"/>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557C782A-864D-6C4E-2264-FA4F6377E1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導讀老師說明在手冊第幾頁並引導學生瀏覽紅底線之文字及紅框部分之目錄格式</a:t>
            </a:r>
            <a:endParaRPr dirty="0"/>
          </a:p>
        </p:txBody>
      </p:sp>
      <p:sp>
        <p:nvSpPr>
          <p:cNvPr id="159" name="Google Shape;159;p5:notes">
            <a:extLst>
              <a:ext uri="{FF2B5EF4-FFF2-40B4-BE49-F238E27FC236}">
                <a16:creationId xmlns:a16="http://schemas.microsoft.com/office/drawing/2014/main" id="{5E1CFE6D-E290-82A4-3C9C-BDCDCAD0CE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00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552B1345-3D32-0103-960B-B764219CA9CC}"/>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DC75646F-2A1B-2551-D15C-3F93A59D60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導讀老師說明在手冊第幾頁並引導學生瀏覽紅底線之文字及紅框部分之目錄格式</a:t>
            </a:r>
            <a:endParaRPr dirty="0"/>
          </a:p>
        </p:txBody>
      </p:sp>
      <p:sp>
        <p:nvSpPr>
          <p:cNvPr id="159" name="Google Shape;159;p5:notes">
            <a:extLst>
              <a:ext uri="{FF2B5EF4-FFF2-40B4-BE49-F238E27FC236}">
                <a16:creationId xmlns:a16="http://schemas.microsoft.com/office/drawing/2014/main" id="{AA48CC31-5E73-67DF-E2DD-6BB4A4711D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408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025A1B8C-1E94-0960-3390-3AFD467125B1}"/>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76DFDE89-2CFA-711B-F624-5A4B343FAA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64AE2866-A39F-D6DE-9424-65678575F9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763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660A072F-E25D-CF76-F7FB-20E733EB9DEE}"/>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9A8B6732-81A3-EACE-AEF7-05A706AF76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導讀老師說明在手冊第幾頁並引導學生瀏覽紅底線之文字</a:t>
            </a:r>
            <a:endParaRPr lang="zh-TW" altLang="en-US" dirty="0"/>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DA393E5B-CEB4-A412-C92B-876FEDF7A4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26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B0CA5296-BFDD-35A7-3224-223475977C89}"/>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D2A2DE55-D97B-206E-D479-EE383FDC68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0913B14E-3978-2852-52C5-8DF04C0CAB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52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749CEC93-5CF2-603A-21BF-0C70E71A0B09}"/>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B47490E9-E595-AB0D-7E87-4684AB4F8F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p:txBody>
      </p:sp>
      <p:sp>
        <p:nvSpPr>
          <p:cNvPr id="159" name="Google Shape;159;p5:notes">
            <a:extLst>
              <a:ext uri="{FF2B5EF4-FFF2-40B4-BE49-F238E27FC236}">
                <a16:creationId xmlns:a16="http://schemas.microsoft.com/office/drawing/2014/main" id="{FAAD9736-8234-B28B-95AD-08B15A74CA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34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08664743-5A80-6D30-78F1-DCAEB67EB040}"/>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D2547E0B-71C6-D58E-85CE-620E48FE7C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A057D5A6-635C-8DF7-B472-9AB60CB561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742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33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1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55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FAD2575C-9CF2-8365-14A4-ABBE7B7341DC}"/>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DAA82676-E42C-7C5B-DB4C-71D53758B0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4EA37FCC-AE23-ACFB-13A8-CB03434855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268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30A6D4F9-DB7B-03CB-4BD2-6F1DC768EA5B}"/>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99904888-DFA5-B70C-D124-F8950401C3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EBF85686-0A88-5C36-2DF6-D81B2C2C17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395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CC9EBE48-A168-D05E-F5E4-01ED35B89F41}"/>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E88804EB-2678-3BC1-D851-3C0A18624E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69930F13-61EF-696B-12A4-FE76FD3765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70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91837A65-919C-68B8-6A6C-98E0143FE2E4}"/>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E254D621-D31B-9048-7823-C9AB14F06E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B6835D20-402C-1439-9F39-1AD8ED9ECC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197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89C8EF6F-1353-AE98-C480-BD8B74823547}"/>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73EE4D20-DDB0-E59E-9874-F962DEB148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dirty="0"/>
              <a:t>1.</a:t>
            </a:r>
            <a:r>
              <a:rPr lang="zh-TW" altLang="en-US" b="0" dirty="0"/>
              <a:t>導讀老師說明在手冊第幾頁並引導學生瀏覽紅框部分及紅底線之文字</a:t>
            </a:r>
            <a:endParaRPr lang="en-US" altLang="zh-TW"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dirty="0"/>
              <a:t>2.</a:t>
            </a:r>
            <a:r>
              <a:rPr lang="zh-TW" altLang="en-US" b="0" dirty="0"/>
              <a:t>若有時間導讀老師可介紹一下相關網站之使用</a:t>
            </a:r>
            <a:endParaRPr dirty="0"/>
          </a:p>
        </p:txBody>
      </p:sp>
      <p:sp>
        <p:nvSpPr>
          <p:cNvPr id="159" name="Google Shape;159;p5:notes">
            <a:extLst>
              <a:ext uri="{FF2B5EF4-FFF2-40B4-BE49-F238E27FC236}">
                <a16:creationId xmlns:a16="http://schemas.microsoft.com/office/drawing/2014/main" id="{CE726C68-67C0-B39F-FCB0-A5FD91A2F9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316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9EE65FCE-9D13-CC49-6D21-84D00C290BAD}"/>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F5BF3915-707A-5B1F-13FB-C1BD1F6AD3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54596DBC-EDBC-C5B0-03B8-681E3E67B4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17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1129642E-A300-ECDC-5A4A-F699A50B5181}"/>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64608930-967C-6226-A160-A278107257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159206F8-59AE-6E2D-A46B-585677C5CA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212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7C128915-4C35-D6D9-7B15-D8B396D45A65}"/>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76109866-95AB-8355-5BC4-64944B9DDE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02C53E4D-3297-A95B-9E7E-60E41DDCAC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24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986246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導讀老師說明在手冊第幾頁並清楚告訴學生一定要留下記錄自己完成</a:t>
            </a: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209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5A5672BF-CA95-977A-EC00-A69D33181FA4}"/>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F98EDC75-EA52-52A1-9D59-41A4195D90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導讀老師說明在手冊第幾頁並清楚告訴學生若有引用資料一定要加上參考資料來源且必須閱讀</a:t>
            </a:r>
            <a:endParaRPr dirty="0"/>
          </a:p>
        </p:txBody>
      </p:sp>
      <p:sp>
        <p:nvSpPr>
          <p:cNvPr id="159" name="Google Shape;159;p5:notes">
            <a:extLst>
              <a:ext uri="{FF2B5EF4-FFF2-40B4-BE49-F238E27FC236}">
                <a16:creationId xmlns:a16="http://schemas.microsoft.com/office/drawing/2014/main" id="{DCDE2057-CC91-8A7B-6A44-2119D37F08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585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E61EE05E-7F6A-1460-BE74-920F4F34E67C}"/>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46B143ED-D65A-F664-2434-411684C085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7E6E4D76-76F8-FCD6-3CB0-A94D2708C1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388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08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a:p>
            <a:pPr marL="0" lvl="0" indent="0" algn="l" rtl="0">
              <a:spcBef>
                <a:spcPts val="0"/>
              </a:spcBef>
              <a:spcAft>
                <a:spcPts val="0"/>
              </a:spcAft>
              <a:buNone/>
            </a:pP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022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6220517A-BF46-E716-A6C5-A39F7384B94A}"/>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19E438F6-965F-AE9C-93A1-E60E104A83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5EFAF873-7646-7FAC-4D2E-F5D7EA0C85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659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744EAB01-BDD2-CF3A-3D18-BE9E53EBD3B2}"/>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6CEEAB02-FFF2-C657-629D-FEF72E4BF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lang="zh-TW" altLang="en-US" dirty="0"/>
          </a:p>
        </p:txBody>
      </p:sp>
      <p:sp>
        <p:nvSpPr>
          <p:cNvPr id="159" name="Google Shape;159;p5:notes">
            <a:extLst>
              <a:ext uri="{FF2B5EF4-FFF2-40B4-BE49-F238E27FC236}">
                <a16:creationId xmlns:a16="http://schemas.microsoft.com/office/drawing/2014/main" id="{75DB3744-446D-8592-60AE-99F2B292F5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977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93BE62DC-DCB3-1180-A3B1-D36547EB9A0B}"/>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B24DBA52-12B5-401F-B969-1841F2F1A3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b="0" dirty="0"/>
              <a:t>導讀老師說明在手冊第幾頁並引導學生瀏覽紅框部分及紅底線之文字</a:t>
            </a:r>
            <a:endParaRPr dirty="0"/>
          </a:p>
        </p:txBody>
      </p:sp>
      <p:sp>
        <p:nvSpPr>
          <p:cNvPr id="159" name="Google Shape;159;p5:notes">
            <a:extLst>
              <a:ext uri="{FF2B5EF4-FFF2-40B4-BE49-F238E27FC236}">
                <a16:creationId xmlns:a16="http://schemas.microsoft.com/office/drawing/2014/main" id="{3B6E3120-05A2-7B47-3D66-B2E8A07FE0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585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b="0" dirty="0"/>
              <a:t>1.</a:t>
            </a:r>
            <a:r>
              <a:rPr lang="zh-TW" altLang="en-US" b="0" dirty="0"/>
              <a:t>導讀老師可介紹說明寫作大補帖之運用原則及在手冊第幾頁</a:t>
            </a:r>
            <a:endParaRPr lang="zh-TW" altLang="en-US" dirty="0"/>
          </a:p>
          <a:p>
            <a:pPr marL="177800" marR="0" indent="-177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100" b="0" i="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如何讓讀者迅速抓住重點</a:t>
            </a:r>
            <a:r>
              <a:rPr lang="en-US" altLang="zh-TW"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Rule1(P44)</a:t>
            </a:r>
            <a:r>
              <a:rPr lang="zh-TW" altLang="en-US"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a:t>
            </a:r>
            <a:r>
              <a:rPr lang="en-US" altLang="zh-TW"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Rule15(P50)</a:t>
            </a:r>
          </a:p>
          <a:p>
            <a:pPr marL="177800" marR="0" indent="-177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100" b="0" i="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如何將表現轉換成解決問題的過程</a:t>
            </a:r>
            <a:r>
              <a:rPr lang="en-US" altLang="zh-TW" sz="9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Rule4(P48)</a:t>
            </a:r>
          </a:p>
          <a:p>
            <a:pPr marL="177800" marR="0" indent="-177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100" b="0" i="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如何清楚表達想法</a:t>
            </a:r>
            <a:r>
              <a:rPr lang="en-US" altLang="zh-TW"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Rule2(P46)</a:t>
            </a:r>
            <a:r>
              <a:rPr lang="zh-TW" altLang="en-US"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a:t>
            </a:r>
            <a:r>
              <a:rPr lang="en-US" altLang="zh-TW"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Rule3(P48)</a:t>
            </a:r>
            <a:r>
              <a:rPr lang="zh-TW" altLang="en-US" sz="1100" b="0" i="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a:t>
            </a:r>
            <a:r>
              <a:rPr lang="en-US" altLang="zh-TW"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Rule7(P53)</a:t>
            </a:r>
          </a:p>
          <a:p>
            <a:pPr marL="177800" marR="0" indent="-1778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zh-TW" altLang="en-US" sz="1100" b="0" i="0" u="none" strike="noStrike" cap="none" dirty="0">
                <a:solidFill>
                  <a:schemeClr val="tx1"/>
                </a:solidFill>
                <a:latin typeface="微軟正黑體" panose="020B0604030504040204" pitchFamily="34" charset="-120"/>
                <a:ea typeface="微軟正黑體" panose="020B0604030504040204" pitchFamily="34" charset="-120"/>
                <a:cs typeface="Arial"/>
                <a:sym typeface="Arial"/>
              </a:rPr>
              <a:t>如何去蕪存菁撰寫</a:t>
            </a:r>
            <a:r>
              <a:rPr lang="en-US" altLang="zh-TW" sz="1100" b="0" i="0" u="none" strike="noStrike" cap="none" dirty="0">
                <a:solidFill>
                  <a:srgbClr val="FF0000"/>
                </a:solidFill>
                <a:latin typeface="微軟正黑體" panose="020B0604030504040204" pitchFamily="34" charset="-120"/>
                <a:ea typeface="微軟正黑體" panose="020B0604030504040204" pitchFamily="34" charset="-120"/>
                <a:cs typeface="Arial"/>
                <a:sym typeface="Arial"/>
              </a:rPr>
              <a:t>Rule6(P51)</a:t>
            </a:r>
          </a:p>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altLang="zh-TW" dirty="0"/>
              <a:t>2.</a:t>
            </a:r>
            <a:r>
              <a:rPr lang="zh-TW" altLang="en-US" dirty="0"/>
              <a:t>可請學生結合</a:t>
            </a:r>
            <a:r>
              <a:rPr lang="en-US" altLang="zh-TW" dirty="0"/>
              <a:t>P59</a:t>
            </a:r>
            <a:r>
              <a:rPr lang="zh-TW" altLang="en-US" dirty="0"/>
              <a:t>開始之「學習歷程檔案大比拚」進行原則之運用</a:t>
            </a: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806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可請學生結合</a:t>
            </a:r>
            <a:r>
              <a:rPr lang="en-US" altLang="zh-TW" dirty="0"/>
              <a:t>P44</a:t>
            </a:r>
            <a:r>
              <a:rPr lang="zh-TW" altLang="en-US" dirty="0"/>
              <a:t>開始之「寫作大補帖」進行寫作原則之運用</a:t>
            </a: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75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366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3B835CED-1697-0B49-2AA5-2F99A3B37F6A}"/>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6CA137A4-EAA0-C026-668E-3E300D45A4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可請學生結合</a:t>
            </a:r>
            <a:r>
              <a:rPr lang="en-US" altLang="zh-TW" dirty="0"/>
              <a:t>P44</a:t>
            </a:r>
            <a:r>
              <a:rPr lang="zh-TW" altLang="en-US" dirty="0"/>
              <a:t>開始之「寫作大補帖」進行寫作原則之運用</a:t>
            </a:r>
          </a:p>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1C0C613D-CFF9-4D04-38E0-8FE55B96B1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489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7694DD7A-DA1D-CC88-4D3E-E950A952DCD2}"/>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F18CBA35-D713-ED1C-356C-6E575C08A3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請學生記得一定要進行錯別字之檢查</a:t>
            </a:r>
            <a:endParaRPr dirty="0"/>
          </a:p>
        </p:txBody>
      </p:sp>
      <p:sp>
        <p:nvSpPr>
          <p:cNvPr id="159" name="Google Shape;159;p5:notes">
            <a:extLst>
              <a:ext uri="{FF2B5EF4-FFF2-40B4-BE49-F238E27FC236}">
                <a16:creationId xmlns:a16="http://schemas.microsoft.com/office/drawing/2014/main" id="{F53BA749-6EAB-8F48-5821-01084D51B9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758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C1994C03-F371-CF2E-5243-34FA3334CF85}"/>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B3CD28AD-EEA0-0750-3D4E-A8B0083CBE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dirty="0"/>
              <a:t>1.</a:t>
            </a:r>
            <a:r>
              <a:rPr lang="zh-TW" altLang="en-US" dirty="0"/>
              <a:t>請學生結合</a:t>
            </a:r>
            <a:r>
              <a:rPr lang="en-US" altLang="zh-TW" dirty="0"/>
              <a:t>P44</a:t>
            </a:r>
            <a:r>
              <a:rPr lang="zh-TW" altLang="en-US" dirty="0"/>
              <a:t>開始之「寫作大補帖」進行寫作之練習</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dirty="0"/>
              <a:t>2.</a:t>
            </a:r>
            <a:r>
              <a:rPr lang="zh-TW" altLang="en-US" dirty="0"/>
              <a:t>有時間可教導學生練習查詢相關簡章</a:t>
            </a:r>
            <a:endParaRPr dirty="0"/>
          </a:p>
        </p:txBody>
      </p:sp>
      <p:sp>
        <p:nvSpPr>
          <p:cNvPr id="159" name="Google Shape;159;p5:notes">
            <a:extLst>
              <a:ext uri="{FF2B5EF4-FFF2-40B4-BE49-F238E27FC236}">
                <a16:creationId xmlns:a16="http://schemas.microsoft.com/office/drawing/2014/main" id="{D374E1DA-CFD9-FCAA-1E95-FF19021B7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218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65E4487A-5B96-BA73-FCDB-5A125C04D999}"/>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A148F77E-D226-B927-BCA0-4C6A53BFDC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0A1378FE-A841-341E-9552-95153260E3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160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129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1740EF8E-4A1C-AE72-B2F2-F9FAADA8C350}"/>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BE68A020-60DF-8CD0-100C-E3D8CBE90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a:extLst>
              <a:ext uri="{FF2B5EF4-FFF2-40B4-BE49-F238E27FC236}">
                <a16:creationId xmlns:a16="http://schemas.microsoft.com/office/drawing/2014/main" id="{39630EEB-F753-D91C-0B7C-D677FA7841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214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95992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56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06121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52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1F832E47-42FF-84BC-B982-1E09F9041B15}"/>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FE754477-E571-19C9-C276-EBEA6C141B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p5:notes">
            <a:extLst>
              <a:ext uri="{FF2B5EF4-FFF2-40B4-BE49-F238E27FC236}">
                <a16:creationId xmlns:a16="http://schemas.microsoft.com/office/drawing/2014/main" id="{B3533026-DB90-F6FE-2B73-DDDC746771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15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6461292B-3836-4F52-7971-AF57F78C6D20}"/>
            </a:ext>
          </a:extLst>
        </p:cNvPr>
        <p:cNvGrpSpPr/>
        <p:nvPr/>
      </p:nvGrpSpPr>
      <p:grpSpPr>
        <a:xfrm>
          <a:off x="0" y="0"/>
          <a:ext cx="0" cy="0"/>
          <a:chOff x="0" y="0"/>
          <a:chExt cx="0" cy="0"/>
        </a:xfrm>
      </p:grpSpPr>
      <p:sp>
        <p:nvSpPr>
          <p:cNvPr id="158" name="Google Shape;158;p5:notes">
            <a:extLst>
              <a:ext uri="{FF2B5EF4-FFF2-40B4-BE49-F238E27FC236}">
                <a16:creationId xmlns:a16="http://schemas.microsoft.com/office/drawing/2014/main" id="{737828B5-96C3-CD24-F2CF-6DBD9F6735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b="0" dirty="0"/>
              <a:t>導讀老師可引導學生查閱所需要參考資料手冊之頁碼</a:t>
            </a:r>
            <a:endParaRPr lang="en-US" altLang="zh-TW" b="0" dirty="0"/>
          </a:p>
          <a:p>
            <a:pPr marL="0" lvl="0" indent="0" algn="l" rtl="0">
              <a:spcBef>
                <a:spcPts val="0"/>
              </a:spcBef>
              <a:spcAft>
                <a:spcPts val="0"/>
              </a:spcAft>
              <a:buNone/>
            </a:pPr>
            <a:r>
              <a:rPr lang="en-US" altLang="zh-TW" b="0" dirty="0"/>
              <a:t>1.</a:t>
            </a:r>
            <a:r>
              <a:rPr lang="zh-TW" altLang="en-US" b="0" dirty="0"/>
              <a:t>需要知道</a:t>
            </a:r>
            <a:r>
              <a:rPr lang="zh-TW" altLang="en-US" sz="1100" b="0" i="0" u="none" strike="noStrike" cap="none" baseline="0" dirty="0">
                <a:solidFill>
                  <a:srgbClr val="000000"/>
                </a:solidFill>
                <a:latin typeface="Arial"/>
                <a:ea typeface="Arial"/>
                <a:cs typeface="Arial"/>
                <a:sym typeface="Arial"/>
              </a:rPr>
              <a:t>什麼是「學習歷程檔案」在</a:t>
            </a:r>
            <a:r>
              <a:rPr lang="en-US" altLang="zh-TW" sz="1100" b="0" i="0" u="none" strike="noStrike" cap="none" baseline="0" dirty="0">
                <a:solidFill>
                  <a:srgbClr val="000000"/>
                </a:solidFill>
                <a:latin typeface="Arial"/>
                <a:ea typeface="Arial"/>
                <a:cs typeface="Arial"/>
                <a:sym typeface="Arial"/>
              </a:rPr>
              <a:t>P2</a:t>
            </a:r>
          </a:p>
          <a:p>
            <a:pPr marL="0" lvl="0" indent="0" algn="l" rtl="0">
              <a:spcBef>
                <a:spcPts val="0"/>
              </a:spcBef>
              <a:spcAft>
                <a:spcPts val="0"/>
              </a:spcAft>
              <a:buNone/>
            </a:pPr>
            <a:r>
              <a:rPr lang="en-US" altLang="zh-TW" sz="1100" b="0" i="0" u="none" strike="noStrike" cap="none" baseline="0" dirty="0">
                <a:solidFill>
                  <a:srgbClr val="000000"/>
                </a:solidFill>
                <a:latin typeface="Arial"/>
                <a:cs typeface="Arial"/>
                <a:sym typeface="Arial"/>
              </a:rPr>
              <a:t>2.</a:t>
            </a:r>
            <a:r>
              <a:rPr lang="zh-TW" altLang="en-US" sz="1100" b="0" i="0" u="none" strike="noStrike" cap="none" baseline="0" dirty="0">
                <a:solidFill>
                  <a:srgbClr val="000000"/>
                </a:solidFill>
                <a:latin typeface="Arial"/>
                <a:cs typeface="Arial"/>
                <a:sym typeface="Arial"/>
              </a:rPr>
              <a:t>需要知道</a:t>
            </a:r>
            <a:r>
              <a:rPr lang="zh-TW" altLang="en-US" sz="1100" b="0" i="0" u="none" strike="noStrike" cap="none" baseline="0" dirty="0">
                <a:solidFill>
                  <a:srgbClr val="000000"/>
                </a:solidFill>
                <a:latin typeface="Arial"/>
                <a:ea typeface="Arial"/>
                <a:cs typeface="Arial"/>
                <a:sym typeface="Arial"/>
              </a:rPr>
              <a:t>學習歷程檔案有哪些項目在</a:t>
            </a:r>
            <a:r>
              <a:rPr lang="en-US" altLang="zh-TW" sz="1100" b="0" i="0" u="none" strike="noStrike" cap="none" baseline="0" dirty="0">
                <a:solidFill>
                  <a:srgbClr val="000000"/>
                </a:solidFill>
                <a:latin typeface="Arial"/>
                <a:ea typeface="Arial"/>
                <a:cs typeface="Arial"/>
                <a:sym typeface="Arial"/>
              </a:rPr>
              <a:t>P3</a:t>
            </a:r>
          </a:p>
          <a:p>
            <a:pPr marL="0" lvl="0" indent="0" algn="l" rtl="0">
              <a:spcBef>
                <a:spcPts val="0"/>
              </a:spcBef>
              <a:spcAft>
                <a:spcPts val="0"/>
              </a:spcAft>
              <a:buNone/>
            </a:pPr>
            <a:r>
              <a:rPr lang="en-US" altLang="zh-TW" sz="1100" b="0" i="0" u="none" strike="noStrike" cap="none" baseline="0" dirty="0">
                <a:solidFill>
                  <a:srgbClr val="000000"/>
                </a:solidFill>
                <a:latin typeface="Arial"/>
                <a:cs typeface="Arial"/>
                <a:sym typeface="Arial"/>
              </a:rPr>
              <a:t>3.</a:t>
            </a:r>
            <a:r>
              <a:rPr lang="zh-TW" altLang="en-US" sz="1100" b="0" i="0" u="none" strike="noStrike" cap="none" baseline="0" dirty="0">
                <a:solidFill>
                  <a:srgbClr val="000000"/>
                </a:solidFill>
                <a:latin typeface="Arial"/>
                <a:ea typeface="Arial"/>
                <a:cs typeface="Arial"/>
                <a:sym typeface="Arial"/>
              </a:rPr>
              <a:t>技專教授會怎麼審學習歷程檔案在</a:t>
            </a:r>
            <a:r>
              <a:rPr lang="en-US" altLang="zh-TW" sz="1100" b="0" i="0" u="none" strike="noStrike" cap="none" baseline="0" dirty="0">
                <a:solidFill>
                  <a:srgbClr val="000000"/>
                </a:solidFill>
                <a:latin typeface="Arial"/>
                <a:ea typeface="Arial"/>
                <a:cs typeface="Arial"/>
                <a:sym typeface="Arial"/>
              </a:rPr>
              <a:t>P3</a:t>
            </a:r>
            <a:r>
              <a:rPr lang="zh-TW" altLang="en-US" sz="1100" b="0" i="0" u="none" strike="noStrike" cap="none" baseline="0" dirty="0">
                <a:solidFill>
                  <a:srgbClr val="000000"/>
                </a:solidFill>
                <a:latin typeface="Arial"/>
                <a:ea typeface="Arial"/>
                <a:cs typeface="Arial"/>
                <a:sym typeface="Arial"/>
              </a:rPr>
              <a:t>有五項審查原則</a:t>
            </a:r>
            <a:endParaRPr lang="en-US" altLang="zh-TW" sz="1100" b="0" i="0" u="none" strike="noStrike" cap="none" baseline="0" dirty="0">
              <a:solidFill>
                <a:srgbClr val="000000"/>
              </a:solidFill>
              <a:latin typeface="Arial"/>
              <a:ea typeface="Arial"/>
              <a:cs typeface="Arial"/>
              <a:sym typeface="Arial"/>
            </a:endParaRPr>
          </a:p>
          <a:p>
            <a:pPr marL="0" lvl="0" indent="0" algn="l" rtl="0">
              <a:spcBef>
                <a:spcPts val="0"/>
              </a:spcBef>
              <a:spcAft>
                <a:spcPts val="0"/>
              </a:spcAft>
              <a:buNone/>
            </a:pPr>
            <a:r>
              <a:rPr lang="en-US" altLang="zh-TW" sz="1100" b="0" i="0" u="none" strike="noStrike" cap="none" baseline="0" dirty="0">
                <a:solidFill>
                  <a:srgbClr val="000000"/>
                </a:solidFill>
                <a:latin typeface="Arial"/>
                <a:cs typeface="Arial"/>
                <a:sym typeface="Arial"/>
              </a:rPr>
              <a:t>4.</a:t>
            </a:r>
            <a:r>
              <a:rPr lang="zh-TW" altLang="en-US" sz="1100" b="0" i="0" u="none" strike="noStrike" cap="none" baseline="0" dirty="0">
                <a:solidFill>
                  <a:srgbClr val="000000"/>
                </a:solidFill>
                <a:latin typeface="Arial"/>
                <a:cs typeface="Arial"/>
                <a:sym typeface="Arial"/>
              </a:rPr>
              <a:t>想知道</a:t>
            </a:r>
            <a:r>
              <a:rPr lang="zh-TW" altLang="en-US" sz="1100" b="0" i="0" u="none" strike="noStrike" cap="none" baseline="0" dirty="0">
                <a:solidFill>
                  <a:srgbClr val="000000"/>
                </a:solidFill>
                <a:latin typeface="Arial"/>
                <a:ea typeface="Arial"/>
                <a:cs typeface="Arial"/>
                <a:sym typeface="Arial"/>
              </a:rPr>
              <a:t>可以上傳哪些東西當作課程學習成果可參考</a:t>
            </a:r>
            <a:r>
              <a:rPr lang="en-US" altLang="zh-TW" sz="1100" b="0" i="0" u="none" strike="noStrike" cap="none" baseline="0" dirty="0">
                <a:solidFill>
                  <a:srgbClr val="000000"/>
                </a:solidFill>
                <a:latin typeface="Arial"/>
                <a:ea typeface="Arial"/>
                <a:cs typeface="Arial"/>
                <a:sym typeface="Arial"/>
              </a:rPr>
              <a:t>P4</a:t>
            </a:r>
          </a:p>
          <a:p>
            <a:pPr marL="0" lvl="0" indent="0" algn="l" rtl="0">
              <a:spcBef>
                <a:spcPts val="0"/>
              </a:spcBef>
              <a:spcAft>
                <a:spcPts val="0"/>
              </a:spcAft>
              <a:buNone/>
            </a:pPr>
            <a:endParaRPr b="0" dirty="0"/>
          </a:p>
        </p:txBody>
      </p:sp>
      <p:sp>
        <p:nvSpPr>
          <p:cNvPr id="159" name="Google Shape;159;p5:notes">
            <a:extLst>
              <a:ext uri="{FF2B5EF4-FFF2-40B4-BE49-F238E27FC236}">
                <a16:creationId xmlns:a16="http://schemas.microsoft.com/office/drawing/2014/main" id="{BC1F1A84-741D-BB51-D909-178273232F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5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p:cSld name="標題投影片">
    <p:spTree>
      <p:nvGrpSpPr>
        <p:cNvPr id="1" name="Shape 17"/>
        <p:cNvGrpSpPr/>
        <p:nvPr/>
      </p:nvGrpSpPr>
      <p:grpSpPr>
        <a:xfrm>
          <a:off x="0" y="0"/>
          <a:ext cx="0" cy="0"/>
          <a:chOff x="0" y="0"/>
          <a:chExt cx="0" cy="0"/>
        </a:xfrm>
      </p:grpSpPr>
      <p:sp>
        <p:nvSpPr>
          <p:cNvPr id="18" name="Google Shape;18;p11"/>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1"/>
          <p:cNvSpPr txBox="1">
            <a:spLocks noGrp="1"/>
          </p:cNvSpPr>
          <p:nvPr>
            <p:ph type="subTitle" idx="1"/>
          </p:nvPr>
        </p:nvSpPr>
        <p:spPr>
          <a:xfrm>
            <a:off x="1524000" y="4229664"/>
            <a:ext cx="9144000" cy="1505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33C0B"/>
              </a:buClr>
              <a:buSzPts val="2000"/>
              <a:buFont typeface="Arial"/>
              <a:buNone/>
              <a:defRPr sz="2000" b="0" i="0" u="none" strike="noStrike" cap="none">
                <a:solidFill>
                  <a:srgbClr val="833C0B"/>
                </a:solidFill>
                <a:latin typeface="Arial"/>
                <a:ea typeface="Arial"/>
                <a:cs typeface="Arial"/>
                <a:sym typeface="Arial"/>
              </a:defRPr>
            </a:lvl2pPr>
            <a:lvl3pPr marR="0" lvl="2" algn="ctr" rtl="0">
              <a:lnSpc>
                <a:spcPct val="90000"/>
              </a:lnSpc>
              <a:spcBef>
                <a:spcPts val="500"/>
              </a:spcBef>
              <a:spcAft>
                <a:spcPts val="0"/>
              </a:spcAft>
              <a:buClr>
                <a:srgbClr val="833C0B"/>
              </a:buClr>
              <a:buSzPts val="1800"/>
              <a:buFont typeface="Arial"/>
              <a:buNone/>
              <a:defRPr sz="1800" b="0" i="0" u="none" strike="noStrike" cap="none">
                <a:solidFill>
                  <a:srgbClr val="833C0B"/>
                </a:solidFill>
                <a:latin typeface="Arial"/>
                <a:ea typeface="Arial"/>
                <a:cs typeface="Arial"/>
                <a:sym typeface="Arial"/>
              </a:defRPr>
            </a:lvl3pPr>
            <a:lvl4pPr marR="0" lvl="3" algn="ctr" rtl="0">
              <a:lnSpc>
                <a:spcPct val="90000"/>
              </a:lnSpc>
              <a:spcBef>
                <a:spcPts val="500"/>
              </a:spcBef>
              <a:spcAft>
                <a:spcPts val="0"/>
              </a:spcAft>
              <a:buClr>
                <a:srgbClr val="833C0B"/>
              </a:buClr>
              <a:buSzPts val="1600"/>
              <a:buFont typeface="Arial"/>
              <a:buNone/>
              <a:defRPr sz="1600" b="0" i="0" u="none" strike="noStrike" cap="none">
                <a:solidFill>
                  <a:srgbClr val="833C0B"/>
                </a:solidFill>
                <a:latin typeface="Arial"/>
                <a:ea typeface="Arial"/>
                <a:cs typeface="Arial"/>
                <a:sym typeface="Arial"/>
              </a:defRPr>
            </a:lvl4pPr>
            <a:lvl5pPr marR="0" lvl="4" algn="ctr" rtl="0">
              <a:lnSpc>
                <a:spcPct val="90000"/>
              </a:lnSpc>
              <a:spcBef>
                <a:spcPts val="500"/>
              </a:spcBef>
              <a:spcAft>
                <a:spcPts val="0"/>
              </a:spcAft>
              <a:buClr>
                <a:srgbClr val="833C0B"/>
              </a:buClr>
              <a:buSzPts val="1600"/>
              <a:buFont typeface="Arial"/>
              <a:buNone/>
              <a:defRPr sz="1600" b="0" i="0" u="none" strike="noStrike" cap="none">
                <a:solidFill>
                  <a:srgbClr val="833C0B"/>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11"/>
          <p:cNvSpPr/>
          <p:nvPr/>
        </p:nvSpPr>
        <p:spPr>
          <a:xfrm>
            <a:off x="838200" y="1328661"/>
            <a:ext cx="10528300" cy="28797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1"/>
          <p:cNvSpPr txBox="1">
            <a:spLocks noGrp="1"/>
          </p:cNvSpPr>
          <p:nvPr>
            <p:ph type="title"/>
          </p:nvPr>
        </p:nvSpPr>
        <p:spPr>
          <a:xfrm>
            <a:off x="838200" y="1328661"/>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33C0B"/>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2" name="Google Shape;22;p11"/>
          <p:cNvCxnSpPr/>
          <p:nvPr/>
        </p:nvCxnSpPr>
        <p:spPr>
          <a:xfrm rot="10800000" flipH="1">
            <a:off x="2174121" y="3694844"/>
            <a:ext cx="7696028" cy="12220"/>
          </a:xfrm>
          <a:prstGeom prst="straightConnector1">
            <a:avLst/>
          </a:prstGeom>
          <a:noFill/>
          <a:ln w="12700" cap="flat" cmpd="sng">
            <a:solidFill>
              <a:srgbClr val="833C0B"/>
            </a:solidFill>
            <a:prstDash val="solid"/>
            <a:miter lim="800000"/>
            <a:headEnd type="none" w="sm" len="sm"/>
            <a:tailEnd type="none" w="sm" len="sm"/>
          </a:ln>
        </p:spPr>
      </p:cxnSp>
      <p:sp>
        <p:nvSpPr>
          <p:cNvPr id="23" name="Google Shape;23;p11"/>
          <p:cNvSpPr/>
          <p:nvPr/>
        </p:nvSpPr>
        <p:spPr>
          <a:xfrm>
            <a:off x="1588482" y="3444664"/>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11"/>
          <p:cNvSpPr/>
          <p:nvPr/>
        </p:nvSpPr>
        <p:spPr>
          <a:xfrm>
            <a:off x="9967696" y="343486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47" name="群組 46">
            <a:extLst>
              <a:ext uri="{FF2B5EF4-FFF2-40B4-BE49-F238E27FC236}">
                <a16:creationId xmlns:a16="http://schemas.microsoft.com/office/drawing/2014/main" id="{0C3C2B40-B4DC-3A17-B768-ECF80D447ECC}"/>
              </a:ext>
            </a:extLst>
          </p:cNvPr>
          <p:cNvGrpSpPr/>
          <p:nvPr userDrawn="1"/>
        </p:nvGrpSpPr>
        <p:grpSpPr>
          <a:xfrm rot="11384930" flipH="1">
            <a:off x="10199845" y="3873464"/>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
        <p:nvSpPr>
          <p:cNvPr id="4" name="日期版面配置區 3"/>
          <p:cNvSpPr>
            <a:spLocks noGrp="1"/>
          </p:cNvSpPr>
          <p:nvPr>
            <p:ph type="dt" sz="half" idx="10"/>
          </p:nvPr>
        </p:nvSpPr>
        <p:spPr/>
        <p:txBody>
          <a:bodyPr/>
          <a:lstStyle/>
          <a:p>
            <a:fld id="{0D20FCA0-BE1B-46AB-9398-9CA45BB979B6}"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651550"/>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panose="020F0502020204030204"/>
                <a:ea typeface="+mn-ea"/>
              </a:endParaRPr>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0"/>
            <a:ext cx="10881365" cy="509041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576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4077"/>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grpSp>
      <p:sp>
        <p:nvSpPr>
          <p:cNvPr id="37" name="Google Shape;184;p11">
            <a:extLst>
              <a:ext uri="{FF2B5EF4-FFF2-40B4-BE49-F238E27FC236}">
                <a16:creationId xmlns:a16="http://schemas.microsoft.com/office/drawing/2014/main" id="{E392388D-486F-7F65-831F-7FD4E86EBFA1}"/>
              </a:ext>
            </a:extLst>
          </p:cNvPr>
          <p:cNvSpPr/>
          <p:nvPr userDrawn="1"/>
        </p:nvSpPr>
        <p:spPr>
          <a:xfrm rot="6834149">
            <a:off x="4424000" y="1618507"/>
            <a:ext cx="6563364" cy="6854419"/>
          </a:xfrm>
          <a:prstGeom prst="triangle">
            <a:avLst>
              <a:gd name="adj" fmla="val 0"/>
            </a:avLst>
          </a:prstGeom>
          <a:solidFill>
            <a:srgbClr val="FFC9C9">
              <a:alpha val="4706"/>
            </a:srgbClr>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panose="020F0502020204030204"/>
              <a:ea typeface="+mn-ea"/>
            </a:endParaRPr>
          </a:p>
        </p:txBody>
      </p:sp>
      <p:sp>
        <p:nvSpPr>
          <p:cNvPr id="63" name="Google Shape;184;p11">
            <a:extLst>
              <a:ext uri="{FF2B5EF4-FFF2-40B4-BE49-F238E27FC236}">
                <a16:creationId xmlns:a16="http://schemas.microsoft.com/office/drawing/2014/main" id="{F334984A-F3A5-C775-791D-C183DF9D71B6}"/>
              </a:ext>
            </a:extLst>
          </p:cNvPr>
          <p:cNvSpPr/>
          <p:nvPr userDrawn="1"/>
        </p:nvSpPr>
        <p:spPr>
          <a:xfrm rot="15469624" flipH="1">
            <a:off x="640385" y="1408633"/>
            <a:ext cx="3837428" cy="3588193"/>
          </a:xfrm>
          <a:prstGeom prst="triangle">
            <a:avLst>
              <a:gd name="adj" fmla="val 92767"/>
            </a:avLst>
          </a:prstGeom>
          <a:solidFill>
            <a:schemeClr val="accent2">
              <a:lumMod val="40000"/>
              <a:lumOff val="60000"/>
              <a:alpha val="6000"/>
            </a:schemeClr>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991472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179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 name="日期版面配置區 3"/>
          <p:cNvSpPr>
            <a:spLocks noGrp="1"/>
          </p:cNvSpPr>
          <p:nvPr>
            <p:ph type="dt" sz="half" idx="10"/>
          </p:nvPr>
        </p:nvSpPr>
        <p:spPr/>
        <p:txBody>
          <a:bodyPr/>
          <a:lstStyle/>
          <a:p>
            <a:fld id="{0D20FCA0-BE1B-46AB-9398-9CA45BB979B6}"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spTree>
    <p:extLst>
      <p:ext uri="{BB962C8B-B14F-4D97-AF65-F5344CB8AC3E}">
        <p14:creationId xmlns:p14="http://schemas.microsoft.com/office/powerpoint/2010/main" val="2280564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nvGrpSpPr>
          <p:cNvPr id="10" name="群組 9"/>
          <p:cNvGrpSpPr/>
          <p:nvPr userDrawn="1"/>
        </p:nvGrpSpPr>
        <p:grpSpPr>
          <a:xfrm>
            <a:off x="577713" y="1873556"/>
            <a:ext cx="2207876" cy="2566489"/>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131B8EA2-46F0-4EFD-AA39-F1D4219E0ABE}" type="slidenum">
              <a:rPr lang="zh-TW" altLang="en-US" smtClean="0">
                <a:solidFill>
                  <a:prstClr val="black">
                    <a:tint val="75000"/>
                  </a:prstClr>
                </a:solidFill>
                <a:latin typeface="Arial" panose="020B0604020202020204" pitchFamily="34" charset="0"/>
                <a:cs typeface="Arial" panose="020B0604020202020204" pitchFamily="34" charset="0"/>
              </a:rPr>
              <a:pPr>
                <a:buClrTx/>
                <a:buFontTx/>
                <a:buNone/>
              </a:pPr>
              <a:t>‹#›</a:t>
            </a:fld>
            <a:endParaRPr lang="zh-TW" altLang="en-US"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205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 name="日期版面配置區 3"/>
          <p:cNvSpPr>
            <a:spLocks noGrp="1"/>
          </p:cNvSpPr>
          <p:nvPr>
            <p:ph type="dt" sz="half" idx="10"/>
          </p:nvPr>
        </p:nvSpPr>
        <p:spPr/>
        <p:txBody>
          <a:bodyPr/>
          <a:lstStyle/>
          <a:p>
            <a:fld id="{041542FE-AFD6-4D8A-B95C-CCF4E5A58D02}"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3773215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Tree>
    <p:extLst>
      <p:ext uri="{BB962C8B-B14F-4D97-AF65-F5344CB8AC3E}">
        <p14:creationId xmlns:p14="http://schemas.microsoft.com/office/powerpoint/2010/main" val="367963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131B8EA2-46F0-4EFD-AA39-F1D4219E0ABE}" type="slidenum">
              <a:rPr lang="zh-TW" altLang="en-US" smtClean="0">
                <a:solidFill>
                  <a:prstClr val="black">
                    <a:tint val="75000"/>
                  </a:prstClr>
                </a:solidFill>
              </a:rPr>
              <a:pPr>
                <a:buClrTx/>
                <a:buFontTx/>
                <a:buNone/>
              </a:pPr>
              <a:t>‹#›</a:t>
            </a:fld>
            <a:endParaRPr lang="zh-TW" altLang="en-US">
              <a:solidFill>
                <a:prstClr val="black">
                  <a:tint val="75000"/>
                </a:prstClr>
              </a:solidFill>
            </a:endParaRPr>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algn="ctr">
              <a:buClrTx/>
              <a:buFontTx/>
              <a:buNone/>
            </a:pPr>
            <a:endParaRPr sz="1800" kern="1200" dirty="0">
              <a:solidFill>
                <a:prstClr val="black"/>
              </a:solidFill>
              <a:latin typeface="Calibri" panose="020F0502020204030204"/>
              <a:ea typeface="+mn-ea"/>
            </a:endParaRPr>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FontTx/>
              <a:buNone/>
            </a:pPr>
            <a:fld id="{131B8EA2-46F0-4EFD-AA39-F1D4219E0ABE}" type="slidenum">
              <a:rPr lang="zh-TW" altLang="en-US" smtClean="0">
                <a:solidFill>
                  <a:prstClr val="black">
                    <a:tint val="75000"/>
                  </a:prstClr>
                </a:solidFill>
              </a:rPr>
              <a:pPr algn="ctr">
                <a:buClrTx/>
                <a:buFontTx/>
                <a:buNone/>
              </a:pPr>
              <a:t>‹#›</a:t>
            </a:fld>
            <a:endParaRPr lang="zh-TW" altLang="en-US" dirty="0">
              <a:solidFill>
                <a:prstClr val="black">
                  <a:tint val="75000"/>
                </a:prstClr>
              </a:solidFill>
            </a:endParaRPr>
          </a:p>
        </p:txBody>
      </p:sp>
    </p:spTree>
    <p:extLst>
      <p:ext uri="{BB962C8B-B14F-4D97-AF65-F5344CB8AC3E}">
        <p14:creationId xmlns:p14="http://schemas.microsoft.com/office/powerpoint/2010/main" val="168228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131B8EA2-46F0-4EFD-AA39-F1D4219E0ABE}" type="slidenum">
              <a:rPr lang="zh-TW" altLang="en-US" smtClean="0">
                <a:solidFill>
                  <a:prstClr val="black">
                    <a:tint val="75000"/>
                  </a:prstClr>
                </a:solidFill>
              </a:rPr>
              <a:pPr>
                <a:buClrTx/>
                <a:buFontTx/>
                <a:buNone/>
              </a:pPr>
              <a:t>‹#›</a:t>
            </a:fld>
            <a:endParaRPr lang="zh-TW" altLang="en-US">
              <a:solidFill>
                <a:prstClr val="black">
                  <a:tint val="75000"/>
                </a:prstClr>
              </a:solidFill>
            </a:endParaRPr>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algn="ctr">
              <a:buClrTx/>
              <a:buFontTx/>
              <a:buNone/>
            </a:pPr>
            <a:endParaRPr sz="1800" kern="1200" dirty="0">
              <a:solidFill>
                <a:prstClr val="black"/>
              </a:solidFill>
              <a:latin typeface="Calibri" panose="020F0502020204030204"/>
              <a:ea typeface="+mn-ea"/>
            </a:endParaRPr>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FontTx/>
              <a:buNone/>
            </a:pPr>
            <a:fld id="{131B8EA2-46F0-4EFD-AA39-F1D4219E0ABE}" type="slidenum">
              <a:rPr lang="zh-TW" altLang="en-US" smtClean="0">
                <a:solidFill>
                  <a:prstClr val="black">
                    <a:tint val="75000"/>
                  </a:prstClr>
                </a:solidFill>
              </a:rPr>
              <a:pPr algn="ctr">
                <a:buClrTx/>
                <a:buFontTx/>
                <a:buNone/>
              </a:pPr>
              <a:t>‹#›</a:t>
            </a:fld>
            <a:endParaRPr lang="zh-TW" altLang="en-US" dirty="0">
              <a:solidFill>
                <a:prstClr val="black">
                  <a:tint val="75000"/>
                </a:prstClr>
              </a:solidFill>
            </a:endParaRPr>
          </a:p>
        </p:txBody>
      </p:sp>
    </p:spTree>
    <p:extLst>
      <p:ext uri="{BB962C8B-B14F-4D97-AF65-F5344CB8AC3E}">
        <p14:creationId xmlns:p14="http://schemas.microsoft.com/office/powerpoint/2010/main" val="47186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FontTx/>
              <a:buNone/>
            </a:pPr>
            <a:fld id="{131B8EA2-46F0-4EFD-AA39-F1D4219E0ABE}" type="slidenum">
              <a:rPr lang="zh-TW" altLang="en-US" smtClean="0">
                <a:solidFill>
                  <a:prstClr val="black">
                    <a:tint val="75000"/>
                  </a:prstClr>
                </a:solidFill>
              </a:rPr>
              <a:pPr algn="ctr">
                <a:buClrTx/>
                <a:buFontTx/>
                <a:buNone/>
              </a:pPr>
              <a:t>‹#›</a:t>
            </a:fld>
            <a:endParaRPr lang="zh-TW" altLang="en-US" dirty="0">
              <a:solidFill>
                <a:prstClr val="black">
                  <a:tint val="75000"/>
                </a:prstClr>
              </a:solidFill>
            </a:endParaRPr>
          </a:p>
        </p:txBody>
      </p:sp>
    </p:spTree>
    <p:extLst>
      <p:ext uri="{BB962C8B-B14F-4D97-AF65-F5344CB8AC3E}">
        <p14:creationId xmlns:p14="http://schemas.microsoft.com/office/powerpoint/2010/main" val="891739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solidFill>
                  <a:prstClr val="black">
                    <a:tint val="75000"/>
                  </a:prstClr>
                </a:solidFill>
              </a:rPr>
              <a:pPr/>
              <a:t>‹#›</a:t>
            </a:fld>
            <a:endParaRPr lang="zh-TW" altLang="en-US" dirty="0">
              <a:solidFill>
                <a:prstClr val="black">
                  <a:tint val="75000"/>
                </a:prstClr>
              </a:solidFill>
            </a:endParaRPr>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FontTx/>
              <a:buNone/>
            </a:pPr>
            <a:fld id="{131B8EA2-46F0-4EFD-AA39-F1D4219E0ABE}" type="slidenum">
              <a:rPr lang="zh-TW" altLang="en-US" smtClean="0">
                <a:solidFill>
                  <a:prstClr val="black">
                    <a:tint val="75000"/>
                  </a:prstClr>
                </a:solidFill>
              </a:rPr>
              <a:pPr algn="ctr">
                <a:buClrTx/>
                <a:buFontTx/>
                <a:buNone/>
              </a:pPr>
              <a:t>‹#›</a:t>
            </a:fld>
            <a:endParaRPr lang="zh-TW" altLang="en-US" dirty="0">
              <a:solidFill>
                <a:prstClr val="black">
                  <a:tint val="75000"/>
                </a:prstClr>
              </a:solidFill>
            </a:endParaRPr>
          </a:p>
        </p:txBody>
      </p:sp>
    </p:spTree>
    <p:extLst>
      <p:ext uri="{BB962C8B-B14F-4D97-AF65-F5344CB8AC3E}">
        <p14:creationId xmlns:p14="http://schemas.microsoft.com/office/powerpoint/2010/main" val="124552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25"/>
        <p:cNvGrpSpPr/>
        <p:nvPr/>
      </p:nvGrpSpPr>
      <p:grpSpPr>
        <a:xfrm>
          <a:off x="0" y="0"/>
          <a:ext cx="0" cy="0"/>
          <a:chOff x="0" y="0"/>
          <a:chExt cx="0" cy="0"/>
        </a:xfrm>
      </p:grpSpPr>
      <p:sp>
        <p:nvSpPr>
          <p:cNvPr id="26" name="Google Shape;26;p12"/>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2"/>
          <p:cNvSpPr/>
          <p:nvPr/>
        </p:nvSpPr>
        <p:spPr>
          <a:xfrm>
            <a:off x="571500" y="230819"/>
            <a:ext cx="11036300" cy="6262055"/>
          </a:xfrm>
          <a:prstGeom prst="roundRect">
            <a:avLst>
              <a:gd name="adj" fmla="val 982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2"/>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43C0C"/>
              </a:buClr>
              <a:buSzPts val="4400"/>
              <a:buFont typeface="Arial"/>
              <a:buNone/>
              <a:defRPr>
                <a:solidFill>
                  <a:srgbClr val="843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10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1pPr>
            <a:lvl2pPr marL="914400" marR="0" lvl="1" indent="-381000" algn="l" rtl="0">
              <a:lnSpc>
                <a:spcPct val="15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15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10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1pPr>
            <a:lvl2pPr marL="914400" marR="0" lvl="1" indent="-381000" algn="l" rtl="0">
              <a:lnSpc>
                <a:spcPct val="15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15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grpSp>
        <p:nvGrpSpPr>
          <p:cNvPr id="34" name="Google Shape;34;p12"/>
          <p:cNvGrpSpPr/>
          <p:nvPr/>
        </p:nvGrpSpPr>
        <p:grpSpPr>
          <a:xfrm>
            <a:off x="744420" y="1236385"/>
            <a:ext cx="9676198" cy="543203"/>
            <a:chOff x="1295405" y="3645609"/>
            <a:chExt cx="9676198" cy="543203"/>
          </a:xfrm>
        </p:grpSpPr>
        <p:cxnSp>
          <p:nvCxnSpPr>
            <p:cNvPr id="35" name="Google Shape;35;p12"/>
            <p:cNvCxnSpPr/>
            <p:nvPr/>
          </p:nvCxnSpPr>
          <p:spPr>
            <a:xfrm>
              <a:off x="1881044" y="3926412"/>
              <a:ext cx="8476294" cy="0"/>
            </a:xfrm>
            <a:prstGeom prst="straightConnector1">
              <a:avLst/>
            </a:prstGeom>
            <a:noFill/>
            <a:ln w="12700" cap="flat" cmpd="sng">
              <a:solidFill>
                <a:srgbClr val="833C0B"/>
              </a:solidFill>
              <a:prstDash val="solid"/>
              <a:miter lim="800000"/>
              <a:headEnd type="none" w="sm" len="sm"/>
              <a:tailEnd type="none" w="sm" len="sm"/>
            </a:ln>
          </p:spPr>
        </p:cxnSp>
        <p:sp>
          <p:nvSpPr>
            <p:cNvPr id="36" name="Google Shape;36;p12"/>
            <p:cNvSpPr/>
            <p:nvPr/>
          </p:nvSpPr>
          <p:spPr>
            <a:xfrm>
              <a:off x="1295405" y="366401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2"/>
            <p:cNvSpPr/>
            <p:nvPr/>
          </p:nvSpPr>
          <p:spPr>
            <a:xfrm>
              <a:off x="10483511" y="364560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131B8EA2-46F0-4EFD-AA39-F1D4219E0ABE}" type="slidenum">
              <a:rPr lang="zh-TW" altLang="en-US" smtClean="0">
                <a:solidFill>
                  <a:prstClr val="black">
                    <a:tint val="75000"/>
                  </a:prstClr>
                </a:solidFill>
              </a:rPr>
              <a:pPr>
                <a:buClrTx/>
                <a:buFontTx/>
                <a:buNone/>
              </a:pPr>
              <a:t>‹#›</a:t>
            </a:fld>
            <a:endParaRPr lang="zh-TW" altLang="en-US">
              <a:solidFill>
                <a:prstClr val="black">
                  <a:tint val="75000"/>
                </a:prstClr>
              </a:solidFill>
            </a:endParaRPr>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131B8EA2-46F0-4EFD-AA39-F1D4219E0ABE}" type="slidenum">
              <a:rPr lang="zh-TW" altLang="en-US" smtClean="0">
                <a:solidFill>
                  <a:prstClr val="black">
                    <a:tint val="75000"/>
                  </a:prstClr>
                </a:solidFill>
              </a:rPr>
              <a:pPr>
                <a:buClrTx/>
                <a:buFontTx/>
                <a:buNone/>
              </a:pPr>
              <a:t>‹#›</a:t>
            </a:fld>
            <a:endParaRPr lang="zh-TW" altLang="en-US" dirty="0">
              <a:solidFill>
                <a:prstClr val="black">
                  <a:tint val="75000"/>
                </a:prstClr>
              </a:solidFill>
            </a:endParaRPr>
          </a:p>
        </p:txBody>
      </p:sp>
    </p:spTree>
    <p:extLst>
      <p:ext uri="{BB962C8B-B14F-4D97-AF65-F5344CB8AC3E}">
        <p14:creationId xmlns:p14="http://schemas.microsoft.com/office/powerpoint/2010/main" val="3868025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9149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27943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5952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1502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16043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5179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05857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solidFill>
                  <a:prstClr val="black">
                    <a:tint val="75000"/>
                  </a:prstClr>
                </a:solidFill>
              </a:rPr>
              <a:pPr/>
              <a:t>2025/3/12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6566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C0962A-7254-2941-3C00-B25AB7D2007F}"/>
              </a:ext>
            </a:extLst>
          </p:cNvPr>
          <p:cNvSpPr/>
          <p:nvPr userDrawn="1"/>
        </p:nvSpPr>
        <p:spPr>
          <a:xfrm>
            <a:off x="0" y="0"/>
            <a:ext cx="12192000" cy="1055078"/>
          </a:xfrm>
          <a:prstGeom prst="rect">
            <a:avLst/>
          </a:prstGeom>
          <a:gradFill>
            <a:gsLst>
              <a:gs pos="54100">
                <a:srgbClr val="FCF2F8"/>
              </a:gs>
              <a:gs pos="0">
                <a:srgbClr val="F8E3EF"/>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7" name="投影片編號版面配置區 5">
            <a:extLst>
              <a:ext uri="{FF2B5EF4-FFF2-40B4-BE49-F238E27FC236}">
                <a16:creationId xmlns:a16="http://schemas.microsoft.com/office/drawing/2014/main" id="{49BCECEA-D95F-1E76-D968-8CDE0139C5BE}"/>
              </a:ext>
            </a:extLst>
          </p:cNvPr>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Tx/>
              <a:buFontTx/>
              <a:buNone/>
            </a:pPr>
            <a:fld id="{131B8EA2-46F0-4EFD-AA39-F1D4219E0ABE}" type="slidenum">
              <a:rPr lang="zh-TW" altLang="en-US" smtClean="0">
                <a:solidFill>
                  <a:prstClr val="black">
                    <a:tint val="75000"/>
                  </a:prstClr>
                </a:solidFill>
              </a:rPr>
              <a:pPr>
                <a:buClrTx/>
                <a:buFontTx/>
                <a:buNone/>
              </a:pPr>
              <a:t>‹#›</a:t>
            </a:fld>
            <a:endParaRPr lang="zh-TW" altLang="en-US">
              <a:solidFill>
                <a:prstClr val="black">
                  <a:tint val="75000"/>
                </a:prstClr>
              </a:solidFill>
            </a:endParaRPr>
          </a:p>
        </p:txBody>
      </p:sp>
      <p:sp>
        <p:nvSpPr>
          <p:cNvPr id="8" name="Google Shape;91;p6">
            <a:extLst>
              <a:ext uri="{FF2B5EF4-FFF2-40B4-BE49-F238E27FC236}">
                <a16:creationId xmlns:a16="http://schemas.microsoft.com/office/drawing/2014/main" id="{9CED8DFD-B6C1-3C3B-69AF-7AD1A29816BD}"/>
              </a:ext>
            </a:extLst>
          </p:cNvPr>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algn="ctr">
              <a:buClrTx/>
              <a:buFontTx/>
              <a:buNone/>
            </a:pPr>
            <a:endParaRPr sz="1800" kern="1200" dirty="0">
              <a:solidFill>
                <a:prstClr val="black"/>
              </a:solidFill>
              <a:latin typeface="Calibri" panose="020F0502020204030204"/>
              <a:ea typeface="+mn-ea"/>
            </a:endParaRPr>
          </a:p>
        </p:txBody>
      </p:sp>
      <p:sp>
        <p:nvSpPr>
          <p:cNvPr id="9" name="投影片編號版面配置區 7">
            <a:extLst>
              <a:ext uri="{FF2B5EF4-FFF2-40B4-BE49-F238E27FC236}">
                <a16:creationId xmlns:a16="http://schemas.microsoft.com/office/drawing/2014/main" id="{A0F0B690-21D2-CBDB-2F6F-8AE948A3410C}"/>
              </a:ext>
            </a:extLst>
          </p:cNvPr>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FontTx/>
              <a:buNone/>
            </a:pPr>
            <a:fld id="{131B8EA2-46F0-4EFD-AA39-F1D4219E0ABE}" type="slidenum">
              <a:rPr lang="zh-TW" altLang="en-US" smtClean="0">
                <a:solidFill>
                  <a:prstClr val="black">
                    <a:tint val="75000"/>
                  </a:prstClr>
                </a:solidFill>
              </a:rPr>
              <a:pPr algn="ctr">
                <a:buClrTx/>
                <a:buFontTx/>
                <a:buNone/>
              </a:pPr>
              <a:t>‹#›</a:t>
            </a:fld>
            <a:endParaRPr lang="zh-TW" altLang="en-US" dirty="0">
              <a:solidFill>
                <a:prstClr val="black">
                  <a:tint val="75000"/>
                </a:prstClr>
              </a:solidFill>
            </a:endParaRPr>
          </a:p>
        </p:txBody>
      </p:sp>
      <p:grpSp>
        <p:nvGrpSpPr>
          <p:cNvPr id="10" name="群組 9">
            <a:extLst>
              <a:ext uri="{FF2B5EF4-FFF2-40B4-BE49-F238E27FC236}">
                <a16:creationId xmlns:a16="http://schemas.microsoft.com/office/drawing/2014/main" id="{FF0FF147-0886-99B0-C089-89EE781B3254}"/>
              </a:ext>
            </a:extLst>
          </p:cNvPr>
          <p:cNvGrpSpPr/>
          <p:nvPr userDrawn="1"/>
        </p:nvGrpSpPr>
        <p:grpSpPr>
          <a:xfrm>
            <a:off x="-3137" y="-56246"/>
            <a:ext cx="5047409" cy="698450"/>
            <a:chOff x="-3136" y="-56246"/>
            <a:chExt cx="6325297" cy="698450"/>
          </a:xfrm>
        </p:grpSpPr>
        <p:sp>
          <p:nvSpPr>
            <p:cNvPr id="11" name="圓角化同側角落矩形 57">
              <a:extLst>
                <a:ext uri="{FF2B5EF4-FFF2-40B4-BE49-F238E27FC236}">
                  <a16:creationId xmlns:a16="http://schemas.microsoft.com/office/drawing/2014/main" id="{BCDD183F-2815-DE12-4BA8-CD67C3C1C789}"/>
                </a:ext>
              </a:extLst>
            </p:cNvPr>
            <p:cNvSpPr/>
            <p:nvPr/>
          </p:nvSpPr>
          <p:spPr>
            <a:xfrm rot="16200000" flipH="1">
              <a:off x="2856788" y="-2861238"/>
              <a:ext cx="605449" cy="6325297"/>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12" name="圓角化同側角落矩形 58">
              <a:extLst>
                <a:ext uri="{FF2B5EF4-FFF2-40B4-BE49-F238E27FC236}">
                  <a16:creationId xmlns:a16="http://schemas.microsoft.com/office/drawing/2014/main" id="{08BF261C-0DDC-F0D4-8D35-C023426B5890}"/>
                </a:ext>
              </a:extLst>
            </p:cNvPr>
            <p:cNvSpPr/>
            <p:nvPr/>
          </p:nvSpPr>
          <p:spPr>
            <a:xfrm rot="16200000" flipH="1">
              <a:off x="2917652" y="-2767799"/>
              <a:ext cx="508000" cy="6163937"/>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13" name="Google Shape;446;p38">
              <a:extLst>
                <a:ext uri="{FF2B5EF4-FFF2-40B4-BE49-F238E27FC236}">
                  <a16:creationId xmlns:a16="http://schemas.microsoft.com/office/drawing/2014/main" id="{6A49F338-5B02-4750-9470-94ABE05309EE}"/>
                </a:ext>
              </a:extLst>
            </p:cNvPr>
            <p:cNvSpPr txBox="1">
              <a:spLocks/>
            </p:cNvSpPr>
            <p:nvPr/>
          </p:nvSpPr>
          <p:spPr>
            <a:xfrm>
              <a:off x="88978" y="-56246"/>
              <a:ext cx="61451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buClrTx/>
                <a:buFontTx/>
                <a:buNone/>
              </a:pPr>
              <a:r>
                <a:rPr lang="zh-TW" altLang="en-US" sz="3200" b="1" dirty="0">
                  <a:solidFill>
                    <a:prstClr val="black"/>
                  </a:solidFill>
                  <a:latin typeface="微軟正黑體" panose="020B0604030504040204" pitchFamily="34" charset="-120"/>
                  <a:ea typeface="微軟正黑體" panose="020B0604030504040204" pitchFamily="34" charset="-120"/>
                </a:rPr>
                <a:t>學習歷程檔案問答</a:t>
              </a:r>
              <a:endParaRPr lang="en-US" sz="2400" dirty="0">
                <a:solidFill>
                  <a:prstClr val="black"/>
                </a:solidFill>
              </a:endParaRPr>
            </a:p>
          </p:txBody>
        </p:sp>
      </p:grpSp>
      <p:pic>
        <p:nvPicPr>
          <p:cNvPr id="14" name="圖片 13">
            <a:extLst>
              <a:ext uri="{FF2B5EF4-FFF2-40B4-BE49-F238E27FC236}">
                <a16:creationId xmlns:a16="http://schemas.microsoft.com/office/drawing/2014/main" id="{983D6F26-94F7-7EE5-1D5A-36DA6AB2E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0327" y="188573"/>
            <a:ext cx="1162904" cy="8311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696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內容">
  <p:cSld name="標題及內容">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4"/>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4"/>
          <p:cNvSpPr/>
          <p:nvPr/>
        </p:nvSpPr>
        <p:spPr>
          <a:xfrm>
            <a:off x="571500" y="365125"/>
            <a:ext cx="11036300" cy="6127750"/>
          </a:xfrm>
          <a:prstGeom prst="roundRect">
            <a:avLst>
              <a:gd name="adj" fmla="val 573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4"/>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43C0C"/>
              </a:buClr>
              <a:buSzPts val="4400"/>
              <a:buFont typeface="Arial"/>
              <a:buNone/>
              <a:defRPr>
                <a:solidFill>
                  <a:srgbClr val="843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
        <p:nvSpPr>
          <p:cNvPr id="57" name="Google Shape;57;p14"/>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10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1pPr>
            <a:lvl2pPr marL="914400" marR="0" lvl="1" indent="-381000" algn="l" rtl="0">
              <a:lnSpc>
                <a:spcPct val="15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15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8" name="Google Shape;58;p14"/>
          <p:cNvCxnSpPr/>
          <p:nvPr/>
        </p:nvCxnSpPr>
        <p:spPr>
          <a:xfrm rot="10800000" flipH="1">
            <a:off x="1332622" y="1443711"/>
            <a:ext cx="7696028" cy="12220"/>
          </a:xfrm>
          <a:prstGeom prst="straightConnector1">
            <a:avLst/>
          </a:prstGeom>
          <a:noFill/>
          <a:ln w="12700" cap="flat" cmpd="sng">
            <a:solidFill>
              <a:srgbClr val="833C0B"/>
            </a:solidFill>
            <a:prstDash val="solid"/>
            <a:miter lim="800000"/>
            <a:headEnd type="none" w="sm" len="sm"/>
            <a:tailEnd type="none" w="sm" len="sm"/>
          </a:ln>
        </p:spPr>
      </p:cxnSp>
      <p:sp>
        <p:nvSpPr>
          <p:cNvPr id="59" name="Google Shape;59;p14"/>
          <p:cNvSpPr/>
          <p:nvPr/>
        </p:nvSpPr>
        <p:spPr>
          <a:xfrm>
            <a:off x="746983" y="1193531"/>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14"/>
          <p:cNvSpPr/>
          <p:nvPr/>
        </p:nvSpPr>
        <p:spPr>
          <a:xfrm>
            <a:off x="9126197" y="118372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標題投影片">
  <p:cSld name="標題投影片">
    <p:spTree>
      <p:nvGrpSpPr>
        <p:cNvPr id="1" name="Shape 17"/>
        <p:cNvGrpSpPr/>
        <p:nvPr/>
      </p:nvGrpSpPr>
      <p:grpSpPr>
        <a:xfrm>
          <a:off x="0" y="0"/>
          <a:ext cx="0" cy="0"/>
          <a:chOff x="0" y="0"/>
          <a:chExt cx="0" cy="0"/>
        </a:xfrm>
      </p:grpSpPr>
      <p:sp>
        <p:nvSpPr>
          <p:cNvPr id="18" name="Google Shape;18;p11"/>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11"/>
          <p:cNvSpPr txBox="1">
            <a:spLocks noGrp="1"/>
          </p:cNvSpPr>
          <p:nvPr>
            <p:ph type="subTitle" idx="1"/>
          </p:nvPr>
        </p:nvSpPr>
        <p:spPr>
          <a:xfrm>
            <a:off x="1524000" y="4229664"/>
            <a:ext cx="9144000" cy="1505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33C0B"/>
              </a:buClr>
              <a:buSzPts val="2000"/>
              <a:buFont typeface="Arial"/>
              <a:buNone/>
              <a:defRPr sz="2000" b="0" i="0" u="none" strike="noStrike" cap="none">
                <a:solidFill>
                  <a:srgbClr val="833C0B"/>
                </a:solidFill>
                <a:latin typeface="Arial"/>
                <a:ea typeface="Arial"/>
                <a:cs typeface="Arial"/>
                <a:sym typeface="Arial"/>
              </a:defRPr>
            </a:lvl2pPr>
            <a:lvl3pPr marR="0" lvl="2" algn="ctr" rtl="0">
              <a:lnSpc>
                <a:spcPct val="90000"/>
              </a:lnSpc>
              <a:spcBef>
                <a:spcPts val="500"/>
              </a:spcBef>
              <a:spcAft>
                <a:spcPts val="0"/>
              </a:spcAft>
              <a:buClr>
                <a:srgbClr val="833C0B"/>
              </a:buClr>
              <a:buSzPts val="1800"/>
              <a:buFont typeface="Arial"/>
              <a:buNone/>
              <a:defRPr sz="1800" b="0" i="0" u="none" strike="noStrike" cap="none">
                <a:solidFill>
                  <a:srgbClr val="833C0B"/>
                </a:solidFill>
                <a:latin typeface="Arial"/>
                <a:ea typeface="Arial"/>
                <a:cs typeface="Arial"/>
                <a:sym typeface="Arial"/>
              </a:defRPr>
            </a:lvl3pPr>
            <a:lvl4pPr marR="0" lvl="3" algn="ctr" rtl="0">
              <a:lnSpc>
                <a:spcPct val="90000"/>
              </a:lnSpc>
              <a:spcBef>
                <a:spcPts val="500"/>
              </a:spcBef>
              <a:spcAft>
                <a:spcPts val="0"/>
              </a:spcAft>
              <a:buClr>
                <a:srgbClr val="833C0B"/>
              </a:buClr>
              <a:buSzPts val="1600"/>
              <a:buFont typeface="Arial"/>
              <a:buNone/>
              <a:defRPr sz="1600" b="0" i="0" u="none" strike="noStrike" cap="none">
                <a:solidFill>
                  <a:srgbClr val="833C0B"/>
                </a:solidFill>
                <a:latin typeface="Arial"/>
                <a:ea typeface="Arial"/>
                <a:cs typeface="Arial"/>
                <a:sym typeface="Arial"/>
              </a:defRPr>
            </a:lvl4pPr>
            <a:lvl5pPr marR="0" lvl="4" algn="ctr" rtl="0">
              <a:lnSpc>
                <a:spcPct val="90000"/>
              </a:lnSpc>
              <a:spcBef>
                <a:spcPts val="500"/>
              </a:spcBef>
              <a:spcAft>
                <a:spcPts val="0"/>
              </a:spcAft>
              <a:buClr>
                <a:srgbClr val="833C0B"/>
              </a:buClr>
              <a:buSzPts val="1600"/>
              <a:buFont typeface="Arial"/>
              <a:buNone/>
              <a:defRPr sz="1600" b="0" i="0" u="none" strike="noStrike" cap="none">
                <a:solidFill>
                  <a:srgbClr val="833C0B"/>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11"/>
          <p:cNvSpPr/>
          <p:nvPr/>
        </p:nvSpPr>
        <p:spPr>
          <a:xfrm>
            <a:off x="838200" y="1328661"/>
            <a:ext cx="10528300" cy="28797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11"/>
          <p:cNvSpPr txBox="1">
            <a:spLocks noGrp="1"/>
          </p:cNvSpPr>
          <p:nvPr>
            <p:ph type="title"/>
          </p:nvPr>
        </p:nvSpPr>
        <p:spPr>
          <a:xfrm>
            <a:off x="838200" y="1328661"/>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33C0B"/>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2" name="Google Shape;22;p11"/>
          <p:cNvCxnSpPr/>
          <p:nvPr/>
        </p:nvCxnSpPr>
        <p:spPr>
          <a:xfrm rot="10800000" flipH="1">
            <a:off x="2174121" y="3694844"/>
            <a:ext cx="7696028" cy="12220"/>
          </a:xfrm>
          <a:prstGeom prst="straightConnector1">
            <a:avLst/>
          </a:prstGeom>
          <a:noFill/>
          <a:ln w="12700" cap="flat" cmpd="sng">
            <a:solidFill>
              <a:srgbClr val="833C0B"/>
            </a:solidFill>
            <a:prstDash val="solid"/>
            <a:miter lim="800000"/>
            <a:headEnd type="none" w="sm" len="sm"/>
            <a:tailEnd type="none" w="sm" len="sm"/>
          </a:ln>
        </p:spPr>
      </p:cxnSp>
      <p:sp>
        <p:nvSpPr>
          <p:cNvPr id="23" name="Google Shape;23;p11"/>
          <p:cNvSpPr/>
          <p:nvPr/>
        </p:nvSpPr>
        <p:spPr>
          <a:xfrm>
            <a:off x="1588482" y="3444664"/>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11"/>
          <p:cNvSpPr/>
          <p:nvPr/>
        </p:nvSpPr>
        <p:spPr>
          <a:xfrm>
            <a:off x="9967696" y="343486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58353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兩個內容" type="twoObj">
  <p:cSld name="兩個內容">
    <p:spTree>
      <p:nvGrpSpPr>
        <p:cNvPr id="1" name="Shape 25"/>
        <p:cNvGrpSpPr/>
        <p:nvPr/>
      </p:nvGrpSpPr>
      <p:grpSpPr>
        <a:xfrm>
          <a:off x="0" y="0"/>
          <a:ext cx="0" cy="0"/>
          <a:chOff x="0" y="0"/>
          <a:chExt cx="0" cy="0"/>
        </a:xfrm>
      </p:grpSpPr>
      <p:sp>
        <p:nvSpPr>
          <p:cNvPr id="26" name="Google Shape;26;p12"/>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12"/>
          <p:cNvSpPr/>
          <p:nvPr/>
        </p:nvSpPr>
        <p:spPr>
          <a:xfrm>
            <a:off x="571500" y="230819"/>
            <a:ext cx="11036300" cy="6262055"/>
          </a:xfrm>
          <a:prstGeom prst="roundRect">
            <a:avLst>
              <a:gd name="adj" fmla="val 9828"/>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12"/>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43C0C"/>
              </a:buClr>
              <a:buSzPts val="4400"/>
              <a:buFont typeface="Arial"/>
              <a:buNone/>
              <a:defRPr>
                <a:solidFill>
                  <a:srgbClr val="843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10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1pPr>
            <a:lvl2pPr marL="914400" marR="0" lvl="1" indent="-381000" algn="l" rtl="0">
              <a:lnSpc>
                <a:spcPct val="15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15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10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1pPr>
            <a:lvl2pPr marL="914400" marR="0" lvl="1" indent="-381000" algn="l" rtl="0">
              <a:lnSpc>
                <a:spcPct val="15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15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a:pPr/>
              <a:t>‹#›</a:t>
            </a:fld>
            <a:endParaRPr/>
          </a:p>
        </p:txBody>
      </p:sp>
      <p:grpSp>
        <p:nvGrpSpPr>
          <p:cNvPr id="34" name="Google Shape;34;p12"/>
          <p:cNvGrpSpPr/>
          <p:nvPr/>
        </p:nvGrpSpPr>
        <p:grpSpPr>
          <a:xfrm>
            <a:off x="744420" y="1236385"/>
            <a:ext cx="9676198" cy="543203"/>
            <a:chOff x="1295405" y="3645609"/>
            <a:chExt cx="9676198" cy="543203"/>
          </a:xfrm>
        </p:grpSpPr>
        <p:cxnSp>
          <p:nvCxnSpPr>
            <p:cNvPr id="35" name="Google Shape;35;p12"/>
            <p:cNvCxnSpPr/>
            <p:nvPr/>
          </p:nvCxnSpPr>
          <p:spPr>
            <a:xfrm>
              <a:off x="1881044" y="3926412"/>
              <a:ext cx="8476294" cy="0"/>
            </a:xfrm>
            <a:prstGeom prst="straightConnector1">
              <a:avLst/>
            </a:prstGeom>
            <a:noFill/>
            <a:ln w="12700" cap="flat" cmpd="sng">
              <a:solidFill>
                <a:srgbClr val="833C0B"/>
              </a:solidFill>
              <a:prstDash val="solid"/>
              <a:miter lim="800000"/>
              <a:headEnd type="none" w="sm" len="sm"/>
              <a:tailEnd type="none" w="sm" len="sm"/>
            </a:ln>
          </p:spPr>
        </p:cxnSp>
        <p:sp>
          <p:nvSpPr>
            <p:cNvPr id="36" name="Google Shape;36;p12"/>
            <p:cNvSpPr/>
            <p:nvPr/>
          </p:nvSpPr>
          <p:spPr>
            <a:xfrm>
              <a:off x="1295405" y="366401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12"/>
            <p:cNvSpPr/>
            <p:nvPr/>
          </p:nvSpPr>
          <p:spPr>
            <a:xfrm>
              <a:off x="10483511" y="364560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397298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標題及內容">
  <p:cSld name="標題及內容">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4"/>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14"/>
          <p:cNvSpPr/>
          <p:nvPr/>
        </p:nvSpPr>
        <p:spPr>
          <a:xfrm>
            <a:off x="571500" y="365125"/>
            <a:ext cx="11036300" cy="6127750"/>
          </a:xfrm>
          <a:prstGeom prst="roundRect">
            <a:avLst>
              <a:gd name="adj" fmla="val 5736"/>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14"/>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43C0C"/>
              </a:buClr>
              <a:buSzPts val="4400"/>
              <a:buFont typeface="Arial"/>
              <a:buNone/>
              <a:defRPr>
                <a:solidFill>
                  <a:srgbClr val="843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a:pPr/>
              <a:t>‹#›</a:t>
            </a:fld>
            <a:endParaRPr/>
          </a:p>
        </p:txBody>
      </p:sp>
      <p:sp>
        <p:nvSpPr>
          <p:cNvPr id="57" name="Google Shape;57;p14"/>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10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1pPr>
            <a:lvl2pPr marL="914400" marR="0" lvl="1" indent="-381000" algn="l" rtl="0">
              <a:lnSpc>
                <a:spcPct val="15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15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8" name="Google Shape;58;p14"/>
          <p:cNvCxnSpPr/>
          <p:nvPr/>
        </p:nvCxnSpPr>
        <p:spPr>
          <a:xfrm rot="10800000" flipH="1">
            <a:off x="1332622" y="1443711"/>
            <a:ext cx="7696028" cy="12220"/>
          </a:xfrm>
          <a:prstGeom prst="straightConnector1">
            <a:avLst/>
          </a:prstGeom>
          <a:noFill/>
          <a:ln w="12700" cap="flat" cmpd="sng">
            <a:solidFill>
              <a:srgbClr val="833C0B"/>
            </a:solidFill>
            <a:prstDash val="solid"/>
            <a:miter lim="800000"/>
            <a:headEnd type="none" w="sm" len="sm"/>
            <a:tailEnd type="none" w="sm" len="sm"/>
          </a:ln>
        </p:spPr>
      </p:cxnSp>
      <p:sp>
        <p:nvSpPr>
          <p:cNvPr id="59" name="Google Shape;59;p14"/>
          <p:cNvSpPr/>
          <p:nvPr/>
        </p:nvSpPr>
        <p:spPr>
          <a:xfrm>
            <a:off x="746983" y="1193531"/>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14"/>
          <p:cNvSpPr/>
          <p:nvPr/>
        </p:nvSpPr>
        <p:spPr>
          <a:xfrm>
            <a:off x="9126197" y="118372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11967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84"/>
        <p:cNvGrpSpPr/>
        <p:nvPr/>
      </p:nvGrpSpPr>
      <p:grpSpPr>
        <a:xfrm>
          <a:off x="0" y="0"/>
          <a:ext cx="0" cy="0"/>
          <a:chOff x="0" y="0"/>
          <a:chExt cx="0" cy="0"/>
        </a:xfrm>
      </p:grpSpPr>
      <p:sp>
        <p:nvSpPr>
          <p:cNvPr id="85" name="Google Shape;85;p17"/>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17"/>
          <p:cNvSpPr/>
          <p:nvPr/>
        </p:nvSpPr>
        <p:spPr>
          <a:xfrm>
            <a:off x="571500" y="365125"/>
            <a:ext cx="11036300" cy="612775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17"/>
          <p:cNvSpPr txBox="1">
            <a:spLocks noGrp="1"/>
          </p:cNvSpPr>
          <p:nvPr>
            <p:ph type="title"/>
          </p:nvPr>
        </p:nvSpPr>
        <p:spPr>
          <a:xfrm>
            <a:off x="1168524" y="454025"/>
            <a:ext cx="1018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a:pPr/>
              <a:t>‹#›</a:t>
            </a:fld>
            <a:endParaRPr/>
          </a:p>
        </p:txBody>
      </p:sp>
      <p:grpSp>
        <p:nvGrpSpPr>
          <p:cNvPr id="91" name="Google Shape;91;p17"/>
          <p:cNvGrpSpPr/>
          <p:nvPr/>
        </p:nvGrpSpPr>
        <p:grpSpPr>
          <a:xfrm>
            <a:off x="744420" y="1236385"/>
            <a:ext cx="9676198" cy="543203"/>
            <a:chOff x="1295405" y="3645609"/>
            <a:chExt cx="9676198" cy="543203"/>
          </a:xfrm>
        </p:grpSpPr>
        <p:cxnSp>
          <p:nvCxnSpPr>
            <p:cNvPr id="92" name="Google Shape;92;p17"/>
            <p:cNvCxnSpPr/>
            <p:nvPr/>
          </p:nvCxnSpPr>
          <p:spPr>
            <a:xfrm>
              <a:off x="1881044" y="3926412"/>
              <a:ext cx="8476294" cy="0"/>
            </a:xfrm>
            <a:prstGeom prst="straightConnector1">
              <a:avLst/>
            </a:prstGeom>
            <a:noFill/>
            <a:ln w="12700" cap="flat" cmpd="sng">
              <a:solidFill>
                <a:srgbClr val="833C0B"/>
              </a:solidFill>
              <a:prstDash val="solid"/>
              <a:miter lim="800000"/>
              <a:headEnd type="none" w="sm" len="sm"/>
              <a:tailEnd type="none" w="sm" len="sm"/>
            </a:ln>
          </p:spPr>
        </p:cxnSp>
        <p:sp>
          <p:nvSpPr>
            <p:cNvPr id="93" name="Google Shape;93;p17"/>
            <p:cNvSpPr/>
            <p:nvPr/>
          </p:nvSpPr>
          <p:spPr>
            <a:xfrm>
              <a:off x="1295405" y="366401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17"/>
            <p:cNvSpPr/>
            <p:nvPr/>
          </p:nvSpPr>
          <p:spPr>
            <a:xfrm>
              <a:off x="10483511" y="364560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38223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含輔助字幕的內容" type="objTx">
  <p:cSld name="含輔助字幕的內容">
    <p:spTree>
      <p:nvGrpSpPr>
        <p:cNvPr id="1" name="Shape 95"/>
        <p:cNvGrpSpPr/>
        <p:nvPr/>
      </p:nvGrpSpPr>
      <p:grpSpPr>
        <a:xfrm>
          <a:off x="0" y="0"/>
          <a:ext cx="0" cy="0"/>
          <a:chOff x="0" y="0"/>
          <a:chExt cx="0" cy="0"/>
        </a:xfrm>
      </p:grpSpPr>
      <p:sp>
        <p:nvSpPr>
          <p:cNvPr id="96" name="Google Shape;96;p18"/>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18"/>
          <p:cNvSpPr/>
          <p:nvPr/>
        </p:nvSpPr>
        <p:spPr>
          <a:xfrm>
            <a:off x="571500" y="365125"/>
            <a:ext cx="11036300" cy="6127750"/>
          </a:xfrm>
          <a:prstGeom prst="roundRect">
            <a:avLst>
              <a:gd name="adj" fmla="val 9971"/>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200000"/>
              </a:lnSpc>
              <a:spcBef>
                <a:spcPts val="1000"/>
              </a:spcBef>
              <a:spcAft>
                <a:spcPts val="0"/>
              </a:spcAft>
              <a:buClr>
                <a:srgbClr val="833C0B"/>
              </a:buClr>
              <a:buSzPts val="3200"/>
              <a:buFont typeface="Arial"/>
              <a:buChar char="•"/>
              <a:defRPr sz="3200" b="1">
                <a:solidFill>
                  <a:srgbClr val="833C0B"/>
                </a:solidFill>
                <a:latin typeface="Arial"/>
                <a:ea typeface="Arial"/>
                <a:cs typeface="Arial"/>
                <a:sym typeface="Arial"/>
              </a:defRPr>
            </a:lvl1pPr>
            <a:lvl2pPr marL="914400" marR="0" lvl="1" indent="-406400" algn="l" rtl="0">
              <a:lnSpc>
                <a:spcPct val="200000"/>
              </a:lnSpc>
              <a:spcBef>
                <a:spcPts val="5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2pPr>
            <a:lvl3pPr marL="1371600" marR="0" lvl="2" indent="-381000" algn="l" rtl="0">
              <a:lnSpc>
                <a:spcPct val="20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3pPr>
            <a:lvl4pPr marL="1828800" marR="0" lvl="3"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4pPr>
            <a:lvl5pPr marL="2286000" marR="0" lvl="4"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833C0B"/>
              </a:buClr>
              <a:buSzPts val="1600"/>
              <a:buFont typeface="Arial"/>
              <a:buNone/>
              <a:defRPr sz="1600" b="1">
                <a:solidFill>
                  <a:srgbClr val="833C0B"/>
                </a:solidFill>
                <a:latin typeface="Arial"/>
                <a:ea typeface="Arial"/>
                <a:cs typeface="Arial"/>
                <a:sym typeface="Arial"/>
              </a:defRPr>
            </a:lvl1pPr>
            <a:lvl2pPr marL="914400" marR="0" lvl="1" indent="-228600" algn="l" rtl="0">
              <a:lnSpc>
                <a:spcPct val="90000"/>
              </a:lnSpc>
              <a:spcBef>
                <a:spcPts val="500"/>
              </a:spcBef>
              <a:spcAft>
                <a:spcPts val="0"/>
              </a:spcAft>
              <a:buClr>
                <a:srgbClr val="833C0B"/>
              </a:buClr>
              <a:buSzPts val="1400"/>
              <a:buFont typeface="Arial"/>
              <a:buNone/>
              <a:defRPr sz="1400" b="0" i="0" u="none" strike="noStrike" cap="none">
                <a:solidFill>
                  <a:srgbClr val="833C0B"/>
                </a:solidFill>
                <a:latin typeface="Arial"/>
                <a:ea typeface="Arial"/>
                <a:cs typeface="Arial"/>
                <a:sym typeface="Arial"/>
              </a:defRPr>
            </a:lvl2pPr>
            <a:lvl3pPr marL="1371600" marR="0" lvl="2" indent="-228600" algn="l" rtl="0">
              <a:lnSpc>
                <a:spcPct val="90000"/>
              </a:lnSpc>
              <a:spcBef>
                <a:spcPts val="500"/>
              </a:spcBef>
              <a:spcAft>
                <a:spcPts val="0"/>
              </a:spcAft>
              <a:buClr>
                <a:srgbClr val="833C0B"/>
              </a:buClr>
              <a:buSzPts val="1200"/>
              <a:buFont typeface="Arial"/>
              <a:buNone/>
              <a:defRPr sz="1200" b="0" i="0" u="none" strike="noStrike" cap="none">
                <a:solidFill>
                  <a:srgbClr val="833C0B"/>
                </a:solidFill>
                <a:latin typeface="Arial"/>
                <a:ea typeface="Arial"/>
                <a:cs typeface="Arial"/>
                <a:sym typeface="Arial"/>
              </a:defRPr>
            </a:lvl3pPr>
            <a:lvl4pPr marL="1828800" marR="0" lvl="3"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4pPr>
            <a:lvl5pPr marL="2286000" marR="0" lvl="4"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1" name="Google Shape;10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72727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含輔助字幕的圖片" type="picTx">
  <p:cSld name="含輔助字幕的圖片">
    <p:spTree>
      <p:nvGrpSpPr>
        <p:cNvPr id="1" name="Shape 104"/>
        <p:cNvGrpSpPr/>
        <p:nvPr/>
      </p:nvGrpSpPr>
      <p:grpSpPr>
        <a:xfrm>
          <a:off x="0" y="0"/>
          <a:ext cx="0" cy="0"/>
          <a:chOff x="0" y="0"/>
          <a:chExt cx="0" cy="0"/>
        </a:xfrm>
      </p:grpSpPr>
      <p:sp>
        <p:nvSpPr>
          <p:cNvPr id="105" name="Google Shape;105;p19"/>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19"/>
          <p:cNvSpPr/>
          <p:nvPr/>
        </p:nvSpPr>
        <p:spPr>
          <a:xfrm>
            <a:off x="571500" y="365125"/>
            <a:ext cx="11036300" cy="6127750"/>
          </a:xfrm>
          <a:prstGeom prst="roundRect">
            <a:avLst>
              <a:gd name="adj" fmla="val 12649"/>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9"/>
          <p:cNvSpPr>
            <a:spLocks noGrp="1"/>
          </p:cNvSpPr>
          <p:nvPr>
            <p:ph type="pic" idx="2"/>
          </p:nvPr>
        </p:nvSpPr>
        <p:spPr>
          <a:xfrm>
            <a:off x="5183188" y="987425"/>
            <a:ext cx="6172200" cy="4873625"/>
          </a:xfrm>
          <a:prstGeom prst="rect">
            <a:avLst/>
          </a:prstGeom>
          <a:noFill/>
          <a:ln>
            <a:noFill/>
          </a:ln>
        </p:spPr>
      </p:sp>
      <p:sp>
        <p:nvSpPr>
          <p:cNvPr id="109" name="Google Shape;10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200000"/>
              </a:lnSpc>
              <a:spcBef>
                <a:spcPts val="1000"/>
              </a:spcBef>
              <a:spcAft>
                <a:spcPts val="0"/>
              </a:spcAft>
              <a:buClr>
                <a:srgbClr val="833C0B"/>
              </a:buClr>
              <a:buSzPts val="1800"/>
              <a:buFont typeface="Arial"/>
              <a:buNone/>
              <a:defRPr sz="1800" b="1">
                <a:solidFill>
                  <a:srgbClr val="833C0B"/>
                </a:solidFill>
                <a:latin typeface="Arial"/>
                <a:ea typeface="Arial"/>
                <a:cs typeface="Arial"/>
                <a:sym typeface="Arial"/>
              </a:defRPr>
            </a:lvl1pPr>
            <a:lvl2pPr marL="914400" marR="0" lvl="1" indent="-228600" algn="l" rtl="0">
              <a:lnSpc>
                <a:spcPct val="90000"/>
              </a:lnSpc>
              <a:spcBef>
                <a:spcPts val="500"/>
              </a:spcBef>
              <a:spcAft>
                <a:spcPts val="0"/>
              </a:spcAft>
              <a:buClr>
                <a:srgbClr val="833C0B"/>
              </a:buClr>
              <a:buSzPts val="1400"/>
              <a:buFont typeface="Arial"/>
              <a:buNone/>
              <a:defRPr sz="1400" b="0" i="0" u="none" strike="noStrike" cap="none">
                <a:solidFill>
                  <a:srgbClr val="833C0B"/>
                </a:solidFill>
                <a:latin typeface="Arial"/>
                <a:ea typeface="Arial"/>
                <a:cs typeface="Arial"/>
                <a:sym typeface="Arial"/>
              </a:defRPr>
            </a:lvl2pPr>
            <a:lvl3pPr marL="1371600" marR="0" lvl="2" indent="-228600" algn="l" rtl="0">
              <a:lnSpc>
                <a:spcPct val="90000"/>
              </a:lnSpc>
              <a:spcBef>
                <a:spcPts val="500"/>
              </a:spcBef>
              <a:spcAft>
                <a:spcPts val="0"/>
              </a:spcAft>
              <a:buClr>
                <a:srgbClr val="833C0B"/>
              </a:buClr>
              <a:buSzPts val="1200"/>
              <a:buFont typeface="Arial"/>
              <a:buNone/>
              <a:defRPr sz="1200" b="0" i="0" u="none" strike="noStrike" cap="none">
                <a:solidFill>
                  <a:srgbClr val="833C0B"/>
                </a:solidFill>
                <a:latin typeface="Arial"/>
                <a:ea typeface="Arial"/>
                <a:cs typeface="Arial"/>
                <a:sym typeface="Arial"/>
              </a:defRPr>
            </a:lvl3pPr>
            <a:lvl4pPr marL="1828800" marR="0" lvl="3"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4pPr>
            <a:lvl5pPr marL="2286000" marR="0" lvl="4"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0" name="Google Shape;11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024225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13"/>
        <p:cNvGrpSpPr/>
        <p:nvPr/>
      </p:nvGrpSpPr>
      <p:grpSpPr>
        <a:xfrm>
          <a:off x="0" y="0"/>
          <a:ext cx="0" cy="0"/>
          <a:chOff x="0" y="0"/>
          <a:chExt cx="0" cy="0"/>
        </a:xfrm>
      </p:grpSpPr>
      <p:sp>
        <p:nvSpPr>
          <p:cNvPr id="114" name="Google Shape;114;p20"/>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0"/>
          <p:cNvSpPr/>
          <p:nvPr/>
        </p:nvSpPr>
        <p:spPr>
          <a:xfrm>
            <a:off x="571500" y="365125"/>
            <a:ext cx="11036300" cy="6127750"/>
          </a:xfrm>
          <a:prstGeom prst="roundRect">
            <a:avLst>
              <a:gd name="adj" fmla="val 11215"/>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0"/>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200000"/>
              </a:lnSpc>
              <a:spcBef>
                <a:spcPts val="1000"/>
              </a:spcBef>
              <a:spcAft>
                <a:spcPts val="0"/>
              </a:spcAft>
              <a:buClr>
                <a:srgbClr val="833C0B"/>
              </a:buClr>
              <a:buSzPts val="2800"/>
              <a:buFont typeface="Arial"/>
              <a:buChar char="•"/>
              <a:defRPr sz="2800" b="1">
                <a:solidFill>
                  <a:srgbClr val="833C0B"/>
                </a:solidFill>
                <a:latin typeface="Arial"/>
                <a:ea typeface="Arial"/>
                <a:cs typeface="Arial"/>
                <a:sym typeface="Arial"/>
              </a:defRPr>
            </a:lvl1pPr>
            <a:lvl2pPr marL="914400" marR="0" lvl="1" indent="-381000" algn="l" rtl="0">
              <a:lnSpc>
                <a:spcPct val="20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a:pPr/>
              <a:t>‹#›</a:t>
            </a:fld>
            <a:endParaRPr/>
          </a:p>
        </p:txBody>
      </p:sp>
      <p:grpSp>
        <p:nvGrpSpPr>
          <p:cNvPr id="121" name="Google Shape;121;p20"/>
          <p:cNvGrpSpPr/>
          <p:nvPr/>
        </p:nvGrpSpPr>
        <p:grpSpPr>
          <a:xfrm>
            <a:off x="767866" y="1192728"/>
            <a:ext cx="9676198" cy="543203"/>
            <a:chOff x="1295405" y="3645609"/>
            <a:chExt cx="9676198" cy="543203"/>
          </a:xfrm>
        </p:grpSpPr>
        <p:cxnSp>
          <p:nvCxnSpPr>
            <p:cNvPr id="122" name="Google Shape;122;p20"/>
            <p:cNvCxnSpPr/>
            <p:nvPr/>
          </p:nvCxnSpPr>
          <p:spPr>
            <a:xfrm>
              <a:off x="1881044" y="3926412"/>
              <a:ext cx="8476294" cy="0"/>
            </a:xfrm>
            <a:prstGeom prst="straightConnector1">
              <a:avLst/>
            </a:prstGeom>
            <a:noFill/>
            <a:ln w="12700" cap="flat" cmpd="sng">
              <a:solidFill>
                <a:srgbClr val="833C0B"/>
              </a:solidFill>
              <a:prstDash val="solid"/>
              <a:miter lim="800000"/>
              <a:headEnd type="none" w="sm" len="sm"/>
              <a:tailEnd type="none" w="sm" len="sm"/>
            </a:ln>
          </p:spPr>
        </p:cxnSp>
        <p:sp>
          <p:nvSpPr>
            <p:cNvPr id="123" name="Google Shape;123;p20"/>
            <p:cNvSpPr/>
            <p:nvPr/>
          </p:nvSpPr>
          <p:spPr>
            <a:xfrm>
              <a:off x="1295405" y="366401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0"/>
            <p:cNvSpPr/>
            <p:nvPr/>
          </p:nvSpPr>
          <p:spPr>
            <a:xfrm>
              <a:off x="10483511" y="364560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672522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25"/>
        <p:cNvGrpSpPr/>
        <p:nvPr/>
      </p:nvGrpSpPr>
      <p:grpSpPr>
        <a:xfrm>
          <a:off x="0" y="0"/>
          <a:ext cx="0" cy="0"/>
          <a:chOff x="0" y="0"/>
          <a:chExt cx="0" cy="0"/>
        </a:xfrm>
      </p:grpSpPr>
      <p:sp>
        <p:nvSpPr>
          <p:cNvPr id="126" name="Google Shape;126;p21"/>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1"/>
          <p:cNvSpPr/>
          <p:nvPr/>
        </p:nvSpPr>
        <p:spPr>
          <a:xfrm>
            <a:off x="571500" y="365125"/>
            <a:ext cx="11036300" cy="6127750"/>
          </a:xfrm>
          <a:prstGeom prst="roundRect">
            <a:avLst>
              <a:gd name="adj" fmla="val 10832"/>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200000"/>
              </a:lnSpc>
              <a:spcBef>
                <a:spcPts val="1000"/>
              </a:spcBef>
              <a:spcAft>
                <a:spcPts val="0"/>
              </a:spcAft>
              <a:buClr>
                <a:srgbClr val="833C0B"/>
              </a:buClr>
              <a:buSzPts val="2800"/>
              <a:buFont typeface="Arial"/>
              <a:buChar char="•"/>
              <a:defRPr sz="2800" b="1">
                <a:solidFill>
                  <a:srgbClr val="833C0B"/>
                </a:solidFill>
                <a:latin typeface="Arial"/>
                <a:ea typeface="Arial"/>
                <a:cs typeface="Arial"/>
                <a:sym typeface="Arial"/>
              </a:defRPr>
            </a:lvl1pPr>
            <a:lvl2pPr marL="914400" marR="0" lvl="1" indent="-381000" algn="l" rtl="0">
              <a:lnSpc>
                <a:spcPct val="20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43681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pPr/>
              <a:t>2025/3/12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solidFill>
                  <a:srgbClr val="000000">
                    <a:tint val="75000"/>
                  </a:srgbClr>
                </a:solidFill>
              </a:rPr>
              <a:pPr algn="ctr"/>
              <a:t>‹#›</a:t>
            </a:fld>
            <a:endParaRPr lang="zh-TW" altLang="en-US" dirty="0">
              <a:solidFill>
                <a:srgbClr val="000000">
                  <a:tint val="75000"/>
                </a:srgbClr>
              </a:solidFill>
            </a:endParaRPr>
          </a:p>
        </p:txBody>
      </p:sp>
      <p:sp>
        <p:nvSpPr>
          <p:cNvPr id="8" name="矩形 7">
            <a:extLst>
              <a:ext uri="{FF2B5EF4-FFF2-40B4-BE49-F238E27FC236}">
                <a16:creationId xmlns:a16="http://schemas.microsoft.com/office/drawing/2014/main" id="{E2D3E9EC-AC09-E191-174A-A08C8E53DDA2}"/>
              </a:ext>
            </a:extLst>
          </p:cNvPr>
          <p:cNvSpPr/>
          <p:nvPr userDrawn="1"/>
        </p:nvSpPr>
        <p:spPr>
          <a:xfrm>
            <a:off x="0" y="0"/>
            <a:ext cx="12192000" cy="1055078"/>
          </a:xfrm>
          <a:prstGeom prst="rect">
            <a:avLst/>
          </a:prstGeom>
          <a:gradFill>
            <a:gsLst>
              <a:gs pos="54100">
                <a:srgbClr val="FCF2F8"/>
              </a:gs>
              <a:gs pos="0">
                <a:srgbClr val="F8E3EF"/>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Tree>
    <p:extLst>
      <p:ext uri="{BB962C8B-B14F-4D97-AF65-F5344CB8AC3E}">
        <p14:creationId xmlns:p14="http://schemas.microsoft.com/office/powerpoint/2010/main" val="743696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日期版面配置區 3"/>
          <p:cNvSpPr>
            <a:spLocks noGrp="1"/>
          </p:cNvSpPr>
          <p:nvPr>
            <p:ph type="dt" sz="half" idx="10"/>
          </p:nvPr>
        </p:nvSpPr>
        <p:spPr/>
        <p:txBody>
          <a:bodyPr/>
          <a:lstStyle/>
          <a:p>
            <a:fld id="{4900EEC8-DCDF-4164-8B99-F86EDBEB17BD}" type="datetime1">
              <a:rPr lang="zh-TW" altLang="en-US" smtClean="0"/>
              <a:pPr/>
              <a:t>2025/3/12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448800" y="6534065"/>
            <a:ext cx="2743200" cy="365125"/>
          </a:xfrm>
        </p:spPr>
        <p:txBody>
          <a:bodyPr/>
          <a:lstStyle>
            <a:lvl1pPr>
              <a:defRPr sz="1400" b="1">
                <a:solidFill>
                  <a:schemeClr val="tx1"/>
                </a:solidFill>
              </a:defRPr>
            </a:lvl1pPr>
          </a:lstStyle>
          <a:p>
            <a:fld id="{DE9FEB3D-15CE-4E5F-AB35-1F7158CC1490}" type="slidenum">
              <a:rPr lang="zh-TW" altLang="en-US" smtClean="0">
                <a:solidFill>
                  <a:srgbClr val="000000"/>
                </a:solidFill>
              </a:rPr>
              <a:pPr/>
              <a:t>‹#›</a:t>
            </a:fld>
            <a:endParaRPr lang="zh-TW" altLang="en-US" dirty="0">
              <a:solidFill>
                <a:srgbClr val="000000"/>
              </a:solidFill>
            </a:endParaRPr>
          </a:p>
        </p:txBody>
      </p:sp>
    </p:spTree>
    <p:extLst>
      <p:ext uri="{BB962C8B-B14F-4D97-AF65-F5344CB8AC3E}">
        <p14:creationId xmlns:p14="http://schemas.microsoft.com/office/powerpoint/2010/main" val="420464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84"/>
        <p:cNvGrpSpPr/>
        <p:nvPr/>
      </p:nvGrpSpPr>
      <p:grpSpPr>
        <a:xfrm>
          <a:off x="0" y="0"/>
          <a:ext cx="0" cy="0"/>
          <a:chOff x="0" y="0"/>
          <a:chExt cx="0" cy="0"/>
        </a:xfrm>
      </p:grpSpPr>
      <p:sp>
        <p:nvSpPr>
          <p:cNvPr id="85" name="Google Shape;85;p17"/>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7"/>
          <p:cNvSpPr/>
          <p:nvPr/>
        </p:nvSpPr>
        <p:spPr>
          <a:xfrm>
            <a:off x="571500" y="365125"/>
            <a:ext cx="11036300" cy="612775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7"/>
          <p:cNvSpPr txBox="1">
            <a:spLocks noGrp="1"/>
          </p:cNvSpPr>
          <p:nvPr>
            <p:ph type="title"/>
          </p:nvPr>
        </p:nvSpPr>
        <p:spPr>
          <a:xfrm>
            <a:off x="1168524" y="454025"/>
            <a:ext cx="1018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grpSp>
        <p:nvGrpSpPr>
          <p:cNvPr id="91" name="Google Shape;91;p17"/>
          <p:cNvGrpSpPr/>
          <p:nvPr/>
        </p:nvGrpSpPr>
        <p:grpSpPr>
          <a:xfrm>
            <a:off x="744420" y="1236385"/>
            <a:ext cx="9676198" cy="543203"/>
            <a:chOff x="1295405" y="3645609"/>
            <a:chExt cx="9676198" cy="543203"/>
          </a:xfrm>
        </p:grpSpPr>
        <p:cxnSp>
          <p:nvCxnSpPr>
            <p:cNvPr id="92" name="Google Shape;92;p17"/>
            <p:cNvCxnSpPr/>
            <p:nvPr/>
          </p:nvCxnSpPr>
          <p:spPr>
            <a:xfrm>
              <a:off x="1881044" y="3926412"/>
              <a:ext cx="8476294" cy="0"/>
            </a:xfrm>
            <a:prstGeom prst="straightConnector1">
              <a:avLst/>
            </a:prstGeom>
            <a:noFill/>
            <a:ln w="12700" cap="flat" cmpd="sng">
              <a:solidFill>
                <a:srgbClr val="833C0B"/>
              </a:solidFill>
              <a:prstDash val="solid"/>
              <a:miter lim="800000"/>
              <a:headEnd type="none" w="sm" len="sm"/>
              <a:tailEnd type="none" w="sm" len="sm"/>
            </a:ln>
          </p:spPr>
        </p:cxnSp>
        <p:sp>
          <p:nvSpPr>
            <p:cNvPr id="93" name="Google Shape;93;p17"/>
            <p:cNvSpPr/>
            <p:nvPr/>
          </p:nvSpPr>
          <p:spPr>
            <a:xfrm>
              <a:off x="1295405" y="366401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7"/>
            <p:cNvSpPr/>
            <p:nvPr/>
          </p:nvSpPr>
          <p:spPr>
            <a:xfrm>
              <a:off x="10483511" y="364560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95"/>
        <p:cNvGrpSpPr/>
        <p:nvPr/>
      </p:nvGrpSpPr>
      <p:grpSpPr>
        <a:xfrm>
          <a:off x="0" y="0"/>
          <a:ext cx="0" cy="0"/>
          <a:chOff x="0" y="0"/>
          <a:chExt cx="0" cy="0"/>
        </a:xfrm>
      </p:grpSpPr>
      <p:sp>
        <p:nvSpPr>
          <p:cNvPr id="96" name="Google Shape;96;p18"/>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8"/>
          <p:cNvSpPr/>
          <p:nvPr/>
        </p:nvSpPr>
        <p:spPr>
          <a:xfrm>
            <a:off x="571500" y="365125"/>
            <a:ext cx="11036300" cy="6127750"/>
          </a:xfrm>
          <a:prstGeom prst="roundRect">
            <a:avLst>
              <a:gd name="adj" fmla="val 99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200000"/>
              </a:lnSpc>
              <a:spcBef>
                <a:spcPts val="1000"/>
              </a:spcBef>
              <a:spcAft>
                <a:spcPts val="0"/>
              </a:spcAft>
              <a:buClr>
                <a:srgbClr val="833C0B"/>
              </a:buClr>
              <a:buSzPts val="3200"/>
              <a:buFont typeface="Arial"/>
              <a:buChar char="•"/>
              <a:defRPr sz="3200" b="1">
                <a:solidFill>
                  <a:srgbClr val="833C0B"/>
                </a:solidFill>
                <a:latin typeface="Arial"/>
                <a:ea typeface="Arial"/>
                <a:cs typeface="Arial"/>
                <a:sym typeface="Arial"/>
              </a:defRPr>
            </a:lvl1pPr>
            <a:lvl2pPr marL="914400" marR="0" lvl="1" indent="-406400" algn="l" rtl="0">
              <a:lnSpc>
                <a:spcPct val="200000"/>
              </a:lnSpc>
              <a:spcBef>
                <a:spcPts val="5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2pPr>
            <a:lvl3pPr marL="1371600" marR="0" lvl="2" indent="-381000" algn="l" rtl="0">
              <a:lnSpc>
                <a:spcPct val="20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3pPr>
            <a:lvl4pPr marL="1828800" marR="0" lvl="3"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4pPr>
            <a:lvl5pPr marL="2286000" marR="0" lvl="4"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833C0B"/>
              </a:buClr>
              <a:buSzPts val="1600"/>
              <a:buFont typeface="Arial"/>
              <a:buNone/>
              <a:defRPr sz="1600" b="1">
                <a:solidFill>
                  <a:srgbClr val="833C0B"/>
                </a:solidFill>
                <a:latin typeface="Arial"/>
                <a:ea typeface="Arial"/>
                <a:cs typeface="Arial"/>
                <a:sym typeface="Arial"/>
              </a:defRPr>
            </a:lvl1pPr>
            <a:lvl2pPr marL="914400" marR="0" lvl="1" indent="-228600" algn="l" rtl="0">
              <a:lnSpc>
                <a:spcPct val="90000"/>
              </a:lnSpc>
              <a:spcBef>
                <a:spcPts val="500"/>
              </a:spcBef>
              <a:spcAft>
                <a:spcPts val="0"/>
              </a:spcAft>
              <a:buClr>
                <a:srgbClr val="833C0B"/>
              </a:buClr>
              <a:buSzPts val="1400"/>
              <a:buFont typeface="Arial"/>
              <a:buNone/>
              <a:defRPr sz="1400" b="0" i="0" u="none" strike="noStrike" cap="none">
                <a:solidFill>
                  <a:srgbClr val="833C0B"/>
                </a:solidFill>
                <a:latin typeface="Arial"/>
                <a:ea typeface="Arial"/>
                <a:cs typeface="Arial"/>
                <a:sym typeface="Arial"/>
              </a:defRPr>
            </a:lvl2pPr>
            <a:lvl3pPr marL="1371600" marR="0" lvl="2" indent="-228600" algn="l" rtl="0">
              <a:lnSpc>
                <a:spcPct val="90000"/>
              </a:lnSpc>
              <a:spcBef>
                <a:spcPts val="500"/>
              </a:spcBef>
              <a:spcAft>
                <a:spcPts val="0"/>
              </a:spcAft>
              <a:buClr>
                <a:srgbClr val="833C0B"/>
              </a:buClr>
              <a:buSzPts val="1200"/>
              <a:buFont typeface="Arial"/>
              <a:buNone/>
              <a:defRPr sz="1200" b="0" i="0" u="none" strike="noStrike" cap="none">
                <a:solidFill>
                  <a:srgbClr val="833C0B"/>
                </a:solidFill>
                <a:latin typeface="Arial"/>
                <a:ea typeface="Arial"/>
                <a:cs typeface="Arial"/>
                <a:sym typeface="Arial"/>
              </a:defRPr>
            </a:lvl3pPr>
            <a:lvl4pPr marL="1828800" marR="0" lvl="3"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4pPr>
            <a:lvl5pPr marL="2286000" marR="0" lvl="4"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1" name="Google Shape;10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104"/>
        <p:cNvGrpSpPr/>
        <p:nvPr/>
      </p:nvGrpSpPr>
      <p:grpSpPr>
        <a:xfrm>
          <a:off x="0" y="0"/>
          <a:ext cx="0" cy="0"/>
          <a:chOff x="0" y="0"/>
          <a:chExt cx="0" cy="0"/>
        </a:xfrm>
      </p:grpSpPr>
      <p:sp>
        <p:nvSpPr>
          <p:cNvPr id="105" name="Google Shape;105;p19"/>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9"/>
          <p:cNvSpPr/>
          <p:nvPr/>
        </p:nvSpPr>
        <p:spPr>
          <a:xfrm>
            <a:off x="571500" y="365125"/>
            <a:ext cx="11036300" cy="6127750"/>
          </a:xfrm>
          <a:prstGeom prst="roundRect">
            <a:avLst>
              <a:gd name="adj" fmla="val 1264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9"/>
          <p:cNvSpPr>
            <a:spLocks noGrp="1"/>
          </p:cNvSpPr>
          <p:nvPr>
            <p:ph type="pic" idx="2"/>
          </p:nvPr>
        </p:nvSpPr>
        <p:spPr>
          <a:xfrm>
            <a:off x="5183188" y="987425"/>
            <a:ext cx="6172200" cy="4873625"/>
          </a:xfrm>
          <a:prstGeom prst="rect">
            <a:avLst/>
          </a:prstGeom>
          <a:noFill/>
          <a:ln>
            <a:noFill/>
          </a:ln>
        </p:spPr>
      </p:sp>
      <p:sp>
        <p:nvSpPr>
          <p:cNvPr id="109" name="Google Shape;10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200000"/>
              </a:lnSpc>
              <a:spcBef>
                <a:spcPts val="1000"/>
              </a:spcBef>
              <a:spcAft>
                <a:spcPts val="0"/>
              </a:spcAft>
              <a:buClr>
                <a:srgbClr val="833C0B"/>
              </a:buClr>
              <a:buSzPts val="1800"/>
              <a:buFont typeface="Arial"/>
              <a:buNone/>
              <a:defRPr sz="1800" b="1">
                <a:solidFill>
                  <a:srgbClr val="833C0B"/>
                </a:solidFill>
                <a:latin typeface="Arial"/>
                <a:ea typeface="Arial"/>
                <a:cs typeface="Arial"/>
                <a:sym typeface="Arial"/>
              </a:defRPr>
            </a:lvl1pPr>
            <a:lvl2pPr marL="914400" marR="0" lvl="1" indent="-228600" algn="l" rtl="0">
              <a:lnSpc>
                <a:spcPct val="90000"/>
              </a:lnSpc>
              <a:spcBef>
                <a:spcPts val="500"/>
              </a:spcBef>
              <a:spcAft>
                <a:spcPts val="0"/>
              </a:spcAft>
              <a:buClr>
                <a:srgbClr val="833C0B"/>
              </a:buClr>
              <a:buSzPts val="1400"/>
              <a:buFont typeface="Arial"/>
              <a:buNone/>
              <a:defRPr sz="1400" b="0" i="0" u="none" strike="noStrike" cap="none">
                <a:solidFill>
                  <a:srgbClr val="833C0B"/>
                </a:solidFill>
                <a:latin typeface="Arial"/>
                <a:ea typeface="Arial"/>
                <a:cs typeface="Arial"/>
                <a:sym typeface="Arial"/>
              </a:defRPr>
            </a:lvl2pPr>
            <a:lvl3pPr marL="1371600" marR="0" lvl="2" indent="-228600" algn="l" rtl="0">
              <a:lnSpc>
                <a:spcPct val="90000"/>
              </a:lnSpc>
              <a:spcBef>
                <a:spcPts val="500"/>
              </a:spcBef>
              <a:spcAft>
                <a:spcPts val="0"/>
              </a:spcAft>
              <a:buClr>
                <a:srgbClr val="833C0B"/>
              </a:buClr>
              <a:buSzPts val="1200"/>
              <a:buFont typeface="Arial"/>
              <a:buNone/>
              <a:defRPr sz="1200" b="0" i="0" u="none" strike="noStrike" cap="none">
                <a:solidFill>
                  <a:srgbClr val="833C0B"/>
                </a:solidFill>
                <a:latin typeface="Arial"/>
                <a:ea typeface="Arial"/>
                <a:cs typeface="Arial"/>
                <a:sym typeface="Arial"/>
              </a:defRPr>
            </a:lvl3pPr>
            <a:lvl4pPr marL="1828800" marR="0" lvl="3"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4pPr>
            <a:lvl5pPr marL="2286000" marR="0" lvl="4" indent="-228600" algn="l" rtl="0">
              <a:lnSpc>
                <a:spcPct val="90000"/>
              </a:lnSpc>
              <a:spcBef>
                <a:spcPts val="500"/>
              </a:spcBef>
              <a:spcAft>
                <a:spcPts val="0"/>
              </a:spcAft>
              <a:buClr>
                <a:srgbClr val="833C0B"/>
              </a:buClr>
              <a:buSzPts val="1000"/>
              <a:buFont typeface="Arial"/>
              <a:buNone/>
              <a:defRPr sz="1000" b="0" i="0" u="none" strike="noStrike" cap="none">
                <a:solidFill>
                  <a:srgbClr val="833C0B"/>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0" name="Google Shape;11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13"/>
        <p:cNvGrpSpPr/>
        <p:nvPr/>
      </p:nvGrpSpPr>
      <p:grpSpPr>
        <a:xfrm>
          <a:off x="0" y="0"/>
          <a:ext cx="0" cy="0"/>
          <a:chOff x="0" y="0"/>
          <a:chExt cx="0" cy="0"/>
        </a:xfrm>
      </p:grpSpPr>
      <p:sp>
        <p:nvSpPr>
          <p:cNvPr id="114" name="Google Shape;114;p20"/>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0"/>
          <p:cNvSpPr/>
          <p:nvPr/>
        </p:nvSpPr>
        <p:spPr>
          <a:xfrm>
            <a:off x="571500" y="365125"/>
            <a:ext cx="11036300" cy="6127750"/>
          </a:xfrm>
          <a:prstGeom prst="roundRect">
            <a:avLst>
              <a:gd name="adj" fmla="val 1121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20"/>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200000"/>
              </a:lnSpc>
              <a:spcBef>
                <a:spcPts val="1000"/>
              </a:spcBef>
              <a:spcAft>
                <a:spcPts val="0"/>
              </a:spcAft>
              <a:buClr>
                <a:srgbClr val="833C0B"/>
              </a:buClr>
              <a:buSzPts val="2800"/>
              <a:buFont typeface="Arial"/>
              <a:buChar char="•"/>
              <a:defRPr sz="2800" b="1">
                <a:solidFill>
                  <a:srgbClr val="833C0B"/>
                </a:solidFill>
                <a:latin typeface="Arial"/>
                <a:ea typeface="Arial"/>
                <a:cs typeface="Arial"/>
                <a:sym typeface="Arial"/>
              </a:defRPr>
            </a:lvl1pPr>
            <a:lvl2pPr marL="914400" marR="0" lvl="1" indent="-381000" algn="l" rtl="0">
              <a:lnSpc>
                <a:spcPct val="20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grpSp>
        <p:nvGrpSpPr>
          <p:cNvPr id="121" name="Google Shape;121;p20"/>
          <p:cNvGrpSpPr/>
          <p:nvPr/>
        </p:nvGrpSpPr>
        <p:grpSpPr>
          <a:xfrm>
            <a:off x="767866" y="1192728"/>
            <a:ext cx="9676198" cy="543203"/>
            <a:chOff x="1295405" y="3645609"/>
            <a:chExt cx="9676198" cy="543203"/>
          </a:xfrm>
        </p:grpSpPr>
        <p:cxnSp>
          <p:nvCxnSpPr>
            <p:cNvPr id="122" name="Google Shape;122;p20"/>
            <p:cNvCxnSpPr/>
            <p:nvPr/>
          </p:nvCxnSpPr>
          <p:spPr>
            <a:xfrm>
              <a:off x="1881044" y="3926412"/>
              <a:ext cx="8476294" cy="0"/>
            </a:xfrm>
            <a:prstGeom prst="straightConnector1">
              <a:avLst/>
            </a:prstGeom>
            <a:noFill/>
            <a:ln w="12700" cap="flat" cmpd="sng">
              <a:solidFill>
                <a:srgbClr val="833C0B"/>
              </a:solidFill>
              <a:prstDash val="solid"/>
              <a:miter lim="800000"/>
              <a:headEnd type="none" w="sm" len="sm"/>
              <a:tailEnd type="none" w="sm" len="sm"/>
            </a:ln>
          </p:spPr>
        </p:cxnSp>
        <p:sp>
          <p:nvSpPr>
            <p:cNvPr id="123" name="Google Shape;123;p20"/>
            <p:cNvSpPr/>
            <p:nvPr/>
          </p:nvSpPr>
          <p:spPr>
            <a:xfrm>
              <a:off x="1295405" y="3664012"/>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20"/>
            <p:cNvSpPr/>
            <p:nvPr/>
          </p:nvSpPr>
          <p:spPr>
            <a:xfrm>
              <a:off x="10483511" y="3645609"/>
              <a:ext cx="488092" cy="524800"/>
            </a:xfrm>
            <a:prstGeom prst="star4">
              <a:avLst>
                <a:gd name="adj" fmla="val 16967"/>
              </a:avLst>
            </a:prstGeom>
            <a:solidFill>
              <a:srgbClr val="843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25"/>
        <p:cNvGrpSpPr/>
        <p:nvPr/>
      </p:nvGrpSpPr>
      <p:grpSpPr>
        <a:xfrm>
          <a:off x="0" y="0"/>
          <a:ext cx="0" cy="0"/>
          <a:chOff x="0" y="0"/>
          <a:chExt cx="0" cy="0"/>
        </a:xfrm>
      </p:grpSpPr>
      <p:sp>
        <p:nvSpPr>
          <p:cNvPr id="126" name="Google Shape;126;p21"/>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21"/>
          <p:cNvSpPr/>
          <p:nvPr/>
        </p:nvSpPr>
        <p:spPr>
          <a:xfrm>
            <a:off x="571500" y="365125"/>
            <a:ext cx="11036300" cy="6127750"/>
          </a:xfrm>
          <a:prstGeom prst="roundRect">
            <a:avLst>
              <a:gd name="adj" fmla="val 10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33C0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200000"/>
              </a:lnSpc>
              <a:spcBef>
                <a:spcPts val="1000"/>
              </a:spcBef>
              <a:spcAft>
                <a:spcPts val="0"/>
              </a:spcAft>
              <a:buClr>
                <a:srgbClr val="833C0B"/>
              </a:buClr>
              <a:buSzPts val="2800"/>
              <a:buFont typeface="Arial"/>
              <a:buChar char="•"/>
              <a:defRPr sz="2800" b="1">
                <a:solidFill>
                  <a:srgbClr val="833C0B"/>
                </a:solidFill>
                <a:latin typeface="Arial"/>
                <a:ea typeface="Arial"/>
                <a:cs typeface="Arial"/>
                <a:sym typeface="Arial"/>
              </a:defRPr>
            </a:lvl1pPr>
            <a:lvl2pPr marL="914400" marR="0" lvl="1" indent="-381000" algn="l" rtl="0">
              <a:lnSpc>
                <a:spcPct val="20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20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20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日期版面配置區 3"/>
          <p:cNvSpPr>
            <a:spLocks noGrp="1"/>
          </p:cNvSpPr>
          <p:nvPr>
            <p:ph type="dt" sz="half" idx="10"/>
          </p:nvPr>
        </p:nvSpPr>
        <p:spPr/>
        <p:txBody>
          <a:bodyPr/>
          <a:lstStyle/>
          <a:p>
            <a:fld id="{4900EEC8-DCDF-4164-8B99-F86EDBEB17BD}" type="datetime1">
              <a:rPr lang="zh-TW" altLang="en-US" smtClean="0"/>
              <a:t>2025/3/12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448800" y="6534065"/>
            <a:ext cx="2743200" cy="365125"/>
          </a:xfrm>
        </p:spPr>
        <p:txBody>
          <a:bodyPr/>
          <a:lstStyle>
            <a:lvl1pPr>
              <a:defRPr sz="1400" b="1">
                <a:solidFill>
                  <a:schemeClr val="tx1"/>
                </a:solidFill>
              </a:defRPr>
            </a:lvl1pPr>
          </a:lstStyle>
          <a:p>
            <a:fld id="{DE9FEB3D-15CE-4E5F-AB35-1F7158CC1490}" type="slidenum">
              <a:rPr lang="zh-TW" altLang="en-US" smtClean="0"/>
              <a:pPr/>
              <a:t>‹#›</a:t>
            </a:fld>
            <a:endParaRPr lang="zh-TW" altLang="en-US" dirty="0"/>
          </a:p>
        </p:txBody>
      </p:sp>
    </p:spTree>
    <p:extLst>
      <p:ext uri="{BB962C8B-B14F-4D97-AF65-F5344CB8AC3E}">
        <p14:creationId xmlns:p14="http://schemas.microsoft.com/office/powerpoint/2010/main" val="386351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0"/>
          <p:cNvSpPr/>
          <p:nvPr/>
        </p:nvSpPr>
        <p:spPr>
          <a:xfrm>
            <a:off x="571500" y="365125"/>
            <a:ext cx="11036300" cy="6127750"/>
          </a:xfrm>
          <a:prstGeom prst="roundRect">
            <a:avLst>
              <a:gd name="adj" fmla="val 573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8;p10"/>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33C0B"/>
              </a:buClr>
              <a:buSzPts val="4400"/>
              <a:buFont typeface="Arial"/>
              <a:buNone/>
              <a:defRPr sz="4400" b="1" i="0" u="none" strike="noStrike" cap="none">
                <a:solidFill>
                  <a:srgbClr val="833C0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grpSp>
        <p:nvGrpSpPr>
          <p:cNvPr id="12" name="Google Shape;12;p10"/>
          <p:cNvGrpSpPr/>
          <p:nvPr/>
        </p:nvGrpSpPr>
        <p:grpSpPr>
          <a:xfrm>
            <a:off x="710969" y="1190509"/>
            <a:ext cx="8848093" cy="489192"/>
            <a:chOff x="1570277" y="1189385"/>
            <a:chExt cx="8848093" cy="489192"/>
          </a:xfrm>
        </p:grpSpPr>
        <p:cxnSp>
          <p:nvCxnSpPr>
            <p:cNvPr id="13" name="Google Shape;13;p10"/>
            <p:cNvCxnSpPr/>
            <p:nvPr/>
          </p:nvCxnSpPr>
          <p:spPr>
            <a:xfrm rot="10800000" flipH="1">
              <a:off x="2149288" y="1431735"/>
              <a:ext cx="7696028" cy="12220"/>
            </a:xfrm>
            <a:prstGeom prst="straightConnector1">
              <a:avLst/>
            </a:prstGeom>
            <a:noFill/>
            <a:ln w="12700" cap="flat" cmpd="sng">
              <a:solidFill>
                <a:srgbClr val="833C0B"/>
              </a:solidFill>
              <a:prstDash val="solid"/>
              <a:miter lim="800000"/>
              <a:headEnd type="none" w="sm" len="sm"/>
              <a:tailEnd type="none" w="sm" len="sm"/>
            </a:ln>
          </p:spPr>
        </p:cxnSp>
        <p:pic>
          <p:nvPicPr>
            <p:cNvPr id="14" name="Google Shape;14;p10"/>
            <p:cNvPicPr preferRelativeResize="0"/>
            <p:nvPr/>
          </p:nvPicPr>
          <p:blipFill rotWithShape="1">
            <a:blip r:embed="rId11">
              <a:alphaModFix/>
            </a:blip>
            <a:srcRect/>
            <a:stretch/>
          </p:blipFill>
          <p:spPr>
            <a:xfrm>
              <a:off x="9936905" y="1189385"/>
              <a:ext cx="481465" cy="481465"/>
            </a:xfrm>
            <a:prstGeom prst="rect">
              <a:avLst/>
            </a:prstGeom>
            <a:noFill/>
            <a:ln>
              <a:noFill/>
            </a:ln>
          </p:spPr>
        </p:pic>
        <p:pic>
          <p:nvPicPr>
            <p:cNvPr id="15" name="Google Shape;15;p10"/>
            <p:cNvPicPr preferRelativeResize="0"/>
            <p:nvPr/>
          </p:nvPicPr>
          <p:blipFill rotWithShape="1">
            <a:blip r:embed="rId11">
              <a:alphaModFix/>
            </a:blip>
            <a:srcRect/>
            <a:stretch/>
          </p:blipFill>
          <p:spPr>
            <a:xfrm>
              <a:off x="1570277" y="1197112"/>
              <a:ext cx="481465" cy="481465"/>
            </a:xfrm>
            <a:prstGeom prst="rect">
              <a:avLst/>
            </a:prstGeom>
            <a:noFill/>
            <a:ln>
              <a:noFill/>
            </a:ln>
          </p:spPr>
        </p:pic>
      </p:grpSp>
      <p:sp>
        <p:nvSpPr>
          <p:cNvPr id="16" name="Google Shape;16;p10"/>
          <p:cNvSpPr txBox="1"/>
          <p:nvPr/>
        </p:nvSpPr>
        <p:spPr>
          <a:xfrm>
            <a:off x="1192433" y="1791378"/>
            <a:ext cx="10161365"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833C0B"/>
              </a:buClr>
              <a:buSzPts val="2800"/>
              <a:buFont typeface="Arial"/>
              <a:buChar char="•"/>
            </a:pPr>
            <a:r>
              <a:rPr lang="zh-TW" sz="2800" b="1" i="0" u="none" strike="noStrike" cap="none">
                <a:solidFill>
                  <a:srgbClr val="833C0B"/>
                </a:solidFill>
                <a:latin typeface="Arial"/>
                <a:ea typeface="Arial"/>
                <a:cs typeface="Arial"/>
                <a:sym typeface="Arial"/>
              </a:rPr>
              <a:t>按一下以編輯母片文字樣式</a:t>
            </a:r>
            <a:endParaRPr/>
          </a:p>
          <a:p>
            <a:pPr marL="685800" marR="0" lvl="1" indent="-228600" algn="l" rtl="0">
              <a:lnSpc>
                <a:spcPct val="150000"/>
              </a:lnSpc>
              <a:spcBef>
                <a:spcPts val="500"/>
              </a:spcBef>
              <a:spcAft>
                <a:spcPts val="0"/>
              </a:spcAft>
              <a:buClr>
                <a:srgbClr val="833C0B"/>
              </a:buClr>
              <a:buSzPts val="2400"/>
              <a:buFont typeface="Arial"/>
              <a:buChar char="•"/>
            </a:pPr>
            <a:r>
              <a:rPr lang="zh-TW" sz="2400" b="1" i="0" u="none" strike="noStrike" cap="none">
                <a:solidFill>
                  <a:srgbClr val="833C0B"/>
                </a:solidFill>
                <a:latin typeface="Arial"/>
                <a:ea typeface="Arial"/>
                <a:cs typeface="Arial"/>
                <a:sym typeface="Arial"/>
              </a:rPr>
              <a:t>第二層</a:t>
            </a:r>
            <a:endParaRPr/>
          </a:p>
          <a:p>
            <a:pPr marL="1143000" marR="0" lvl="2" indent="-228600" algn="l" rtl="0">
              <a:lnSpc>
                <a:spcPct val="150000"/>
              </a:lnSpc>
              <a:spcBef>
                <a:spcPts val="500"/>
              </a:spcBef>
              <a:spcAft>
                <a:spcPts val="0"/>
              </a:spcAft>
              <a:buClr>
                <a:srgbClr val="833C0B"/>
              </a:buClr>
              <a:buSzPts val="2000"/>
              <a:buFont typeface="Arial"/>
              <a:buChar char="•"/>
            </a:pPr>
            <a:r>
              <a:rPr lang="zh-TW" sz="2000" b="1" i="0" u="none" strike="noStrike" cap="none">
                <a:solidFill>
                  <a:srgbClr val="833C0B"/>
                </a:solidFill>
                <a:latin typeface="Arial"/>
                <a:ea typeface="Arial"/>
                <a:cs typeface="Arial"/>
                <a:sym typeface="Arial"/>
              </a:rPr>
              <a:t>第三層</a:t>
            </a:r>
            <a:endParaRPr/>
          </a:p>
          <a:p>
            <a:pPr marL="1600200" marR="0" lvl="3" indent="-228600" algn="l" rtl="0">
              <a:lnSpc>
                <a:spcPct val="150000"/>
              </a:lnSpc>
              <a:spcBef>
                <a:spcPts val="500"/>
              </a:spcBef>
              <a:spcAft>
                <a:spcPts val="0"/>
              </a:spcAft>
              <a:buClr>
                <a:srgbClr val="833C0B"/>
              </a:buClr>
              <a:buSzPts val="1800"/>
              <a:buFont typeface="Arial"/>
              <a:buChar char="•"/>
            </a:pPr>
            <a:r>
              <a:rPr lang="zh-TW" sz="1800" b="1" i="0" u="none" strike="noStrike" cap="none">
                <a:solidFill>
                  <a:srgbClr val="833C0B"/>
                </a:solidFill>
                <a:latin typeface="Arial"/>
                <a:ea typeface="Arial"/>
                <a:cs typeface="Arial"/>
                <a:sym typeface="Arial"/>
              </a:rPr>
              <a:t>第四層</a:t>
            </a:r>
            <a:endParaRPr/>
          </a:p>
          <a:p>
            <a:pPr marL="2057400" marR="0" lvl="4" indent="-228600" algn="l" rtl="0">
              <a:lnSpc>
                <a:spcPct val="150000"/>
              </a:lnSpc>
              <a:spcBef>
                <a:spcPts val="500"/>
              </a:spcBef>
              <a:spcAft>
                <a:spcPts val="0"/>
              </a:spcAft>
              <a:buClr>
                <a:srgbClr val="833C0B"/>
              </a:buClr>
              <a:buSzPts val="1800"/>
              <a:buFont typeface="Arial"/>
              <a:buChar char="•"/>
            </a:pPr>
            <a:r>
              <a:rPr lang="zh-TW" sz="1800" b="1" i="0" u="none" strike="noStrike" cap="none">
                <a:solidFill>
                  <a:srgbClr val="833C0B"/>
                </a:solidFill>
                <a:latin typeface="Arial"/>
                <a:ea typeface="Arial"/>
                <a:cs typeface="Arial"/>
                <a:sym typeface="Arial"/>
              </a:rPr>
              <a:t>第五層</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59"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4A443590-ED1E-4EE8-9DBA-73C6D65C55EB}" type="datetime1">
              <a:rPr lang="zh-TW" altLang="en-US" kern="1200" smtClean="0">
                <a:solidFill>
                  <a:prstClr val="black">
                    <a:tint val="75000"/>
                  </a:prstClr>
                </a:solidFill>
                <a:latin typeface="Calibri" panose="020F0502020204030204"/>
                <a:ea typeface="新細明體"/>
              </a:rPr>
              <a:pPr>
                <a:buClrTx/>
                <a:buFontTx/>
                <a:buNone/>
              </a:pPr>
              <a:t>2025/3/12</a:t>
            </a:fld>
            <a:endParaRPr lang="zh-TW" altLang="en-US" kern="1200">
              <a:solidFill>
                <a:prstClr val="black">
                  <a:tint val="75000"/>
                </a:prstClr>
              </a:solidFill>
              <a:latin typeface="Calibri" panose="020F0502020204030204"/>
              <a:ea typeface="新細明體"/>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TW" altLang="en-US" kern="1200">
              <a:solidFill>
                <a:prstClr val="black">
                  <a:tint val="75000"/>
                </a:prstClr>
              </a:solidFill>
              <a:latin typeface="Calibri" panose="020F0502020204030204"/>
              <a:ea typeface="新細明體"/>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131B8EA2-46F0-4EFD-AA39-F1D4219E0ABE}" type="slidenum">
              <a:rPr lang="zh-TW" altLang="en-US" kern="1200" smtClean="0">
                <a:solidFill>
                  <a:prstClr val="black">
                    <a:tint val="75000"/>
                  </a:prstClr>
                </a:solidFill>
                <a:latin typeface="Calibri" panose="020F0502020204030204"/>
                <a:ea typeface="新細明體"/>
              </a:rPr>
              <a:pPr>
                <a:buClrTx/>
                <a:buFontTx/>
                <a:buNone/>
              </a:pPr>
              <a:t>‹#›</a:t>
            </a:fld>
            <a:endParaRPr lang="zh-TW" altLang="en-US" kern="1200">
              <a:solidFill>
                <a:prstClr val="black">
                  <a:tint val="75000"/>
                </a:prstClr>
              </a:solidFill>
              <a:latin typeface="Calibri" panose="020F0502020204030204"/>
              <a:ea typeface="新細明體"/>
            </a:endParaRPr>
          </a:p>
        </p:txBody>
      </p:sp>
    </p:spTree>
    <p:extLst>
      <p:ext uri="{BB962C8B-B14F-4D97-AF65-F5344CB8AC3E}">
        <p14:creationId xmlns:p14="http://schemas.microsoft.com/office/powerpoint/2010/main" val="40262463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p:nvPr/>
        </p:nvSpPr>
        <p:spPr>
          <a:xfrm>
            <a:off x="-124287" y="-62144"/>
            <a:ext cx="12419860" cy="7022237"/>
          </a:xfrm>
          <a:prstGeom prst="rect">
            <a:avLst/>
          </a:prstGeom>
          <a:solidFill>
            <a:srgbClr val="D4611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 name="Google Shape;7;p10"/>
          <p:cNvSpPr/>
          <p:nvPr/>
        </p:nvSpPr>
        <p:spPr>
          <a:xfrm>
            <a:off x="571500" y="365125"/>
            <a:ext cx="11036300" cy="6127750"/>
          </a:xfrm>
          <a:prstGeom prst="roundRect">
            <a:avLst>
              <a:gd name="adj" fmla="val 5736"/>
            </a:avLst>
          </a:prstGeom>
          <a:solidFill>
            <a:schemeClr val="l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Google Shape;8;p10"/>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33C0B"/>
              </a:buClr>
              <a:buSzPts val="4400"/>
              <a:buFont typeface="Arial"/>
              <a:buNone/>
              <a:defRPr sz="4400" b="1" i="0" u="none" strike="noStrike" cap="none">
                <a:solidFill>
                  <a:srgbClr val="833C0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ltLang="zh-TW"/>
              <a:pPr/>
              <a:t>‹#›</a:t>
            </a:fld>
            <a:endParaRPr/>
          </a:p>
        </p:txBody>
      </p:sp>
      <p:grpSp>
        <p:nvGrpSpPr>
          <p:cNvPr id="12" name="Google Shape;12;p10"/>
          <p:cNvGrpSpPr/>
          <p:nvPr/>
        </p:nvGrpSpPr>
        <p:grpSpPr>
          <a:xfrm>
            <a:off x="710969" y="1190509"/>
            <a:ext cx="8848093" cy="489192"/>
            <a:chOff x="1570277" y="1189385"/>
            <a:chExt cx="8848093" cy="489192"/>
          </a:xfrm>
        </p:grpSpPr>
        <p:cxnSp>
          <p:nvCxnSpPr>
            <p:cNvPr id="13" name="Google Shape;13;p10"/>
            <p:cNvCxnSpPr/>
            <p:nvPr/>
          </p:nvCxnSpPr>
          <p:spPr>
            <a:xfrm rot="10800000" flipH="1">
              <a:off x="2149288" y="1431735"/>
              <a:ext cx="7696028" cy="12220"/>
            </a:xfrm>
            <a:prstGeom prst="straightConnector1">
              <a:avLst/>
            </a:prstGeom>
            <a:noFill/>
            <a:ln w="12700" cap="flat" cmpd="sng">
              <a:solidFill>
                <a:srgbClr val="833C0B"/>
              </a:solidFill>
              <a:prstDash val="solid"/>
              <a:miter lim="800000"/>
              <a:headEnd type="none" w="sm" len="sm"/>
              <a:tailEnd type="none" w="sm" len="sm"/>
            </a:ln>
          </p:spPr>
        </p:cxnSp>
        <p:pic>
          <p:nvPicPr>
            <p:cNvPr id="14" name="Google Shape;14;p10"/>
            <p:cNvPicPr preferRelativeResize="0"/>
            <p:nvPr/>
          </p:nvPicPr>
          <p:blipFill rotWithShape="1">
            <a:blip r:embed="rId12">
              <a:alphaModFix/>
            </a:blip>
            <a:srcRect/>
            <a:stretch/>
          </p:blipFill>
          <p:spPr>
            <a:xfrm>
              <a:off x="9936905" y="1189385"/>
              <a:ext cx="481465" cy="481465"/>
            </a:xfrm>
            <a:prstGeom prst="rect">
              <a:avLst/>
            </a:prstGeom>
            <a:noFill/>
            <a:ln>
              <a:noFill/>
            </a:ln>
          </p:spPr>
        </p:pic>
        <p:pic>
          <p:nvPicPr>
            <p:cNvPr id="15" name="Google Shape;15;p10"/>
            <p:cNvPicPr preferRelativeResize="0"/>
            <p:nvPr/>
          </p:nvPicPr>
          <p:blipFill rotWithShape="1">
            <a:blip r:embed="rId12">
              <a:alphaModFix/>
            </a:blip>
            <a:srcRect/>
            <a:stretch/>
          </p:blipFill>
          <p:spPr>
            <a:xfrm>
              <a:off x="1570277" y="1197112"/>
              <a:ext cx="481465" cy="481465"/>
            </a:xfrm>
            <a:prstGeom prst="rect">
              <a:avLst/>
            </a:prstGeom>
            <a:noFill/>
            <a:ln>
              <a:noFill/>
            </a:ln>
          </p:spPr>
        </p:pic>
      </p:grpSp>
      <p:sp>
        <p:nvSpPr>
          <p:cNvPr id="16" name="Google Shape;16;p10"/>
          <p:cNvSpPr txBox="1"/>
          <p:nvPr/>
        </p:nvSpPr>
        <p:spPr>
          <a:xfrm>
            <a:off x="1192433" y="1791378"/>
            <a:ext cx="10161365" cy="4351338"/>
          </a:xfrm>
          <a:prstGeom prst="rect">
            <a:avLst/>
          </a:prstGeom>
          <a:noFill/>
          <a:ln>
            <a:noFill/>
          </a:ln>
        </p:spPr>
        <p:txBody>
          <a:bodyPr spcFirstLastPara="1" wrap="square" lIns="91425" tIns="45700" rIns="91425" bIns="45700" anchor="t" anchorCtr="0">
            <a:noAutofit/>
          </a:bodyPr>
          <a:lstStyle/>
          <a:p>
            <a:pPr marL="228600" indent="-228600">
              <a:lnSpc>
                <a:spcPct val="150000"/>
              </a:lnSpc>
              <a:buClr>
                <a:srgbClr val="833C0B"/>
              </a:buClr>
              <a:buSzPts val="2800"/>
              <a:buFont typeface="Arial"/>
              <a:buChar char="•"/>
            </a:pPr>
            <a:r>
              <a:rPr lang="zh-TW" altLang="en-US" sz="2800" b="1">
                <a:solidFill>
                  <a:srgbClr val="833C0B"/>
                </a:solidFill>
              </a:rPr>
              <a:t>按一下以編輯母片文字樣式</a:t>
            </a:r>
            <a:endParaRPr/>
          </a:p>
          <a:p>
            <a:pPr marL="685800" lvl="1" indent="-228600">
              <a:lnSpc>
                <a:spcPct val="150000"/>
              </a:lnSpc>
              <a:spcBef>
                <a:spcPts val="500"/>
              </a:spcBef>
              <a:buClr>
                <a:srgbClr val="833C0B"/>
              </a:buClr>
              <a:buSzPts val="2400"/>
              <a:buFont typeface="Arial"/>
              <a:buChar char="•"/>
            </a:pPr>
            <a:r>
              <a:rPr lang="zh-TW" altLang="en-US" sz="2400" b="1">
                <a:solidFill>
                  <a:srgbClr val="833C0B"/>
                </a:solidFill>
              </a:rPr>
              <a:t>第二層</a:t>
            </a:r>
            <a:endParaRPr/>
          </a:p>
          <a:p>
            <a:pPr marL="1143000" lvl="2" indent="-228600">
              <a:lnSpc>
                <a:spcPct val="150000"/>
              </a:lnSpc>
              <a:spcBef>
                <a:spcPts val="500"/>
              </a:spcBef>
              <a:buClr>
                <a:srgbClr val="833C0B"/>
              </a:buClr>
              <a:buSzPts val="2000"/>
              <a:buFont typeface="Arial"/>
              <a:buChar char="•"/>
            </a:pPr>
            <a:r>
              <a:rPr lang="zh-TW" altLang="en-US" sz="2000" b="1">
                <a:solidFill>
                  <a:srgbClr val="833C0B"/>
                </a:solidFill>
              </a:rPr>
              <a:t>第三層</a:t>
            </a:r>
            <a:endParaRPr/>
          </a:p>
          <a:p>
            <a:pPr marL="1600200" lvl="3" indent="-228600">
              <a:lnSpc>
                <a:spcPct val="150000"/>
              </a:lnSpc>
              <a:spcBef>
                <a:spcPts val="500"/>
              </a:spcBef>
              <a:buClr>
                <a:srgbClr val="833C0B"/>
              </a:buClr>
              <a:buSzPts val="1800"/>
              <a:buFont typeface="Arial"/>
              <a:buChar char="•"/>
            </a:pPr>
            <a:r>
              <a:rPr lang="zh-TW" altLang="en-US" sz="1800" b="1">
                <a:solidFill>
                  <a:srgbClr val="833C0B"/>
                </a:solidFill>
              </a:rPr>
              <a:t>第四層</a:t>
            </a:r>
            <a:endParaRPr/>
          </a:p>
          <a:p>
            <a:pPr marL="2057400" lvl="4" indent="-228600">
              <a:lnSpc>
                <a:spcPct val="150000"/>
              </a:lnSpc>
              <a:spcBef>
                <a:spcPts val="500"/>
              </a:spcBef>
              <a:buClr>
                <a:srgbClr val="833C0B"/>
              </a:buClr>
              <a:buSzPts val="1800"/>
              <a:buFont typeface="Arial"/>
              <a:buChar char="•"/>
            </a:pPr>
            <a:r>
              <a:rPr lang="zh-TW" altLang="en-US" sz="1800" b="1">
                <a:solidFill>
                  <a:srgbClr val="833C0B"/>
                </a:solidFill>
              </a:rPr>
              <a:t>第五層</a:t>
            </a:r>
            <a:endParaRPr/>
          </a:p>
        </p:txBody>
      </p:sp>
    </p:spTree>
    <p:extLst>
      <p:ext uri="{BB962C8B-B14F-4D97-AF65-F5344CB8AC3E}">
        <p14:creationId xmlns:p14="http://schemas.microsoft.com/office/powerpoint/2010/main" val="147716506"/>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7.emf"/></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png"/><Relationship Id="rId7"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0.emf"/><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1.emf"/><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5.emf"/><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6.emf"/><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7.emf"/><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em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8.emf"/><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0.emf"/><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2.emf"/><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em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3.emf"/><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5.emf"/><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7.em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6.emf"/><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2.png"/><Relationship Id="rId7" Type="http://schemas.openxmlformats.org/officeDocument/2006/relationships/image" Target="../media/image59.emf"/><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58.emf"/><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61.emf"/><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62.emf"/><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3.emf"/><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2.png"/><Relationship Id="rId7" Type="http://schemas.openxmlformats.org/officeDocument/2006/relationships/image" Target="../media/image65.emf"/><Relationship Id="rId12" Type="http://schemas.openxmlformats.org/officeDocument/2006/relationships/image" Target="../media/image70.emf"/><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4.emf"/><Relationship Id="rId11" Type="http://schemas.openxmlformats.org/officeDocument/2006/relationships/image" Target="../media/image69.emf"/><Relationship Id="rId5" Type="http://schemas.openxmlformats.org/officeDocument/2006/relationships/image" Target="../media/image8.png"/><Relationship Id="rId10" Type="http://schemas.openxmlformats.org/officeDocument/2006/relationships/image" Target="../media/image68.emf"/><Relationship Id="rId4" Type="http://schemas.openxmlformats.org/officeDocument/2006/relationships/image" Target="../media/image7.png"/><Relationship Id="rId9" Type="http://schemas.openxmlformats.org/officeDocument/2006/relationships/image" Target="../media/image67.emf"/></Relationships>
</file>

<file path=ppt/slides/_rels/slide39.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2.png"/><Relationship Id="rId7" Type="http://schemas.openxmlformats.org/officeDocument/2006/relationships/image" Target="../media/image72.emf"/><Relationship Id="rId12" Type="http://schemas.openxmlformats.org/officeDocument/2006/relationships/image" Target="../media/image77.emf"/><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71.emf"/><Relationship Id="rId11" Type="http://schemas.openxmlformats.org/officeDocument/2006/relationships/image" Target="../media/image76.emf"/><Relationship Id="rId5" Type="http://schemas.openxmlformats.org/officeDocument/2006/relationships/image" Target="../media/image8.png"/><Relationship Id="rId10" Type="http://schemas.openxmlformats.org/officeDocument/2006/relationships/image" Target="../media/image75.emf"/><Relationship Id="rId4" Type="http://schemas.openxmlformats.org/officeDocument/2006/relationships/image" Target="../media/image7.png"/><Relationship Id="rId9" Type="http://schemas.openxmlformats.org/officeDocument/2006/relationships/image" Target="../media/image7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79.emf"/><Relationship Id="rId5" Type="http://schemas.openxmlformats.org/officeDocument/2006/relationships/image" Target="../media/image7.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80.emf"/><Relationship Id="rId5" Type="http://schemas.openxmlformats.org/officeDocument/2006/relationships/image" Target="../media/image7.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idx="4294967295"/>
          </p:nvPr>
        </p:nvSpPr>
        <p:spPr>
          <a:xfrm>
            <a:off x="1449237" y="1561964"/>
            <a:ext cx="9144000" cy="217054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833C0B"/>
              </a:buClr>
              <a:buSzPts val="6000"/>
              <a:buFont typeface="Arial"/>
              <a:buNone/>
            </a:pPr>
            <a:r>
              <a:rPr lang="zh-TW" altLang="en-US" sz="6000" dirty="0"/>
              <a:t>「學習歷程</a:t>
            </a:r>
            <a:r>
              <a:rPr lang="en-US" altLang="zh-TW" sz="6000" dirty="0"/>
              <a:t>-</a:t>
            </a:r>
            <a:r>
              <a:rPr lang="zh-TW" altLang="en-US" sz="6000" dirty="0"/>
              <a:t>課程學習成果</a:t>
            </a:r>
            <a:br>
              <a:rPr lang="en-US" altLang="zh-TW" sz="6000" dirty="0"/>
            </a:br>
            <a:r>
              <a:rPr lang="zh-TW" altLang="en-US" sz="6000" dirty="0"/>
              <a:t>呈現指南</a:t>
            </a:r>
            <a:r>
              <a:rPr lang="en-US" altLang="zh-TW" sz="4800" normalizeH="1" dirty="0"/>
              <a:t>(</a:t>
            </a:r>
            <a:r>
              <a:rPr lang="zh-TW" altLang="en-US" sz="6000" dirty="0"/>
              <a:t>專業群科</a:t>
            </a:r>
            <a:r>
              <a:rPr lang="en-US" altLang="zh-TW" sz="4800" normalizeH="1" dirty="0"/>
              <a:t>)</a:t>
            </a:r>
            <a:r>
              <a:rPr lang="zh-TW" altLang="en-US" sz="6000" dirty="0"/>
              <a:t>」導讀</a:t>
            </a:r>
            <a:endParaRPr dirty="0"/>
          </a:p>
        </p:txBody>
      </p:sp>
      <p:sp>
        <p:nvSpPr>
          <p:cNvPr id="138" name="Google Shape;138;p1"/>
          <p:cNvSpPr txBox="1">
            <a:spLocks noGrp="1"/>
          </p:cNvSpPr>
          <p:nvPr>
            <p:ph type="subTitle" idx="1"/>
          </p:nvPr>
        </p:nvSpPr>
        <p:spPr>
          <a:xfrm>
            <a:off x="1524000" y="4229664"/>
            <a:ext cx="9144000" cy="15052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zh-TW" altLang="en-US" dirty="0"/>
              <a:t>林祐聖 清華大學社會所副教授</a:t>
            </a:r>
            <a:endParaRPr dirty="0"/>
          </a:p>
        </p:txBody>
      </p:sp>
      <p:pic>
        <p:nvPicPr>
          <p:cNvPr id="139" name="Google Shape;139;p1"/>
          <p:cNvPicPr preferRelativeResize="0"/>
          <p:nvPr/>
        </p:nvPicPr>
        <p:blipFill rotWithShape="1">
          <a:blip r:embed="rId3">
            <a:alphaModFix/>
          </a:blip>
          <a:srcRect/>
          <a:stretch/>
        </p:blipFill>
        <p:spPr>
          <a:xfrm>
            <a:off x="2343587" y="5405898"/>
            <a:ext cx="7504825" cy="1079086"/>
          </a:xfrm>
          <a:prstGeom prst="rect">
            <a:avLst/>
          </a:prstGeom>
          <a:noFill/>
          <a:ln>
            <a:noFill/>
          </a:ln>
        </p:spPr>
      </p:pic>
      <p:pic>
        <p:nvPicPr>
          <p:cNvPr id="2" name="圖片 1">
            <a:extLst>
              <a:ext uri="{FF2B5EF4-FFF2-40B4-BE49-F238E27FC236}">
                <a16:creationId xmlns:a16="http://schemas.microsoft.com/office/drawing/2014/main" id="{4CDD25F8-F08D-9A59-E514-0D985DC3F4DC}"/>
              </a:ext>
            </a:extLst>
          </p:cNvPr>
          <p:cNvPicPr>
            <a:picLocks noChangeAspect="1"/>
          </p:cNvPicPr>
          <p:nvPr/>
        </p:nvPicPr>
        <p:blipFill>
          <a:blip r:embed="rId4"/>
          <a:stretch>
            <a:fillRect/>
          </a:stretch>
        </p:blipFill>
        <p:spPr>
          <a:xfrm>
            <a:off x="4763907" y="563740"/>
            <a:ext cx="2664183" cy="4694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05E42676-BFAF-EFAC-94BA-8F1E6B2E63F6}"/>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33CC5F5B-9BB4-1E11-C8E1-7887A649D700}"/>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學習歷程檔案停看聽</a:t>
            </a:r>
            <a:endParaRPr dirty="0"/>
          </a:p>
        </p:txBody>
      </p:sp>
      <p:pic>
        <p:nvPicPr>
          <p:cNvPr id="164" name="Google Shape;164;p5">
            <a:extLst>
              <a:ext uri="{FF2B5EF4-FFF2-40B4-BE49-F238E27FC236}">
                <a16:creationId xmlns:a16="http://schemas.microsoft.com/office/drawing/2014/main" id="{2CD10E26-0553-9DBB-B41A-046B9921B15E}"/>
              </a:ext>
            </a:extLst>
          </p:cNvPr>
          <p:cNvPicPr preferRelativeResize="0"/>
          <p:nvPr/>
        </p:nvPicPr>
        <p:blipFill rotWithShape="1">
          <a:blip r:embed="rId3">
            <a:alphaModFix/>
          </a:blip>
          <a:srcRect/>
          <a:stretch/>
        </p:blipFill>
        <p:spPr>
          <a:xfrm flipH="1">
            <a:off x="6370777" y="747712"/>
            <a:ext cx="744990" cy="496660"/>
          </a:xfrm>
          <a:prstGeom prst="rect">
            <a:avLst/>
          </a:prstGeom>
          <a:noFill/>
          <a:ln>
            <a:noFill/>
          </a:ln>
        </p:spPr>
      </p:pic>
      <p:pic>
        <p:nvPicPr>
          <p:cNvPr id="165" name="Google Shape;165;p5">
            <a:extLst>
              <a:ext uri="{FF2B5EF4-FFF2-40B4-BE49-F238E27FC236}">
                <a16:creationId xmlns:a16="http://schemas.microsoft.com/office/drawing/2014/main" id="{4138BF25-DFEB-01E0-DCA3-C0DEFAC4979A}"/>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4C200FC6-1118-1EE2-3FFA-75E8C2B033FE}"/>
              </a:ext>
            </a:extLst>
          </p:cNvPr>
          <p:cNvPicPr>
            <a:picLocks noChangeAspect="1"/>
          </p:cNvPicPr>
          <p:nvPr/>
        </p:nvPicPr>
        <p:blipFill>
          <a:blip r:embed="rId5"/>
          <a:stretch>
            <a:fillRect/>
          </a:stretch>
        </p:blipFill>
        <p:spPr>
          <a:xfrm>
            <a:off x="9836612" y="4796600"/>
            <a:ext cx="1621677" cy="1469263"/>
          </a:xfrm>
          <a:prstGeom prst="rect">
            <a:avLst/>
          </a:prstGeom>
        </p:spPr>
      </p:pic>
      <p:pic>
        <p:nvPicPr>
          <p:cNvPr id="4" name="圖片 3">
            <a:extLst>
              <a:ext uri="{FF2B5EF4-FFF2-40B4-BE49-F238E27FC236}">
                <a16:creationId xmlns:a16="http://schemas.microsoft.com/office/drawing/2014/main" id="{BCE42CAB-131E-8490-12C6-F2C151701030}"/>
              </a:ext>
            </a:extLst>
          </p:cNvPr>
          <p:cNvPicPr>
            <a:picLocks noChangeAspect="1"/>
          </p:cNvPicPr>
          <p:nvPr/>
        </p:nvPicPr>
        <p:blipFill>
          <a:blip r:embed="rId6"/>
          <a:stretch>
            <a:fillRect/>
          </a:stretch>
        </p:blipFill>
        <p:spPr>
          <a:xfrm>
            <a:off x="1235075" y="1937683"/>
            <a:ext cx="7515648" cy="764715"/>
          </a:xfrm>
          <a:prstGeom prst="rect">
            <a:avLst/>
          </a:prstGeom>
        </p:spPr>
      </p:pic>
      <p:pic>
        <p:nvPicPr>
          <p:cNvPr id="6" name="圖片 5">
            <a:extLst>
              <a:ext uri="{FF2B5EF4-FFF2-40B4-BE49-F238E27FC236}">
                <a16:creationId xmlns:a16="http://schemas.microsoft.com/office/drawing/2014/main" id="{BA459FDF-7AC5-DF3E-2BF6-2FFE1F27150F}"/>
              </a:ext>
            </a:extLst>
          </p:cNvPr>
          <p:cNvPicPr>
            <a:picLocks noChangeAspect="1"/>
          </p:cNvPicPr>
          <p:nvPr/>
        </p:nvPicPr>
        <p:blipFill>
          <a:blip r:embed="rId7"/>
          <a:stretch>
            <a:fillRect/>
          </a:stretch>
        </p:blipFill>
        <p:spPr>
          <a:xfrm>
            <a:off x="3726024" y="2925270"/>
            <a:ext cx="7083609" cy="764714"/>
          </a:xfrm>
          <a:prstGeom prst="rect">
            <a:avLst/>
          </a:prstGeom>
        </p:spPr>
      </p:pic>
      <p:pic>
        <p:nvPicPr>
          <p:cNvPr id="8" name="圖片 7">
            <a:extLst>
              <a:ext uri="{FF2B5EF4-FFF2-40B4-BE49-F238E27FC236}">
                <a16:creationId xmlns:a16="http://schemas.microsoft.com/office/drawing/2014/main" id="{3526E47B-9A6C-3654-2D06-EA96127B53C5}"/>
              </a:ext>
            </a:extLst>
          </p:cNvPr>
          <p:cNvPicPr>
            <a:picLocks noChangeAspect="1"/>
          </p:cNvPicPr>
          <p:nvPr/>
        </p:nvPicPr>
        <p:blipFill>
          <a:blip r:embed="rId8"/>
          <a:stretch>
            <a:fillRect/>
          </a:stretch>
        </p:blipFill>
        <p:spPr>
          <a:xfrm>
            <a:off x="1235075" y="3975400"/>
            <a:ext cx="7236482" cy="965808"/>
          </a:xfrm>
          <a:prstGeom prst="rect">
            <a:avLst/>
          </a:prstGeom>
        </p:spPr>
      </p:pic>
      <p:pic>
        <p:nvPicPr>
          <p:cNvPr id="10" name="圖片 9">
            <a:extLst>
              <a:ext uri="{FF2B5EF4-FFF2-40B4-BE49-F238E27FC236}">
                <a16:creationId xmlns:a16="http://schemas.microsoft.com/office/drawing/2014/main" id="{CC25B9AC-7723-DEC1-A848-DBFD1BF5D210}"/>
              </a:ext>
            </a:extLst>
          </p:cNvPr>
          <p:cNvPicPr>
            <a:picLocks noChangeAspect="1"/>
          </p:cNvPicPr>
          <p:nvPr/>
        </p:nvPicPr>
        <p:blipFill>
          <a:blip r:embed="rId9"/>
          <a:stretch>
            <a:fillRect/>
          </a:stretch>
        </p:blipFill>
        <p:spPr>
          <a:xfrm>
            <a:off x="2881234" y="5216399"/>
            <a:ext cx="6195941" cy="920289"/>
          </a:xfrm>
          <a:prstGeom prst="rect">
            <a:avLst/>
          </a:prstGeom>
        </p:spPr>
      </p:pic>
      <p:sp>
        <p:nvSpPr>
          <p:cNvPr id="3" name="文字方塊 2"/>
          <p:cNvSpPr txBox="1"/>
          <p:nvPr/>
        </p:nvSpPr>
        <p:spPr>
          <a:xfrm>
            <a:off x="8791815" y="2089207"/>
            <a:ext cx="570721" cy="461665"/>
          </a:xfrm>
          <a:prstGeom prst="rect">
            <a:avLst/>
          </a:prstGeom>
          <a:solidFill>
            <a:schemeClr val="accent2">
              <a:lumMod val="20000"/>
              <a:lumOff val="80000"/>
            </a:schemeClr>
          </a:solidFill>
          <a:ln w="19050">
            <a:solidFill>
              <a:schemeClr val="accent1">
                <a:lumMod val="50000"/>
              </a:schemeClr>
            </a:solidFill>
          </a:ln>
        </p:spPr>
        <p:txBody>
          <a:bodyPr wrap="square" rtlCol="0">
            <a:spAutoFit/>
          </a:bodyPr>
          <a:lstStyle/>
          <a:p>
            <a:r>
              <a:rPr lang="en-US" altLang="zh-TW" sz="2400" dirty="0">
                <a:solidFill>
                  <a:schemeClr val="accent1">
                    <a:lumMod val="50000"/>
                  </a:schemeClr>
                </a:solidFill>
              </a:rPr>
              <a:t>P2</a:t>
            </a:r>
            <a:endParaRPr lang="zh-TW" altLang="en-US" sz="2400" dirty="0">
              <a:solidFill>
                <a:schemeClr val="accent1">
                  <a:lumMod val="50000"/>
                </a:schemeClr>
              </a:solidFill>
            </a:endParaRPr>
          </a:p>
        </p:txBody>
      </p:sp>
      <p:sp>
        <p:nvSpPr>
          <p:cNvPr id="14" name="文字方塊 13"/>
          <p:cNvSpPr txBox="1"/>
          <p:nvPr/>
        </p:nvSpPr>
        <p:spPr>
          <a:xfrm>
            <a:off x="10809633" y="3076794"/>
            <a:ext cx="561837"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P3</a:t>
            </a:r>
            <a:endParaRPr lang="zh-TW" altLang="en-US" sz="2400" dirty="0">
              <a:solidFill>
                <a:schemeClr val="accent1">
                  <a:lumMod val="50000"/>
                </a:schemeClr>
              </a:solidFill>
            </a:endParaRPr>
          </a:p>
        </p:txBody>
      </p:sp>
      <p:sp>
        <p:nvSpPr>
          <p:cNvPr id="15" name="文字方塊 14"/>
          <p:cNvSpPr txBox="1"/>
          <p:nvPr/>
        </p:nvSpPr>
        <p:spPr>
          <a:xfrm>
            <a:off x="8471557" y="4222359"/>
            <a:ext cx="587974"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P3</a:t>
            </a:r>
            <a:endParaRPr lang="zh-TW" altLang="en-US" sz="2400" dirty="0">
              <a:solidFill>
                <a:schemeClr val="accent1">
                  <a:lumMod val="50000"/>
                </a:schemeClr>
              </a:solidFill>
            </a:endParaRPr>
          </a:p>
        </p:txBody>
      </p:sp>
      <p:sp>
        <p:nvSpPr>
          <p:cNvPr id="16" name="文字方塊 15"/>
          <p:cNvSpPr txBox="1"/>
          <p:nvPr/>
        </p:nvSpPr>
        <p:spPr>
          <a:xfrm>
            <a:off x="9059531" y="5445710"/>
            <a:ext cx="559417"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P4</a:t>
            </a:r>
            <a:endParaRPr lang="zh-TW" altLang="en-US" sz="2400" dirty="0">
              <a:solidFill>
                <a:schemeClr val="accent1">
                  <a:lumMod val="50000"/>
                </a:schemeClr>
              </a:solidFill>
            </a:endParaRPr>
          </a:p>
        </p:txBody>
      </p:sp>
    </p:spTree>
    <p:extLst>
      <p:ext uri="{BB962C8B-B14F-4D97-AF65-F5344CB8AC3E}">
        <p14:creationId xmlns:p14="http://schemas.microsoft.com/office/powerpoint/2010/main" val="4157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8CF7B2AB-5A6D-980B-87A1-E59BB8AEF302}"/>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B4E9F060-15C7-7BD9-C062-7A10968CEBDA}"/>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學習歷程檔案停看聽</a:t>
            </a:r>
            <a:endParaRPr dirty="0"/>
          </a:p>
        </p:txBody>
      </p:sp>
      <p:pic>
        <p:nvPicPr>
          <p:cNvPr id="164" name="Google Shape;164;p5">
            <a:extLst>
              <a:ext uri="{FF2B5EF4-FFF2-40B4-BE49-F238E27FC236}">
                <a16:creationId xmlns:a16="http://schemas.microsoft.com/office/drawing/2014/main" id="{C242C9A7-71C9-0C1F-1024-4421A52351C4}"/>
              </a:ext>
            </a:extLst>
          </p:cNvPr>
          <p:cNvPicPr preferRelativeResize="0"/>
          <p:nvPr/>
        </p:nvPicPr>
        <p:blipFill rotWithShape="1">
          <a:blip r:embed="rId3">
            <a:alphaModFix/>
          </a:blip>
          <a:srcRect/>
          <a:stretch/>
        </p:blipFill>
        <p:spPr>
          <a:xfrm flipH="1">
            <a:off x="6370777" y="747712"/>
            <a:ext cx="744990" cy="496660"/>
          </a:xfrm>
          <a:prstGeom prst="rect">
            <a:avLst/>
          </a:prstGeom>
          <a:noFill/>
          <a:ln>
            <a:noFill/>
          </a:ln>
        </p:spPr>
      </p:pic>
      <p:pic>
        <p:nvPicPr>
          <p:cNvPr id="165" name="Google Shape;165;p5">
            <a:extLst>
              <a:ext uri="{FF2B5EF4-FFF2-40B4-BE49-F238E27FC236}">
                <a16:creationId xmlns:a16="http://schemas.microsoft.com/office/drawing/2014/main" id="{1163FB9C-D13E-6752-EAB7-077CA74AC920}"/>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1083FFE2-3F49-A1FB-0EBF-AA5B64943A54}"/>
              </a:ext>
            </a:extLst>
          </p:cNvPr>
          <p:cNvPicPr>
            <a:picLocks noChangeAspect="1"/>
          </p:cNvPicPr>
          <p:nvPr/>
        </p:nvPicPr>
        <p:blipFill>
          <a:blip r:embed="rId5"/>
          <a:stretch>
            <a:fillRect/>
          </a:stretch>
        </p:blipFill>
        <p:spPr>
          <a:xfrm>
            <a:off x="9836612" y="4796600"/>
            <a:ext cx="1621677" cy="1469263"/>
          </a:xfrm>
          <a:prstGeom prst="rect">
            <a:avLst/>
          </a:prstGeom>
        </p:spPr>
      </p:pic>
      <p:pic>
        <p:nvPicPr>
          <p:cNvPr id="5" name="圖片 4">
            <a:extLst>
              <a:ext uri="{FF2B5EF4-FFF2-40B4-BE49-F238E27FC236}">
                <a16:creationId xmlns:a16="http://schemas.microsoft.com/office/drawing/2014/main" id="{237DD109-7835-FB26-99DD-042683A84640}"/>
              </a:ext>
            </a:extLst>
          </p:cNvPr>
          <p:cNvPicPr>
            <a:picLocks noChangeAspect="1"/>
          </p:cNvPicPr>
          <p:nvPr/>
        </p:nvPicPr>
        <p:blipFill>
          <a:blip r:embed="rId6"/>
          <a:stretch>
            <a:fillRect/>
          </a:stretch>
        </p:blipFill>
        <p:spPr>
          <a:xfrm>
            <a:off x="1235074" y="1881566"/>
            <a:ext cx="5980968" cy="1030501"/>
          </a:xfrm>
          <a:prstGeom prst="rect">
            <a:avLst/>
          </a:prstGeom>
        </p:spPr>
      </p:pic>
      <p:pic>
        <p:nvPicPr>
          <p:cNvPr id="9" name="圖片 8">
            <a:extLst>
              <a:ext uri="{FF2B5EF4-FFF2-40B4-BE49-F238E27FC236}">
                <a16:creationId xmlns:a16="http://schemas.microsoft.com/office/drawing/2014/main" id="{55390713-77D2-14BB-0D63-ED03024A8465}"/>
              </a:ext>
            </a:extLst>
          </p:cNvPr>
          <p:cNvPicPr>
            <a:picLocks noChangeAspect="1"/>
          </p:cNvPicPr>
          <p:nvPr/>
        </p:nvPicPr>
        <p:blipFill>
          <a:blip r:embed="rId7"/>
          <a:stretch>
            <a:fillRect/>
          </a:stretch>
        </p:blipFill>
        <p:spPr>
          <a:xfrm>
            <a:off x="5117975" y="3050475"/>
            <a:ext cx="5626428" cy="891544"/>
          </a:xfrm>
          <a:prstGeom prst="rect">
            <a:avLst/>
          </a:prstGeom>
        </p:spPr>
      </p:pic>
      <p:pic>
        <p:nvPicPr>
          <p:cNvPr id="12" name="圖片 11">
            <a:extLst>
              <a:ext uri="{FF2B5EF4-FFF2-40B4-BE49-F238E27FC236}">
                <a16:creationId xmlns:a16="http://schemas.microsoft.com/office/drawing/2014/main" id="{E30EDD33-4281-6C41-1559-555CCBC24DBD}"/>
              </a:ext>
            </a:extLst>
          </p:cNvPr>
          <p:cNvPicPr>
            <a:picLocks noChangeAspect="1"/>
          </p:cNvPicPr>
          <p:nvPr/>
        </p:nvPicPr>
        <p:blipFill>
          <a:blip r:embed="rId8"/>
          <a:stretch>
            <a:fillRect/>
          </a:stretch>
        </p:blipFill>
        <p:spPr>
          <a:xfrm>
            <a:off x="1235074" y="4075502"/>
            <a:ext cx="4988950" cy="1159000"/>
          </a:xfrm>
          <a:prstGeom prst="rect">
            <a:avLst/>
          </a:prstGeom>
        </p:spPr>
      </p:pic>
      <p:pic>
        <p:nvPicPr>
          <p:cNvPr id="14" name="圖片 13">
            <a:extLst>
              <a:ext uri="{FF2B5EF4-FFF2-40B4-BE49-F238E27FC236}">
                <a16:creationId xmlns:a16="http://schemas.microsoft.com/office/drawing/2014/main" id="{C194468F-1DF2-0E09-7C3C-DC2CD3F544BE}"/>
              </a:ext>
            </a:extLst>
          </p:cNvPr>
          <p:cNvPicPr>
            <a:picLocks noChangeAspect="1"/>
          </p:cNvPicPr>
          <p:nvPr/>
        </p:nvPicPr>
        <p:blipFill>
          <a:blip r:embed="rId9"/>
          <a:stretch>
            <a:fillRect/>
          </a:stretch>
        </p:blipFill>
        <p:spPr>
          <a:xfrm>
            <a:off x="3979267" y="5399478"/>
            <a:ext cx="4930026" cy="807817"/>
          </a:xfrm>
          <a:prstGeom prst="rect">
            <a:avLst/>
          </a:prstGeom>
        </p:spPr>
      </p:pic>
      <p:sp>
        <p:nvSpPr>
          <p:cNvPr id="15" name="文字方塊 14"/>
          <p:cNvSpPr txBox="1"/>
          <p:nvPr/>
        </p:nvSpPr>
        <p:spPr>
          <a:xfrm>
            <a:off x="7190583" y="2120813"/>
            <a:ext cx="567384"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P5</a:t>
            </a:r>
            <a:endParaRPr lang="zh-TW" altLang="en-US" sz="2400" dirty="0">
              <a:solidFill>
                <a:schemeClr val="accent1">
                  <a:lumMod val="50000"/>
                </a:schemeClr>
              </a:solidFill>
            </a:endParaRPr>
          </a:p>
        </p:txBody>
      </p:sp>
      <p:sp>
        <p:nvSpPr>
          <p:cNvPr id="19" name="文字方塊 18"/>
          <p:cNvSpPr txBox="1"/>
          <p:nvPr/>
        </p:nvSpPr>
        <p:spPr>
          <a:xfrm>
            <a:off x="6224024" y="4439916"/>
            <a:ext cx="567384" cy="461665"/>
          </a:xfrm>
          <a:prstGeom prst="rect">
            <a:avLst/>
          </a:prstGeom>
          <a:solidFill>
            <a:schemeClr val="accent2">
              <a:lumMod val="20000"/>
              <a:lumOff val="80000"/>
            </a:schemeClr>
          </a:solidFill>
          <a:ln w="19050">
            <a:solidFill>
              <a:schemeClr val="accent1">
                <a:lumMod val="50000"/>
              </a:schemeClr>
            </a:solidFill>
          </a:ln>
        </p:spPr>
        <p:txBody>
          <a:bodyPr wrap="square" rtlCol="0">
            <a:spAutoFit/>
          </a:bodyPr>
          <a:lstStyle/>
          <a:p>
            <a:r>
              <a:rPr lang="en-US" altLang="zh-TW" sz="2400" dirty="0">
                <a:solidFill>
                  <a:schemeClr val="accent1">
                    <a:lumMod val="50000"/>
                  </a:schemeClr>
                </a:solidFill>
              </a:rPr>
              <a:t>P6</a:t>
            </a:r>
            <a:endParaRPr lang="zh-TW" altLang="en-US" sz="2400" dirty="0">
              <a:solidFill>
                <a:schemeClr val="accent1">
                  <a:lumMod val="50000"/>
                </a:schemeClr>
              </a:solidFill>
            </a:endParaRPr>
          </a:p>
        </p:txBody>
      </p:sp>
      <p:sp>
        <p:nvSpPr>
          <p:cNvPr id="20" name="文字方塊 19"/>
          <p:cNvSpPr txBox="1"/>
          <p:nvPr/>
        </p:nvSpPr>
        <p:spPr>
          <a:xfrm>
            <a:off x="8909293" y="5572553"/>
            <a:ext cx="567384"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P7</a:t>
            </a:r>
            <a:endParaRPr lang="zh-TW" altLang="en-US" sz="2400" dirty="0">
              <a:solidFill>
                <a:schemeClr val="accent1">
                  <a:lumMod val="50000"/>
                </a:schemeClr>
              </a:solidFill>
            </a:endParaRPr>
          </a:p>
        </p:txBody>
      </p:sp>
      <p:sp>
        <p:nvSpPr>
          <p:cNvPr id="21" name="文字方塊 20"/>
          <p:cNvSpPr txBox="1"/>
          <p:nvPr/>
        </p:nvSpPr>
        <p:spPr>
          <a:xfrm>
            <a:off x="10744403" y="3265414"/>
            <a:ext cx="567384" cy="461665"/>
          </a:xfrm>
          <a:prstGeom prst="rect">
            <a:avLst/>
          </a:prstGeom>
          <a:solidFill>
            <a:schemeClr val="accent2">
              <a:lumMod val="20000"/>
              <a:lumOff val="80000"/>
            </a:schemeClr>
          </a:solidFill>
          <a:ln w="19050">
            <a:solidFill>
              <a:schemeClr val="accent1">
                <a:lumMod val="50000"/>
              </a:schemeClr>
            </a:solidFill>
          </a:ln>
        </p:spPr>
        <p:txBody>
          <a:bodyPr wrap="square" rtlCol="0">
            <a:spAutoFit/>
          </a:bodyPr>
          <a:lstStyle/>
          <a:p>
            <a:r>
              <a:rPr lang="en-US" altLang="zh-TW" sz="2400" dirty="0">
                <a:solidFill>
                  <a:schemeClr val="accent1">
                    <a:lumMod val="50000"/>
                  </a:schemeClr>
                </a:solidFill>
              </a:rPr>
              <a:t>P6</a:t>
            </a:r>
            <a:endParaRPr lang="zh-TW" altLang="en-US" sz="2400" dirty="0">
              <a:solidFill>
                <a:schemeClr val="accent1">
                  <a:lumMod val="50000"/>
                </a:schemeClr>
              </a:solidFill>
            </a:endParaRPr>
          </a:p>
        </p:txBody>
      </p:sp>
    </p:spTree>
    <p:extLst>
      <p:ext uri="{BB962C8B-B14F-4D97-AF65-F5344CB8AC3E}">
        <p14:creationId xmlns:p14="http://schemas.microsoft.com/office/powerpoint/2010/main" val="59805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39378CE1-7178-A7EC-D73E-F455B2107394}"/>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EF2CEAB3-33EB-EA5E-7817-D1E009974764}"/>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學習歷程檔案停看聽</a:t>
            </a:r>
            <a:endParaRPr dirty="0"/>
          </a:p>
        </p:txBody>
      </p:sp>
      <p:pic>
        <p:nvPicPr>
          <p:cNvPr id="164" name="Google Shape;164;p5">
            <a:extLst>
              <a:ext uri="{FF2B5EF4-FFF2-40B4-BE49-F238E27FC236}">
                <a16:creationId xmlns:a16="http://schemas.microsoft.com/office/drawing/2014/main" id="{1A95753B-CDFE-C299-6E55-A3A96E542FD1}"/>
              </a:ext>
            </a:extLst>
          </p:cNvPr>
          <p:cNvPicPr preferRelativeResize="0"/>
          <p:nvPr/>
        </p:nvPicPr>
        <p:blipFill rotWithShape="1">
          <a:blip r:embed="rId3">
            <a:alphaModFix/>
          </a:blip>
          <a:srcRect/>
          <a:stretch/>
        </p:blipFill>
        <p:spPr>
          <a:xfrm flipH="1">
            <a:off x="6370777" y="747712"/>
            <a:ext cx="744990" cy="496660"/>
          </a:xfrm>
          <a:prstGeom prst="rect">
            <a:avLst/>
          </a:prstGeom>
          <a:noFill/>
          <a:ln>
            <a:noFill/>
          </a:ln>
        </p:spPr>
      </p:pic>
      <p:pic>
        <p:nvPicPr>
          <p:cNvPr id="165" name="Google Shape;165;p5">
            <a:extLst>
              <a:ext uri="{FF2B5EF4-FFF2-40B4-BE49-F238E27FC236}">
                <a16:creationId xmlns:a16="http://schemas.microsoft.com/office/drawing/2014/main" id="{2F441FA9-BD2A-54D2-8E66-FFB8AFB84E01}"/>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9EEB088A-8537-3C7F-2E67-F38A9201DA44}"/>
              </a:ext>
            </a:extLst>
          </p:cNvPr>
          <p:cNvPicPr>
            <a:picLocks noChangeAspect="1"/>
          </p:cNvPicPr>
          <p:nvPr/>
        </p:nvPicPr>
        <p:blipFill>
          <a:blip r:embed="rId5"/>
          <a:stretch>
            <a:fillRect/>
          </a:stretch>
        </p:blipFill>
        <p:spPr>
          <a:xfrm>
            <a:off x="9836612" y="4796600"/>
            <a:ext cx="1621677" cy="1469263"/>
          </a:xfrm>
          <a:prstGeom prst="rect">
            <a:avLst/>
          </a:prstGeom>
        </p:spPr>
      </p:pic>
      <p:pic>
        <p:nvPicPr>
          <p:cNvPr id="4" name="圖片 3">
            <a:extLst>
              <a:ext uri="{FF2B5EF4-FFF2-40B4-BE49-F238E27FC236}">
                <a16:creationId xmlns:a16="http://schemas.microsoft.com/office/drawing/2014/main" id="{F6867D83-918E-189D-3B1D-FCC7F66006CB}"/>
              </a:ext>
            </a:extLst>
          </p:cNvPr>
          <p:cNvPicPr>
            <a:picLocks noChangeAspect="1"/>
          </p:cNvPicPr>
          <p:nvPr/>
        </p:nvPicPr>
        <p:blipFill>
          <a:blip r:embed="rId6"/>
          <a:stretch>
            <a:fillRect/>
          </a:stretch>
        </p:blipFill>
        <p:spPr>
          <a:xfrm>
            <a:off x="1235075" y="1964797"/>
            <a:ext cx="5402342" cy="1225387"/>
          </a:xfrm>
          <a:prstGeom prst="rect">
            <a:avLst/>
          </a:prstGeom>
        </p:spPr>
      </p:pic>
      <p:pic>
        <p:nvPicPr>
          <p:cNvPr id="7" name="圖片 6">
            <a:extLst>
              <a:ext uri="{FF2B5EF4-FFF2-40B4-BE49-F238E27FC236}">
                <a16:creationId xmlns:a16="http://schemas.microsoft.com/office/drawing/2014/main" id="{699B51B4-E577-2AB5-1B2A-B7750399E951}"/>
              </a:ext>
            </a:extLst>
          </p:cNvPr>
          <p:cNvPicPr>
            <a:picLocks noChangeAspect="1"/>
          </p:cNvPicPr>
          <p:nvPr/>
        </p:nvPicPr>
        <p:blipFill>
          <a:blip r:embed="rId7"/>
          <a:stretch>
            <a:fillRect/>
          </a:stretch>
        </p:blipFill>
        <p:spPr>
          <a:xfrm>
            <a:off x="5562978" y="3317184"/>
            <a:ext cx="5432676" cy="1059385"/>
          </a:xfrm>
          <a:prstGeom prst="rect">
            <a:avLst/>
          </a:prstGeom>
        </p:spPr>
      </p:pic>
      <p:pic>
        <p:nvPicPr>
          <p:cNvPr id="10" name="圖片 9">
            <a:extLst>
              <a:ext uri="{FF2B5EF4-FFF2-40B4-BE49-F238E27FC236}">
                <a16:creationId xmlns:a16="http://schemas.microsoft.com/office/drawing/2014/main" id="{A6E3B99C-8473-11B8-D223-4BD407F2A897}"/>
              </a:ext>
            </a:extLst>
          </p:cNvPr>
          <p:cNvPicPr>
            <a:picLocks noChangeAspect="1"/>
          </p:cNvPicPr>
          <p:nvPr/>
        </p:nvPicPr>
        <p:blipFill>
          <a:blip r:embed="rId8"/>
          <a:stretch>
            <a:fillRect/>
          </a:stretch>
        </p:blipFill>
        <p:spPr>
          <a:xfrm>
            <a:off x="1266209" y="4535480"/>
            <a:ext cx="4862828" cy="1469263"/>
          </a:xfrm>
          <a:prstGeom prst="rect">
            <a:avLst/>
          </a:prstGeom>
        </p:spPr>
      </p:pic>
      <p:sp>
        <p:nvSpPr>
          <p:cNvPr id="13" name="文字方塊 12"/>
          <p:cNvSpPr txBox="1"/>
          <p:nvPr/>
        </p:nvSpPr>
        <p:spPr>
          <a:xfrm>
            <a:off x="6637417" y="2346657"/>
            <a:ext cx="556840"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P8</a:t>
            </a:r>
            <a:endParaRPr lang="zh-TW" altLang="en-US" sz="2400" dirty="0">
              <a:solidFill>
                <a:schemeClr val="accent1">
                  <a:lumMod val="50000"/>
                </a:schemeClr>
              </a:solidFill>
            </a:endParaRPr>
          </a:p>
        </p:txBody>
      </p:sp>
      <p:sp>
        <p:nvSpPr>
          <p:cNvPr id="14" name="文字方塊 13"/>
          <p:cNvSpPr txBox="1"/>
          <p:nvPr/>
        </p:nvSpPr>
        <p:spPr>
          <a:xfrm>
            <a:off x="10988639" y="3611210"/>
            <a:ext cx="556840"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P9</a:t>
            </a:r>
            <a:endParaRPr lang="zh-TW" altLang="en-US" sz="2400" dirty="0">
              <a:solidFill>
                <a:schemeClr val="accent1">
                  <a:lumMod val="50000"/>
                </a:schemeClr>
              </a:solidFill>
            </a:endParaRPr>
          </a:p>
        </p:txBody>
      </p:sp>
      <p:sp>
        <p:nvSpPr>
          <p:cNvPr id="15" name="文字方塊 14"/>
          <p:cNvSpPr txBox="1"/>
          <p:nvPr/>
        </p:nvSpPr>
        <p:spPr>
          <a:xfrm>
            <a:off x="6129037" y="5090818"/>
            <a:ext cx="740869" cy="461665"/>
          </a:xfrm>
          <a:prstGeom prst="rect">
            <a:avLst/>
          </a:prstGeom>
          <a:solidFill>
            <a:schemeClr val="accent2">
              <a:lumMod val="20000"/>
              <a:lumOff val="80000"/>
            </a:schemeClr>
          </a:solidFill>
          <a:ln w="19050">
            <a:solidFill>
              <a:schemeClr val="accent1">
                <a:lumMod val="50000"/>
              </a:schemeClr>
            </a:solidFill>
          </a:ln>
        </p:spPr>
        <p:txBody>
          <a:bodyPr wrap="square" rtlCol="0">
            <a:spAutoFit/>
          </a:bodyPr>
          <a:lstStyle/>
          <a:p>
            <a:r>
              <a:rPr lang="en-US" altLang="zh-TW" sz="2400" dirty="0">
                <a:solidFill>
                  <a:schemeClr val="accent1">
                    <a:lumMod val="50000"/>
                  </a:schemeClr>
                </a:solidFill>
              </a:rPr>
              <a:t>P10</a:t>
            </a:r>
            <a:endParaRPr lang="zh-TW" altLang="en-US" sz="2400" dirty="0">
              <a:solidFill>
                <a:schemeClr val="accent1">
                  <a:lumMod val="50000"/>
                </a:schemeClr>
              </a:solidFill>
            </a:endParaRPr>
          </a:p>
        </p:txBody>
      </p:sp>
    </p:spTree>
    <p:extLst>
      <p:ext uri="{BB962C8B-B14F-4D97-AF65-F5344CB8AC3E}">
        <p14:creationId xmlns:p14="http://schemas.microsoft.com/office/powerpoint/2010/main" val="427164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3D30D5B5-F0FD-9F14-EE4E-DD9713292774}"/>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C2D67164-F6FF-26D5-689D-BA5D6401F1A9}"/>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學習歷程檔案停看聽</a:t>
            </a:r>
            <a:endParaRPr dirty="0"/>
          </a:p>
        </p:txBody>
      </p:sp>
      <p:pic>
        <p:nvPicPr>
          <p:cNvPr id="164" name="Google Shape;164;p5">
            <a:extLst>
              <a:ext uri="{FF2B5EF4-FFF2-40B4-BE49-F238E27FC236}">
                <a16:creationId xmlns:a16="http://schemas.microsoft.com/office/drawing/2014/main" id="{529CC244-78D2-91CF-EA45-7EAC29D52645}"/>
              </a:ext>
            </a:extLst>
          </p:cNvPr>
          <p:cNvPicPr preferRelativeResize="0"/>
          <p:nvPr/>
        </p:nvPicPr>
        <p:blipFill rotWithShape="1">
          <a:blip r:embed="rId3">
            <a:alphaModFix/>
          </a:blip>
          <a:srcRect/>
          <a:stretch/>
        </p:blipFill>
        <p:spPr>
          <a:xfrm flipH="1">
            <a:off x="6370777" y="747712"/>
            <a:ext cx="744990" cy="496660"/>
          </a:xfrm>
          <a:prstGeom prst="rect">
            <a:avLst/>
          </a:prstGeom>
          <a:noFill/>
          <a:ln>
            <a:noFill/>
          </a:ln>
        </p:spPr>
      </p:pic>
      <p:pic>
        <p:nvPicPr>
          <p:cNvPr id="165" name="Google Shape;165;p5">
            <a:extLst>
              <a:ext uri="{FF2B5EF4-FFF2-40B4-BE49-F238E27FC236}">
                <a16:creationId xmlns:a16="http://schemas.microsoft.com/office/drawing/2014/main" id="{6DFCC85A-15B7-B176-D6E5-E8A63FC54A0D}"/>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134CCB78-F188-6709-727F-08FF5A9D77B8}"/>
              </a:ext>
            </a:extLst>
          </p:cNvPr>
          <p:cNvPicPr>
            <a:picLocks noChangeAspect="1"/>
          </p:cNvPicPr>
          <p:nvPr/>
        </p:nvPicPr>
        <p:blipFill>
          <a:blip r:embed="rId5"/>
          <a:stretch>
            <a:fillRect/>
          </a:stretch>
        </p:blipFill>
        <p:spPr>
          <a:xfrm>
            <a:off x="9836612" y="4796600"/>
            <a:ext cx="1621677" cy="1469263"/>
          </a:xfrm>
          <a:prstGeom prst="rect">
            <a:avLst/>
          </a:prstGeom>
        </p:spPr>
      </p:pic>
      <p:pic>
        <p:nvPicPr>
          <p:cNvPr id="5" name="圖片 4">
            <a:extLst>
              <a:ext uri="{FF2B5EF4-FFF2-40B4-BE49-F238E27FC236}">
                <a16:creationId xmlns:a16="http://schemas.microsoft.com/office/drawing/2014/main" id="{258BF2EC-48E5-9CFA-C1FA-98D6C49530EC}"/>
              </a:ext>
            </a:extLst>
          </p:cNvPr>
          <p:cNvPicPr>
            <a:picLocks noChangeAspect="1"/>
          </p:cNvPicPr>
          <p:nvPr/>
        </p:nvPicPr>
        <p:blipFill>
          <a:blip r:embed="rId6"/>
          <a:stretch>
            <a:fillRect/>
          </a:stretch>
        </p:blipFill>
        <p:spPr>
          <a:xfrm>
            <a:off x="1235075" y="1914525"/>
            <a:ext cx="5596052" cy="979130"/>
          </a:xfrm>
          <a:prstGeom prst="rect">
            <a:avLst/>
          </a:prstGeom>
        </p:spPr>
      </p:pic>
      <p:pic>
        <p:nvPicPr>
          <p:cNvPr id="8" name="圖片 7">
            <a:extLst>
              <a:ext uri="{FF2B5EF4-FFF2-40B4-BE49-F238E27FC236}">
                <a16:creationId xmlns:a16="http://schemas.microsoft.com/office/drawing/2014/main" id="{24A1DA2A-B376-29D8-8059-373ADDF9A495}"/>
              </a:ext>
            </a:extLst>
          </p:cNvPr>
          <p:cNvPicPr>
            <a:picLocks noChangeAspect="1"/>
          </p:cNvPicPr>
          <p:nvPr/>
        </p:nvPicPr>
        <p:blipFill>
          <a:blip r:embed="rId7"/>
          <a:stretch>
            <a:fillRect/>
          </a:stretch>
        </p:blipFill>
        <p:spPr>
          <a:xfrm>
            <a:off x="5748097" y="3082982"/>
            <a:ext cx="4952072" cy="1416429"/>
          </a:xfrm>
          <a:prstGeom prst="rect">
            <a:avLst/>
          </a:prstGeom>
        </p:spPr>
      </p:pic>
      <p:pic>
        <p:nvPicPr>
          <p:cNvPr id="11" name="圖片 10">
            <a:extLst>
              <a:ext uri="{FF2B5EF4-FFF2-40B4-BE49-F238E27FC236}">
                <a16:creationId xmlns:a16="http://schemas.microsoft.com/office/drawing/2014/main" id="{8F133ACE-EAC2-18C8-A479-DE1988DB629B}"/>
              </a:ext>
            </a:extLst>
          </p:cNvPr>
          <p:cNvPicPr>
            <a:picLocks noChangeAspect="1"/>
          </p:cNvPicPr>
          <p:nvPr/>
        </p:nvPicPr>
        <p:blipFill>
          <a:blip r:embed="rId8"/>
          <a:stretch>
            <a:fillRect/>
          </a:stretch>
        </p:blipFill>
        <p:spPr>
          <a:xfrm>
            <a:off x="1235075" y="4686686"/>
            <a:ext cx="5434743" cy="1271143"/>
          </a:xfrm>
          <a:prstGeom prst="rect">
            <a:avLst/>
          </a:prstGeom>
        </p:spPr>
      </p:pic>
      <p:sp>
        <p:nvSpPr>
          <p:cNvPr id="12" name="文字方塊 11"/>
          <p:cNvSpPr txBox="1"/>
          <p:nvPr/>
        </p:nvSpPr>
        <p:spPr>
          <a:xfrm>
            <a:off x="6831127" y="2163659"/>
            <a:ext cx="739975" cy="461665"/>
          </a:xfrm>
          <a:prstGeom prst="rect">
            <a:avLst/>
          </a:prstGeom>
          <a:solidFill>
            <a:schemeClr val="accent2">
              <a:lumMod val="20000"/>
              <a:lumOff val="80000"/>
            </a:schemeClr>
          </a:solidFill>
          <a:ln w="19050">
            <a:solidFill>
              <a:schemeClr val="accent1">
                <a:lumMod val="50000"/>
              </a:schemeClr>
            </a:solidFill>
          </a:ln>
        </p:spPr>
        <p:txBody>
          <a:bodyPr wrap="square" rtlCol="0">
            <a:spAutoFit/>
          </a:bodyPr>
          <a:lstStyle/>
          <a:p>
            <a:r>
              <a:rPr lang="en-US" altLang="zh-TW" sz="2400" dirty="0">
                <a:solidFill>
                  <a:schemeClr val="accent1">
                    <a:lumMod val="50000"/>
                  </a:schemeClr>
                </a:solidFill>
              </a:rPr>
              <a:t>P11</a:t>
            </a:r>
            <a:endParaRPr lang="zh-TW" altLang="en-US" sz="2400" dirty="0">
              <a:solidFill>
                <a:schemeClr val="accent1">
                  <a:lumMod val="50000"/>
                </a:schemeClr>
              </a:solidFill>
            </a:endParaRPr>
          </a:p>
        </p:txBody>
      </p:sp>
      <p:sp>
        <p:nvSpPr>
          <p:cNvPr id="13" name="文字方塊 12"/>
          <p:cNvSpPr txBox="1"/>
          <p:nvPr/>
        </p:nvSpPr>
        <p:spPr>
          <a:xfrm>
            <a:off x="10718314" y="3560363"/>
            <a:ext cx="739975" cy="461665"/>
          </a:xfrm>
          <a:prstGeom prst="rect">
            <a:avLst/>
          </a:prstGeom>
          <a:solidFill>
            <a:schemeClr val="accent2">
              <a:lumMod val="20000"/>
              <a:lumOff val="80000"/>
            </a:schemeClr>
          </a:solidFill>
          <a:ln w="19050">
            <a:solidFill>
              <a:schemeClr val="accent1">
                <a:lumMod val="50000"/>
              </a:schemeClr>
            </a:solidFill>
          </a:ln>
        </p:spPr>
        <p:txBody>
          <a:bodyPr wrap="square" rtlCol="0">
            <a:spAutoFit/>
          </a:bodyPr>
          <a:lstStyle/>
          <a:p>
            <a:r>
              <a:rPr lang="en-US" altLang="zh-TW" sz="2400" dirty="0">
                <a:solidFill>
                  <a:schemeClr val="accent1">
                    <a:lumMod val="50000"/>
                  </a:schemeClr>
                </a:solidFill>
              </a:rPr>
              <a:t>P12</a:t>
            </a:r>
            <a:endParaRPr lang="zh-TW" altLang="en-US" sz="2400" dirty="0">
              <a:solidFill>
                <a:schemeClr val="accent1">
                  <a:lumMod val="50000"/>
                </a:schemeClr>
              </a:solidFill>
            </a:endParaRPr>
          </a:p>
        </p:txBody>
      </p:sp>
      <p:sp>
        <p:nvSpPr>
          <p:cNvPr id="14" name="文字方塊 13"/>
          <p:cNvSpPr txBox="1"/>
          <p:nvPr/>
        </p:nvSpPr>
        <p:spPr>
          <a:xfrm>
            <a:off x="6669818" y="5143059"/>
            <a:ext cx="739975" cy="461665"/>
          </a:xfrm>
          <a:prstGeom prst="rect">
            <a:avLst/>
          </a:prstGeom>
          <a:solidFill>
            <a:schemeClr val="accent2">
              <a:lumMod val="20000"/>
              <a:lumOff val="80000"/>
            </a:schemeClr>
          </a:solidFill>
          <a:ln w="19050">
            <a:solidFill>
              <a:schemeClr val="tx1"/>
            </a:solidFill>
          </a:ln>
        </p:spPr>
        <p:txBody>
          <a:bodyPr wrap="square" rtlCol="0">
            <a:spAutoFit/>
          </a:bodyPr>
          <a:lstStyle/>
          <a:p>
            <a:r>
              <a:rPr lang="en-US" altLang="zh-TW" sz="2400" dirty="0">
                <a:solidFill>
                  <a:schemeClr val="accent1">
                    <a:lumMod val="50000"/>
                  </a:schemeClr>
                </a:solidFill>
              </a:rPr>
              <a:t>P13</a:t>
            </a:r>
            <a:endParaRPr lang="zh-TW" altLang="en-US" sz="2400" dirty="0">
              <a:solidFill>
                <a:schemeClr val="accent1">
                  <a:lumMod val="50000"/>
                </a:schemeClr>
              </a:solidFill>
            </a:endParaRPr>
          </a:p>
        </p:txBody>
      </p:sp>
    </p:spTree>
    <p:extLst>
      <p:ext uri="{BB962C8B-B14F-4D97-AF65-F5344CB8AC3E}">
        <p14:creationId xmlns:p14="http://schemas.microsoft.com/office/powerpoint/2010/main" val="225133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1E4D109B-D06F-E033-8988-49E08BCEC4C1}"/>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910C7808-AC14-2AD9-5FCE-60708C95E351}"/>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pic>
        <p:nvPicPr>
          <p:cNvPr id="164" name="Google Shape;164;p5">
            <a:extLst>
              <a:ext uri="{FF2B5EF4-FFF2-40B4-BE49-F238E27FC236}">
                <a16:creationId xmlns:a16="http://schemas.microsoft.com/office/drawing/2014/main" id="{9937878C-793C-D30B-78B8-8BE9A3C12A8F}"/>
              </a:ext>
            </a:extLst>
          </p:cNvPr>
          <p:cNvPicPr preferRelativeResize="0"/>
          <p:nvPr/>
        </p:nvPicPr>
        <p:blipFill rotWithShape="1">
          <a:blip r:embed="rId3">
            <a:alphaModFix/>
          </a:blip>
          <a:srcRect/>
          <a:stretch/>
        </p:blipFill>
        <p:spPr>
          <a:xfrm flipH="1">
            <a:off x="6850488" y="747712"/>
            <a:ext cx="744990" cy="496660"/>
          </a:xfrm>
          <a:prstGeom prst="rect">
            <a:avLst/>
          </a:prstGeom>
          <a:noFill/>
          <a:ln>
            <a:noFill/>
          </a:ln>
        </p:spPr>
      </p:pic>
      <p:pic>
        <p:nvPicPr>
          <p:cNvPr id="165" name="Google Shape;165;p5">
            <a:extLst>
              <a:ext uri="{FF2B5EF4-FFF2-40B4-BE49-F238E27FC236}">
                <a16:creationId xmlns:a16="http://schemas.microsoft.com/office/drawing/2014/main" id="{9E13B078-2753-AF5E-10C7-25D814298E26}"/>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A2377E2A-7B5C-4550-C940-228C5ACDD286}"/>
              </a:ext>
            </a:extLst>
          </p:cNvPr>
          <p:cNvPicPr>
            <a:picLocks noChangeAspect="1"/>
          </p:cNvPicPr>
          <p:nvPr/>
        </p:nvPicPr>
        <p:blipFill>
          <a:blip r:embed="rId5"/>
          <a:stretch>
            <a:fillRect/>
          </a:stretch>
        </p:blipFill>
        <p:spPr>
          <a:xfrm>
            <a:off x="9836612" y="4796600"/>
            <a:ext cx="1621677" cy="1469263"/>
          </a:xfrm>
          <a:prstGeom prst="rect">
            <a:avLst/>
          </a:prstGeom>
        </p:spPr>
      </p:pic>
      <p:pic>
        <p:nvPicPr>
          <p:cNvPr id="4" name="圖片 3">
            <a:extLst>
              <a:ext uri="{FF2B5EF4-FFF2-40B4-BE49-F238E27FC236}">
                <a16:creationId xmlns:a16="http://schemas.microsoft.com/office/drawing/2014/main" id="{37AD7DEC-81AC-9672-399E-05A48E1F5684}"/>
              </a:ext>
            </a:extLst>
          </p:cNvPr>
          <p:cNvPicPr>
            <a:picLocks noChangeAspect="1"/>
          </p:cNvPicPr>
          <p:nvPr/>
        </p:nvPicPr>
        <p:blipFill>
          <a:blip r:embed="rId6"/>
          <a:stretch>
            <a:fillRect/>
          </a:stretch>
        </p:blipFill>
        <p:spPr>
          <a:xfrm>
            <a:off x="1344342" y="1625738"/>
            <a:ext cx="5662146" cy="688353"/>
          </a:xfrm>
          <a:prstGeom prst="rect">
            <a:avLst/>
          </a:prstGeom>
        </p:spPr>
      </p:pic>
      <p:sp>
        <p:nvSpPr>
          <p:cNvPr id="5" name="剪去並圓角化單一角落矩形 4"/>
          <p:cNvSpPr/>
          <p:nvPr/>
        </p:nvSpPr>
        <p:spPr>
          <a:xfrm>
            <a:off x="6998394" y="1696361"/>
            <a:ext cx="886284"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P15</a:t>
            </a:r>
            <a:endParaRPr lang="zh-TW" altLang="en-US" sz="2800" dirty="0">
              <a:solidFill>
                <a:schemeClr val="bg1"/>
              </a:solidFill>
            </a:endParaRPr>
          </a:p>
        </p:txBody>
      </p:sp>
      <p:grpSp>
        <p:nvGrpSpPr>
          <p:cNvPr id="3" name="群組 2">
            <a:extLst>
              <a:ext uri="{FF2B5EF4-FFF2-40B4-BE49-F238E27FC236}">
                <a16:creationId xmlns:a16="http://schemas.microsoft.com/office/drawing/2014/main" id="{F648735F-67DD-35BD-830D-5C9AF6EFC54A}"/>
              </a:ext>
            </a:extLst>
          </p:cNvPr>
          <p:cNvGrpSpPr/>
          <p:nvPr/>
        </p:nvGrpSpPr>
        <p:grpSpPr>
          <a:xfrm>
            <a:off x="5074024" y="2271683"/>
            <a:ext cx="4490977" cy="4221192"/>
            <a:chOff x="5241146" y="2186252"/>
            <a:chExt cx="4490977" cy="4221192"/>
          </a:xfrm>
        </p:grpSpPr>
        <p:pic>
          <p:nvPicPr>
            <p:cNvPr id="7" name="圖片 6">
              <a:extLst>
                <a:ext uri="{FF2B5EF4-FFF2-40B4-BE49-F238E27FC236}">
                  <a16:creationId xmlns:a16="http://schemas.microsoft.com/office/drawing/2014/main" id="{820E4B6C-31D7-0298-55F7-F6FF379670DE}"/>
                </a:ext>
              </a:extLst>
            </p:cNvPr>
            <p:cNvPicPr>
              <a:picLocks noChangeAspect="1"/>
            </p:cNvPicPr>
            <p:nvPr/>
          </p:nvPicPr>
          <p:blipFill>
            <a:blip r:embed="rId7"/>
            <a:stretch>
              <a:fillRect/>
            </a:stretch>
          </p:blipFill>
          <p:spPr>
            <a:xfrm>
              <a:off x="5241146" y="2186252"/>
              <a:ext cx="4490977" cy="4221192"/>
            </a:xfrm>
            <a:prstGeom prst="rect">
              <a:avLst/>
            </a:prstGeom>
          </p:spPr>
        </p:pic>
        <p:sp>
          <p:nvSpPr>
            <p:cNvPr id="8" name="矩形 7"/>
            <p:cNvSpPr/>
            <p:nvPr/>
          </p:nvSpPr>
          <p:spPr>
            <a:xfrm>
              <a:off x="7865533" y="3183467"/>
              <a:ext cx="1699468" cy="1947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接點 9"/>
            <p:cNvCxnSpPr/>
            <p:nvPr/>
          </p:nvCxnSpPr>
          <p:spPr>
            <a:xfrm>
              <a:off x="7738533" y="2512391"/>
              <a:ext cx="16594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528048" y="2708920"/>
              <a:ext cx="15237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7738533" y="2852936"/>
              <a:ext cx="16094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528048" y="3068960"/>
              <a:ext cx="25736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021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A9EAF587-F794-ACF7-2200-A744E6CA2506}"/>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48AE2F6-5FC9-D8EC-7F9B-711686089392}"/>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F8C6ACE3-50C4-D9D6-E54F-157A79FDE3A3}"/>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rgbClr val="833C0B"/>
              </a:buClr>
              <a:buSzPts val="2800"/>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2C69E856-35F4-08EA-A83D-E9D89F3FEFBE}"/>
              </a:ext>
            </a:extLst>
          </p:cNvPr>
          <p:cNvPicPr preferRelativeResize="0"/>
          <p:nvPr/>
        </p:nvPicPr>
        <p:blipFill rotWithShape="1">
          <a:blip r:embed="rId3">
            <a:alphaModFix/>
          </a:blip>
          <a:srcRect/>
          <a:stretch/>
        </p:blipFill>
        <p:spPr>
          <a:xfrm flipH="1">
            <a:off x="6850488" y="747712"/>
            <a:ext cx="744990" cy="496660"/>
          </a:xfrm>
          <a:prstGeom prst="rect">
            <a:avLst/>
          </a:prstGeom>
          <a:noFill/>
          <a:ln>
            <a:noFill/>
          </a:ln>
        </p:spPr>
      </p:pic>
      <p:pic>
        <p:nvPicPr>
          <p:cNvPr id="165" name="Google Shape;165;p5">
            <a:extLst>
              <a:ext uri="{FF2B5EF4-FFF2-40B4-BE49-F238E27FC236}">
                <a16:creationId xmlns:a16="http://schemas.microsoft.com/office/drawing/2014/main" id="{6957E6A8-D188-3EF4-D4A1-7F8976211AD3}"/>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5" name="圖片 4">
            <a:extLst>
              <a:ext uri="{FF2B5EF4-FFF2-40B4-BE49-F238E27FC236}">
                <a16:creationId xmlns:a16="http://schemas.microsoft.com/office/drawing/2014/main" id="{FD1A1FE8-093A-C5A0-CACC-A305CD70268D}"/>
              </a:ext>
            </a:extLst>
          </p:cNvPr>
          <p:cNvPicPr>
            <a:picLocks noChangeAspect="1"/>
          </p:cNvPicPr>
          <p:nvPr/>
        </p:nvPicPr>
        <p:blipFill>
          <a:blip r:embed="rId5"/>
          <a:stretch>
            <a:fillRect/>
          </a:stretch>
        </p:blipFill>
        <p:spPr>
          <a:xfrm>
            <a:off x="807116" y="1690688"/>
            <a:ext cx="5156477" cy="4008327"/>
          </a:xfrm>
          <a:prstGeom prst="rect">
            <a:avLst/>
          </a:prstGeom>
        </p:spPr>
      </p:pic>
      <p:pic>
        <p:nvPicPr>
          <p:cNvPr id="8" name="圖片 7">
            <a:extLst>
              <a:ext uri="{FF2B5EF4-FFF2-40B4-BE49-F238E27FC236}">
                <a16:creationId xmlns:a16="http://schemas.microsoft.com/office/drawing/2014/main" id="{9A23167D-6398-7CEB-2E96-3B392CB2FF57}"/>
              </a:ext>
            </a:extLst>
          </p:cNvPr>
          <p:cNvPicPr>
            <a:picLocks noChangeAspect="1"/>
          </p:cNvPicPr>
          <p:nvPr/>
        </p:nvPicPr>
        <p:blipFill>
          <a:blip r:embed="rId6"/>
          <a:stretch>
            <a:fillRect/>
          </a:stretch>
        </p:blipFill>
        <p:spPr>
          <a:xfrm>
            <a:off x="5965360" y="1690688"/>
            <a:ext cx="5519080" cy="3390472"/>
          </a:xfrm>
          <a:prstGeom prst="rect">
            <a:avLst/>
          </a:prstGeom>
        </p:spPr>
      </p:pic>
      <p:sp>
        <p:nvSpPr>
          <p:cNvPr id="9" name="剪去並圓角化單一角落矩形 8"/>
          <p:cNvSpPr/>
          <p:nvPr/>
        </p:nvSpPr>
        <p:spPr>
          <a:xfrm>
            <a:off x="8373534" y="1509931"/>
            <a:ext cx="891236"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P16</a:t>
            </a:r>
            <a:endParaRPr lang="zh-TW" altLang="en-US" sz="2800" dirty="0">
              <a:solidFill>
                <a:schemeClr val="bg1"/>
              </a:solidFill>
            </a:endParaRPr>
          </a:p>
        </p:txBody>
      </p:sp>
      <p:cxnSp>
        <p:nvCxnSpPr>
          <p:cNvPr id="11" name="直線接點 10"/>
          <p:cNvCxnSpPr/>
          <p:nvPr/>
        </p:nvCxnSpPr>
        <p:spPr>
          <a:xfrm>
            <a:off x="1415480" y="5113939"/>
            <a:ext cx="8297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a:cxnSpLocks/>
          </p:cNvCxnSpPr>
          <p:nvPr/>
        </p:nvCxnSpPr>
        <p:spPr>
          <a:xfrm>
            <a:off x="7138860" y="4310348"/>
            <a:ext cx="21834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05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34FD574D-38A3-2B29-5FF3-BCC447A768AC}"/>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63281696-97BD-9BD0-2747-B486A1E36D3A}"/>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pic>
        <p:nvPicPr>
          <p:cNvPr id="164" name="Google Shape;164;p5">
            <a:extLst>
              <a:ext uri="{FF2B5EF4-FFF2-40B4-BE49-F238E27FC236}">
                <a16:creationId xmlns:a16="http://schemas.microsoft.com/office/drawing/2014/main" id="{64AB1F81-0250-A573-6DCC-1AC875EDF2C9}"/>
              </a:ext>
            </a:extLst>
          </p:cNvPr>
          <p:cNvPicPr preferRelativeResize="0"/>
          <p:nvPr/>
        </p:nvPicPr>
        <p:blipFill rotWithShape="1">
          <a:blip r:embed="rId3">
            <a:alphaModFix/>
          </a:blip>
          <a:srcRect/>
          <a:stretch/>
        </p:blipFill>
        <p:spPr>
          <a:xfrm flipH="1">
            <a:off x="6850488" y="747712"/>
            <a:ext cx="744990" cy="496660"/>
          </a:xfrm>
          <a:prstGeom prst="rect">
            <a:avLst/>
          </a:prstGeom>
          <a:noFill/>
          <a:ln>
            <a:noFill/>
          </a:ln>
        </p:spPr>
      </p:pic>
      <p:pic>
        <p:nvPicPr>
          <p:cNvPr id="165" name="Google Shape;165;p5">
            <a:extLst>
              <a:ext uri="{FF2B5EF4-FFF2-40B4-BE49-F238E27FC236}">
                <a16:creationId xmlns:a16="http://schemas.microsoft.com/office/drawing/2014/main" id="{7AEF895A-963E-D3E5-4101-912FEAD9941F}"/>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3240E873-29BF-DA97-5D76-26C8DE40657B}"/>
              </a:ext>
            </a:extLst>
          </p:cNvPr>
          <p:cNvPicPr>
            <a:picLocks noChangeAspect="1"/>
          </p:cNvPicPr>
          <p:nvPr/>
        </p:nvPicPr>
        <p:blipFill>
          <a:blip r:embed="rId5"/>
          <a:stretch>
            <a:fillRect/>
          </a:stretch>
        </p:blipFill>
        <p:spPr>
          <a:xfrm>
            <a:off x="9836612" y="4796600"/>
            <a:ext cx="1621677" cy="1469263"/>
          </a:xfrm>
          <a:prstGeom prst="rect">
            <a:avLst/>
          </a:prstGeom>
        </p:spPr>
      </p:pic>
      <p:pic>
        <p:nvPicPr>
          <p:cNvPr id="4" name="圖片 3">
            <a:extLst>
              <a:ext uri="{FF2B5EF4-FFF2-40B4-BE49-F238E27FC236}">
                <a16:creationId xmlns:a16="http://schemas.microsoft.com/office/drawing/2014/main" id="{62F26704-F269-4ADA-FEC5-9E7FC94FE9CB}"/>
              </a:ext>
            </a:extLst>
          </p:cNvPr>
          <p:cNvPicPr>
            <a:picLocks noChangeAspect="1"/>
          </p:cNvPicPr>
          <p:nvPr/>
        </p:nvPicPr>
        <p:blipFill>
          <a:blip r:embed="rId6"/>
          <a:stretch>
            <a:fillRect/>
          </a:stretch>
        </p:blipFill>
        <p:spPr>
          <a:xfrm>
            <a:off x="2356575" y="2110206"/>
            <a:ext cx="6670903" cy="4264025"/>
          </a:xfrm>
          <a:prstGeom prst="rect">
            <a:avLst/>
          </a:prstGeom>
        </p:spPr>
      </p:pic>
      <p:sp>
        <p:nvSpPr>
          <p:cNvPr id="9" name="剪去並圓角化單一角落矩形 8"/>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P17</a:t>
            </a:r>
            <a:endParaRPr lang="zh-TW" altLang="en-US" sz="2800" dirty="0">
              <a:solidFill>
                <a:schemeClr val="bg1"/>
              </a:solidFill>
            </a:endParaRPr>
          </a:p>
        </p:txBody>
      </p:sp>
      <p:cxnSp>
        <p:nvCxnSpPr>
          <p:cNvPr id="10" name="直線接點 9"/>
          <p:cNvCxnSpPr/>
          <p:nvPr/>
        </p:nvCxnSpPr>
        <p:spPr>
          <a:xfrm>
            <a:off x="3089166" y="3376550"/>
            <a:ext cx="293310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59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1784DA17-3770-8D7C-5080-0B7A9C911A17}"/>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C1365AA-486C-6300-22C8-F0E2E6E2CE90}"/>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pic>
        <p:nvPicPr>
          <p:cNvPr id="164" name="Google Shape;164;p5">
            <a:extLst>
              <a:ext uri="{FF2B5EF4-FFF2-40B4-BE49-F238E27FC236}">
                <a16:creationId xmlns:a16="http://schemas.microsoft.com/office/drawing/2014/main" id="{20AE0886-DF09-8857-72AF-09C9D2489F49}"/>
              </a:ext>
            </a:extLst>
          </p:cNvPr>
          <p:cNvPicPr preferRelativeResize="0"/>
          <p:nvPr/>
        </p:nvPicPr>
        <p:blipFill rotWithShape="1">
          <a:blip r:embed="rId3">
            <a:alphaModFix/>
          </a:blip>
          <a:srcRect/>
          <a:stretch/>
        </p:blipFill>
        <p:spPr>
          <a:xfrm flipH="1">
            <a:off x="6850488" y="747712"/>
            <a:ext cx="744990" cy="496660"/>
          </a:xfrm>
          <a:prstGeom prst="rect">
            <a:avLst/>
          </a:prstGeom>
          <a:noFill/>
          <a:ln>
            <a:noFill/>
          </a:ln>
        </p:spPr>
      </p:pic>
      <p:pic>
        <p:nvPicPr>
          <p:cNvPr id="165" name="Google Shape;165;p5">
            <a:extLst>
              <a:ext uri="{FF2B5EF4-FFF2-40B4-BE49-F238E27FC236}">
                <a16:creationId xmlns:a16="http://schemas.microsoft.com/office/drawing/2014/main" id="{75535F90-F564-38BD-5E13-316479369405}"/>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07CFAF55-3337-0721-8493-74DB2A66BF0B}"/>
              </a:ext>
            </a:extLst>
          </p:cNvPr>
          <p:cNvPicPr>
            <a:picLocks noChangeAspect="1"/>
          </p:cNvPicPr>
          <p:nvPr/>
        </p:nvPicPr>
        <p:blipFill>
          <a:blip r:embed="rId5"/>
          <a:stretch>
            <a:fillRect/>
          </a:stretch>
        </p:blipFill>
        <p:spPr>
          <a:xfrm>
            <a:off x="9836612" y="4796600"/>
            <a:ext cx="1621677" cy="1469263"/>
          </a:xfrm>
          <a:prstGeom prst="rect">
            <a:avLst/>
          </a:prstGeom>
        </p:spPr>
      </p:pic>
      <p:pic>
        <p:nvPicPr>
          <p:cNvPr id="5" name="圖片 4">
            <a:extLst>
              <a:ext uri="{FF2B5EF4-FFF2-40B4-BE49-F238E27FC236}">
                <a16:creationId xmlns:a16="http://schemas.microsoft.com/office/drawing/2014/main" id="{196B8ADA-0A69-2BB2-0855-B419837A8215}"/>
              </a:ext>
            </a:extLst>
          </p:cNvPr>
          <p:cNvPicPr>
            <a:picLocks noChangeAspect="1"/>
          </p:cNvPicPr>
          <p:nvPr/>
        </p:nvPicPr>
        <p:blipFill>
          <a:blip r:embed="rId6"/>
          <a:stretch>
            <a:fillRect/>
          </a:stretch>
        </p:blipFill>
        <p:spPr>
          <a:xfrm>
            <a:off x="2494745" y="1509931"/>
            <a:ext cx="5639645" cy="4899866"/>
          </a:xfrm>
          <a:prstGeom prst="rect">
            <a:avLst/>
          </a:prstGeom>
        </p:spPr>
      </p:pic>
      <p:sp>
        <p:nvSpPr>
          <p:cNvPr id="9" name="剪去並圓角化單一角落矩形 8"/>
          <p:cNvSpPr/>
          <p:nvPr/>
        </p:nvSpPr>
        <p:spPr>
          <a:xfrm>
            <a:off x="8373534" y="1509931"/>
            <a:ext cx="902738"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P17</a:t>
            </a:r>
            <a:endParaRPr lang="zh-TW" altLang="en-US" sz="2800" dirty="0">
              <a:solidFill>
                <a:schemeClr val="bg1"/>
              </a:solidFill>
            </a:endParaRPr>
          </a:p>
        </p:txBody>
      </p:sp>
      <p:cxnSp>
        <p:nvCxnSpPr>
          <p:cNvPr id="8" name="直線接點 7"/>
          <p:cNvCxnSpPr/>
          <p:nvPr/>
        </p:nvCxnSpPr>
        <p:spPr>
          <a:xfrm>
            <a:off x="2771663" y="1783043"/>
            <a:ext cx="24008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271722" y="1783043"/>
            <a:ext cx="112536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4968037" y="2020706"/>
            <a:ext cx="27975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3721667" y="2471897"/>
            <a:ext cx="40439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56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392AF8E8-643C-035D-C9C5-C8166FF692F2}"/>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98E90ED3-7CE7-78BE-3478-A8EFB94F6851}"/>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7F9754B9-0CF1-70F6-8C10-A9DBC972F2E6}"/>
              </a:ext>
            </a:extLst>
          </p:cNvPr>
          <p:cNvSpPr txBox="1">
            <a:spLocks noGrp="1"/>
          </p:cNvSpPr>
          <p:nvPr>
            <p:ph type="body" idx="1"/>
          </p:nvPr>
        </p:nvSpPr>
        <p:spPr>
          <a:xfrm>
            <a:off x="1091821" y="1637731"/>
            <a:ext cx="10261979" cy="44725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rgbClr val="833C0B"/>
              </a:buClr>
              <a:buSzPts val="2800"/>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FB9C61FD-6389-C257-3358-9B5A5160AFBB}"/>
              </a:ext>
            </a:extLst>
          </p:cNvPr>
          <p:cNvPicPr preferRelativeResize="0"/>
          <p:nvPr/>
        </p:nvPicPr>
        <p:blipFill rotWithShape="1">
          <a:blip r:embed="rId3">
            <a:alphaModFix/>
          </a:blip>
          <a:srcRect/>
          <a:stretch/>
        </p:blipFill>
        <p:spPr>
          <a:xfrm flipH="1">
            <a:off x="6850488" y="747712"/>
            <a:ext cx="744990" cy="496660"/>
          </a:xfrm>
          <a:prstGeom prst="rect">
            <a:avLst/>
          </a:prstGeom>
          <a:noFill/>
          <a:ln>
            <a:noFill/>
          </a:ln>
        </p:spPr>
      </p:pic>
      <p:pic>
        <p:nvPicPr>
          <p:cNvPr id="165" name="Google Shape;165;p5">
            <a:extLst>
              <a:ext uri="{FF2B5EF4-FFF2-40B4-BE49-F238E27FC236}">
                <a16:creationId xmlns:a16="http://schemas.microsoft.com/office/drawing/2014/main" id="{9F0E7795-42B1-1AAC-7AEA-78B72C0EC317}"/>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4" name="圖片 3">
            <a:extLst>
              <a:ext uri="{FF2B5EF4-FFF2-40B4-BE49-F238E27FC236}">
                <a16:creationId xmlns:a16="http://schemas.microsoft.com/office/drawing/2014/main" id="{9169DC7B-7CA5-B3D3-74D4-9FDD5556C257}"/>
              </a:ext>
            </a:extLst>
          </p:cNvPr>
          <p:cNvPicPr>
            <a:picLocks noChangeAspect="1"/>
          </p:cNvPicPr>
          <p:nvPr/>
        </p:nvPicPr>
        <p:blipFill>
          <a:blip r:embed="rId5"/>
          <a:stretch>
            <a:fillRect/>
          </a:stretch>
        </p:blipFill>
        <p:spPr>
          <a:xfrm>
            <a:off x="1057866" y="1771542"/>
            <a:ext cx="5583308" cy="2354232"/>
          </a:xfrm>
          <a:prstGeom prst="rect">
            <a:avLst/>
          </a:prstGeom>
        </p:spPr>
      </p:pic>
      <p:pic>
        <p:nvPicPr>
          <p:cNvPr id="7" name="圖片 6">
            <a:extLst>
              <a:ext uri="{FF2B5EF4-FFF2-40B4-BE49-F238E27FC236}">
                <a16:creationId xmlns:a16="http://schemas.microsoft.com/office/drawing/2014/main" id="{D78F7274-6134-BF03-CFA5-D80CA763E0FC}"/>
              </a:ext>
            </a:extLst>
          </p:cNvPr>
          <p:cNvPicPr>
            <a:picLocks noChangeAspect="1"/>
          </p:cNvPicPr>
          <p:nvPr/>
        </p:nvPicPr>
        <p:blipFill>
          <a:blip r:embed="rId6"/>
          <a:stretch>
            <a:fillRect/>
          </a:stretch>
        </p:blipFill>
        <p:spPr>
          <a:xfrm>
            <a:off x="6650345" y="2969232"/>
            <a:ext cx="4755700" cy="3075616"/>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P18</a:t>
            </a:r>
            <a:endParaRPr lang="zh-TW" altLang="en-US" sz="2800" dirty="0">
              <a:solidFill>
                <a:schemeClr val="bg1"/>
              </a:solidFill>
            </a:endParaRPr>
          </a:p>
        </p:txBody>
      </p:sp>
      <p:cxnSp>
        <p:nvCxnSpPr>
          <p:cNvPr id="10" name="直線接點 9"/>
          <p:cNvCxnSpPr/>
          <p:nvPr/>
        </p:nvCxnSpPr>
        <p:spPr>
          <a:xfrm>
            <a:off x="3503712" y="3717032"/>
            <a:ext cx="251763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503712" y="3933056"/>
            <a:ext cx="17670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354642" y="5672750"/>
            <a:ext cx="19657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8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5F4D824A-B261-A2CB-1981-AA62004677A0}"/>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BE41E2F3-4C53-6423-E894-805E15530E2A}"/>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6336E8FA-4C32-3B5E-F05D-9D48334BFE7B}"/>
              </a:ext>
            </a:extLst>
          </p:cNvPr>
          <p:cNvSpPr txBox="1">
            <a:spLocks noGrp="1"/>
          </p:cNvSpPr>
          <p:nvPr>
            <p:ph type="body" idx="1"/>
          </p:nvPr>
        </p:nvSpPr>
        <p:spPr>
          <a:xfrm>
            <a:off x="732451" y="1509931"/>
            <a:ext cx="10621350" cy="4600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rgbClr val="833C0B"/>
              </a:buClr>
              <a:buSzPts val="2800"/>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0EC625D2-D5E1-7BEF-1CEB-F7FE123E9BF5}"/>
              </a:ext>
            </a:extLst>
          </p:cNvPr>
          <p:cNvPicPr preferRelativeResize="0"/>
          <p:nvPr/>
        </p:nvPicPr>
        <p:blipFill rotWithShape="1">
          <a:blip r:embed="rId3">
            <a:alphaModFix/>
          </a:blip>
          <a:srcRect/>
          <a:stretch/>
        </p:blipFill>
        <p:spPr>
          <a:xfrm flipH="1">
            <a:off x="6850488" y="747712"/>
            <a:ext cx="744990" cy="496660"/>
          </a:xfrm>
          <a:prstGeom prst="rect">
            <a:avLst/>
          </a:prstGeom>
          <a:noFill/>
          <a:ln>
            <a:noFill/>
          </a:ln>
        </p:spPr>
      </p:pic>
      <p:pic>
        <p:nvPicPr>
          <p:cNvPr id="165" name="Google Shape;165;p5">
            <a:extLst>
              <a:ext uri="{FF2B5EF4-FFF2-40B4-BE49-F238E27FC236}">
                <a16:creationId xmlns:a16="http://schemas.microsoft.com/office/drawing/2014/main" id="{05E3B967-CA58-284B-08C4-9A26F8677C1A}"/>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3" name="圖片 2">
            <a:extLst>
              <a:ext uri="{FF2B5EF4-FFF2-40B4-BE49-F238E27FC236}">
                <a16:creationId xmlns:a16="http://schemas.microsoft.com/office/drawing/2014/main" id="{8C4DC3C4-1EEE-2039-4829-FA49D586E3B6}"/>
              </a:ext>
            </a:extLst>
          </p:cNvPr>
          <p:cNvPicPr>
            <a:picLocks noChangeAspect="1"/>
          </p:cNvPicPr>
          <p:nvPr/>
        </p:nvPicPr>
        <p:blipFill>
          <a:blip r:embed="rId5"/>
          <a:stretch>
            <a:fillRect/>
          </a:stretch>
        </p:blipFill>
        <p:spPr>
          <a:xfrm>
            <a:off x="873457" y="1604285"/>
            <a:ext cx="5279506" cy="3532793"/>
          </a:xfrm>
          <a:prstGeom prst="rect">
            <a:avLst/>
          </a:prstGeom>
        </p:spPr>
      </p:pic>
      <p:pic>
        <p:nvPicPr>
          <p:cNvPr id="6" name="圖片 5">
            <a:extLst>
              <a:ext uri="{FF2B5EF4-FFF2-40B4-BE49-F238E27FC236}">
                <a16:creationId xmlns:a16="http://schemas.microsoft.com/office/drawing/2014/main" id="{0300981C-F12E-B835-D861-A5D5B7E7EE24}"/>
              </a:ext>
            </a:extLst>
          </p:cNvPr>
          <p:cNvPicPr>
            <a:picLocks noChangeAspect="1"/>
          </p:cNvPicPr>
          <p:nvPr/>
        </p:nvPicPr>
        <p:blipFill>
          <a:blip r:embed="rId6"/>
          <a:stretch>
            <a:fillRect/>
          </a:stretch>
        </p:blipFill>
        <p:spPr>
          <a:xfrm>
            <a:off x="6152963" y="3742991"/>
            <a:ext cx="5187450" cy="2367297"/>
          </a:xfrm>
          <a:prstGeom prst="rect">
            <a:avLst/>
          </a:prstGeom>
        </p:spPr>
      </p:pic>
      <p:sp>
        <p:nvSpPr>
          <p:cNvPr id="9" name="剪去並圓角化單一角落矩形 8"/>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P19</a:t>
            </a:r>
            <a:endParaRPr lang="zh-TW" altLang="en-US" sz="2800" dirty="0">
              <a:solidFill>
                <a:schemeClr val="bg1"/>
              </a:solidFill>
            </a:endParaRPr>
          </a:p>
        </p:txBody>
      </p:sp>
      <p:cxnSp>
        <p:nvCxnSpPr>
          <p:cNvPr id="11" name="直線接點 10"/>
          <p:cNvCxnSpPr/>
          <p:nvPr/>
        </p:nvCxnSpPr>
        <p:spPr>
          <a:xfrm>
            <a:off x="2855640" y="1916832"/>
            <a:ext cx="30243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8662288" y="5733256"/>
            <a:ext cx="24491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82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簡報大綱</a:t>
            </a:r>
          </a:p>
        </p:txBody>
      </p:sp>
      <p:sp>
        <p:nvSpPr>
          <p:cNvPr id="5" name="內容版面配置區 2"/>
          <p:cNvSpPr txBox="1">
            <a:spLocks/>
          </p:cNvSpPr>
          <p:nvPr/>
        </p:nvSpPr>
        <p:spPr>
          <a:xfrm>
            <a:off x="1092680" y="1673702"/>
            <a:ext cx="10455854" cy="4460397"/>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406400" algn="l" rtl="0">
              <a:lnSpc>
                <a:spcPct val="150000"/>
              </a:lnSpc>
              <a:spcBef>
                <a:spcPts val="1000"/>
              </a:spcBef>
              <a:spcAft>
                <a:spcPts val="0"/>
              </a:spcAft>
              <a:buClr>
                <a:srgbClr val="833C0B"/>
              </a:buClr>
              <a:buSzPts val="2800"/>
              <a:buFont typeface="Arial"/>
              <a:buChar char="•"/>
              <a:defRPr sz="2800" b="1" i="0" u="none" strike="noStrike" cap="none">
                <a:solidFill>
                  <a:srgbClr val="833C0B"/>
                </a:solidFill>
                <a:latin typeface="Arial"/>
                <a:ea typeface="Arial"/>
                <a:cs typeface="Arial"/>
                <a:sym typeface="Arial"/>
              </a:defRPr>
            </a:lvl1pPr>
            <a:lvl2pPr marL="914400" marR="0" lvl="1" indent="-381000" algn="l" rtl="0">
              <a:lnSpc>
                <a:spcPct val="150000"/>
              </a:lnSpc>
              <a:spcBef>
                <a:spcPts val="500"/>
              </a:spcBef>
              <a:spcAft>
                <a:spcPts val="0"/>
              </a:spcAft>
              <a:buClr>
                <a:srgbClr val="833C0B"/>
              </a:buClr>
              <a:buSzPts val="2400"/>
              <a:buFont typeface="Arial"/>
              <a:buChar char="•"/>
              <a:defRPr sz="2400" b="1" i="0" u="none" strike="noStrike" cap="none">
                <a:solidFill>
                  <a:srgbClr val="833C0B"/>
                </a:solidFill>
                <a:latin typeface="Arial"/>
                <a:ea typeface="Arial"/>
                <a:cs typeface="Arial"/>
                <a:sym typeface="Arial"/>
              </a:defRPr>
            </a:lvl2pPr>
            <a:lvl3pPr marL="1371600" marR="0" lvl="2" indent="-355600" algn="l" rtl="0">
              <a:lnSpc>
                <a:spcPct val="150000"/>
              </a:lnSpc>
              <a:spcBef>
                <a:spcPts val="500"/>
              </a:spcBef>
              <a:spcAft>
                <a:spcPts val="0"/>
              </a:spcAft>
              <a:buClr>
                <a:srgbClr val="833C0B"/>
              </a:buClr>
              <a:buSzPts val="2000"/>
              <a:buFont typeface="Arial"/>
              <a:buChar char="•"/>
              <a:defRPr sz="2000" b="1" i="0" u="none" strike="noStrike" cap="none">
                <a:solidFill>
                  <a:srgbClr val="833C0B"/>
                </a:solidFill>
                <a:latin typeface="Arial"/>
                <a:ea typeface="Arial"/>
                <a:cs typeface="Arial"/>
                <a:sym typeface="Arial"/>
              </a:defRPr>
            </a:lvl3pPr>
            <a:lvl4pPr marL="1828800" marR="0" lvl="3"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4pPr>
            <a:lvl5pPr marL="2286000" marR="0" lvl="4" indent="-342900" algn="l" rtl="0">
              <a:lnSpc>
                <a:spcPct val="150000"/>
              </a:lnSpc>
              <a:spcBef>
                <a:spcPts val="500"/>
              </a:spcBef>
              <a:spcAft>
                <a:spcPts val="0"/>
              </a:spcAft>
              <a:buClr>
                <a:srgbClr val="833C0B"/>
              </a:buClr>
              <a:buSzPts val="1800"/>
              <a:buFont typeface="Arial"/>
              <a:buChar char="•"/>
              <a:defRPr sz="1800" b="1" i="0" u="none" strike="noStrike" cap="none">
                <a:solidFill>
                  <a:srgbClr val="833C0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200000"/>
              </a:lnSpc>
              <a:buNone/>
            </a:pPr>
            <a:r>
              <a:rPr lang="zh-TW" altLang="en-US" sz="3500" dirty="0">
                <a:latin typeface="微軟正黑體" panose="020B0604030504040204" pitchFamily="34" charset="-120"/>
                <a:ea typeface="微軟正黑體" panose="020B0604030504040204" pitchFamily="34" charset="-120"/>
              </a:rPr>
              <a:t>一、未來議起來簡介</a:t>
            </a:r>
            <a:endParaRPr lang="en-US" altLang="zh-TW" sz="3500" dirty="0">
              <a:latin typeface="微軟正黑體" panose="020B0604030504040204" pitchFamily="34" charset="-120"/>
              <a:ea typeface="微軟正黑體" panose="020B0604030504040204" pitchFamily="34" charset="-120"/>
            </a:endParaRPr>
          </a:p>
          <a:p>
            <a:pPr marL="50800" indent="0">
              <a:buNone/>
            </a:pPr>
            <a:r>
              <a:rPr lang="zh-TW" altLang="en-US" sz="3500" dirty="0">
                <a:latin typeface="微軟正黑體" panose="020B0604030504040204" pitchFamily="34" charset="-120"/>
                <a:ea typeface="微軟正黑體" panose="020B0604030504040204" pitchFamily="34" charset="-120"/>
              </a:rPr>
              <a:t>二、「學習歷程</a:t>
            </a:r>
            <a:r>
              <a:rPr lang="en-US" altLang="zh-TW" sz="3500" dirty="0">
                <a:latin typeface="微軟正黑體" panose="020B0604030504040204" pitchFamily="34" charset="-120"/>
                <a:ea typeface="微軟正黑體" panose="020B0604030504040204" pitchFamily="34" charset="-120"/>
              </a:rPr>
              <a:t>-</a:t>
            </a:r>
            <a:r>
              <a:rPr lang="zh-TW" altLang="en-US" sz="3500" dirty="0">
                <a:latin typeface="微軟正黑體" panose="020B0604030504040204" pitchFamily="34" charset="-120"/>
                <a:ea typeface="微軟正黑體" panose="020B0604030504040204" pitchFamily="34" charset="-120"/>
              </a:rPr>
              <a:t>課程學習成果呈現指南</a:t>
            </a:r>
            <a:r>
              <a:rPr lang="en-US" altLang="zh-TW" normalizeH="1" dirty="0">
                <a:latin typeface="微軟正黑體" panose="020B0604030504040204" pitchFamily="34" charset="-120"/>
                <a:ea typeface="微軟正黑體" panose="020B0604030504040204" pitchFamily="34" charset="-120"/>
              </a:rPr>
              <a:t>(</a:t>
            </a:r>
            <a:r>
              <a:rPr lang="zh-TW" altLang="en-US" sz="3500" dirty="0">
                <a:latin typeface="微軟正黑體" panose="020B0604030504040204" pitchFamily="34" charset="-120"/>
                <a:ea typeface="微軟正黑體" panose="020B0604030504040204" pitchFamily="34" charset="-120"/>
              </a:rPr>
              <a:t>專業群科</a:t>
            </a:r>
            <a:r>
              <a:rPr lang="en-US" altLang="zh-TW" normalizeH="1" dirty="0">
                <a:latin typeface="微軟正黑體" panose="020B0604030504040204" pitchFamily="34" charset="-120"/>
                <a:ea typeface="微軟正黑體" panose="020B0604030504040204" pitchFamily="34" charset="-120"/>
              </a:rPr>
              <a:t>)</a:t>
            </a:r>
            <a:r>
              <a:rPr lang="zh-TW" altLang="en-US" sz="3500" dirty="0">
                <a:latin typeface="微軟正黑體" panose="020B0604030504040204" pitchFamily="34" charset="-120"/>
                <a:ea typeface="微軟正黑體" panose="020B0604030504040204" pitchFamily="34" charset="-120"/>
              </a:rPr>
              <a:t>」</a:t>
            </a:r>
            <a:br>
              <a:rPr lang="en-US" altLang="zh-TW" sz="3500" dirty="0">
                <a:latin typeface="微軟正黑體" panose="020B0604030504040204" pitchFamily="34" charset="-120"/>
                <a:ea typeface="微軟正黑體" panose="020B0604030504040204" pitchFamily="34" charset="-120"/>
              </a:rPr>
            </a:br>
            <a:r>
              <a:rPr lang="zh-TW" altLang="en-US" sz="3500" dirty="0">
                <a:latin typeface="微軟正黑體" panose="020B0604030504040204" pitchFamily="34" charset="-120"/>
                <a:ea typeface="微軟正黑體" panose="020B0604030504040204" pitchFamily="34" charset="-120"/>
              </a:rPr>
              <a:t>        手冊</a:t>
            </a:r>
            <a:r>
              <a:rPr lang="zh-TW" altLang="en-US" sz="3500" kern="1200" dirty="0">
                <a:solidFill>
                  <a:srgbClr val="800000"/>
                </a:solidFill>
                <a:latin typeface="微軟正黑體" panose="020B0604030504040204" pitchFamily="34" charset="-120"/>
                <a:ea typeface="微軟正黑體" panose="020B0604030504040204" pitchFamily="34" charset="-120"/>
              </a:rPr>
              <a:t>導讀</a:t>
            </a:r>
            <a:endParaRPr lang="en-US" altLang="zh-TW" sz="3500" dirty="0">
              <a:latin typeface="微軟正黑體" panose="020B0604030504040204" pitchFamily="34" charset="-120"/>
              <a:ea typeface="微軟正黑體" panose="020B0604030504040204" pitchFamily="34" charset="-120"/>
            </a:endParaRPr>
          </a:p>
          <a:p>
            <a:pPr marL="50800" indent="0">
              <a:lnSpc>
                <a:spcPct val="200000"/>
              </a:lnSpc>
              <a:buNone/>
            </a:pPr>
            <a:r>
              <a:rPr lang="zh-TW" altLang="en-US" sz="3500" dirty="0">
                <a:latin typeface="微軟正黑體" panose="020B0604030504040204" pitchFamily="34" charset="-120"/>
                <a:ea typeface="微軟正黑體" panose="020B0604030504040204" pitchFamily="34" charset="-120"/>
              </a:rPr>
              <a:t>三、</a:t>
            </a:r>
            <a:r>
              <a:rPr lang="zh-TW" altLang="en-US" sz="3500" kern="1200" dirty="0">
                <a:solidFill>
                  <a:srgbClr val="800000"/>
                </a:solidFill>
                <a:latin typeface="微軟正黑體" panose="020B0604030504040204" pitchFamily="34" charset="-120"/>
                <a:ea typeface="微軟正黑體" panose="020B0604030504040204" pitchFamily="34" charset="-120"/>
                <a:sym typeface="Oswald"/>
              </a:rPr>
              <a:t>學習歷程檔案</a:t>
            </a:r>
            <a:r>
              <a:rPr lang="en-US" altLang="zh-TW" sz="3500" kern="1200" dirty="0">
                <a:solidFill>
                  <a:srgbClr val="800000"/>
                </a:solidFill>
                <a:latin typeface="微軟正黑體" panose="020B0604030504040204" pitchFamily="34" charset="-120"/>
                <a:ea typeface="微軟正黑體" panose="020B0604030504040204" pitchFamily="34" charset="-120"/>
                <a:sym typeface="Oswald"/>
              </a:rPr>
              <a:t>Q&amp;A</a:t>
            </a:r>
            <a:endParaRPr lang="en-US" altLang="zh-TW" sz="3500" kern="1200" dirty="0">
              <a:solidFill>
                <a:srgbClr val="8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29848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3A2D5F93-D5C9-40C6-C9DD-188FAC95FD42}"/>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0BE608EF-72B9-62E4-F8AD-926DB0A8365D}"/>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0BB1D82F-8283-0663-AD57-46EF37D5E4A7}"/>
              </a:ext>
            </a:extLst>
          </p:cNvPr>
          <p:cNvSpPr txBox="1">
            <a:spLocks noGrp="1"/>
          </p:cNvSpPr>
          <p:nvPr>
            <p:ph type="body" idx="1"/>
          </p:nvPr>
        </p:nvSpPr>
        <p:spPr>
          <a:xfrm>
            <a:off x="900753" y="1509931"/>
            <a:ext cx="10453048" cy="46003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rgbClr val="833C0B"/>
              </a:buClr>
              <a:buSzPts val="2800"/>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20A3570A-F501-3073-A327-1C664B87BFC6}"/>
              </a:ext>
            </a:extLst>
          </p:cNvPr>
          <p:cNvPicPr preferRelativeResize="0"/>
          <p:nvPr/>
        </p:nvPicPr>
        <p:blipFill rotWithShape="1">
          <a:blip r:embed="rId3">
            <a:alphaModFix/>
          </a:blip>
          <a:srcRect/>
          <a:stretch/>
        </p:blipFill>
        <p:spPr>
          <a:xfrm flipH="1">
            <a:off x="6850488" y="747712"/>
            <a:ext cx="744990" cy="496660"/>
          </a:xfrm>
          <a:prstGeom prst="rect">
            <a:avLst/>
          </a:prstGeom>
          <a:noFill/>
          <a:ln>
            <a:noFill/>
          </a:ln>
        </p:spPr>
      </p:pic>
      <p:pic>
        <p:nvPicPr>
          <p:cNvPr id="165" name="Google Shape;165;p5">
            <a:extLst>
              <a:ext uri="{FF2B5EF4-FFF2-40B4-BE49-F238E27FC236}">
                <a16:creationId xmlns:a16="http://schemas.microsoft.com/office/drawing/2014/main" id="{D9B87BCE-5EA9-5B05-4174-FA242F68AD87}"/>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4" name="圖片 3">
            <a:extLst>
              <a:ext uri="{FF2B5EF4-FFF2-40B4-BE49-F238E27FC236}">
                <a16:creationId xmlns:a16="http://schemas.microsoft.com/office/drawing/2014/main" id="{585BF9B8-24E2-0640-2546-7749D8EB0E79}"/>
              </a:ext>
            </a:extLst>
          </p:cNvPr>
          <p:cNvPicPr>
            <a:picLocks noChangeAspect="1"/>
          </p:cNvPicPr>
          <p:nvPr/>
        </p:nvPicPr>
        <p:blipFill>
          <a:blip r:embed="rId5"/>
          <a:stretch>
            <a:fillRect/>
          </a:stretch>
        </p:blipFill>
        <p:spPr>
          <a:xfrm>
            <a:off x="982640" y="1684229"/>
            <a:ext cx="5283210" cy="3391205"/>
          </a:xfrm>
          <a:prstGeom prst="rect">
            <a:avLst/>
          </a:prstGeom>
        </p:spPr>
      </p:pic>
      <p:pic>
        <p:nvPicPr>
          <p:cNvPr id="7" name="圖片 6">
            <a:extLst>
              <a:ext uri="{FF2B5EF4-FFF2-40B4-BE49-F238E27FC236}">
                <a16:creationId xmlns:a16="http://schemas.microsoft.com/office/drawing/2014/main" id="{D90318CC-9C06-DFDF-FA64-1DB0CB882178}"/>
              </a:ext>
            </a:extLst>
          </p:cNvPr>
          <p:cNvPicPr>
            <a:picLocks noChangeAspect="1"/>
          </p:cNvPicPr>
          <p:nvPr/>
        </p:nvPicPr>
        <p:blipFill>
          <a:blip r:embed="rId6"/>
          <a:stretch>
            <a:fillRect/>
          </a:stretch>
        </p:blipFill>
        <p:spPr>
          <a:xfrm>
            <a:off x="6313399" y="3429000"/>
            <a:ext cx="5040401" cy="2681288"/>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P20</a:t>
            </a:r>
            <a:endParaRPr lang="zh-TW" altLang="en-US" sz="2800" dirty="0">
              <a:solidFill>
                <a:schemeClr val="bg1"/>
              </a:solidFill>
            </a:endParaRPr>
          </a:p>
        </p:txBody>
      </p:sp>
      <p:cxnSp>
        <p:nvCxnSpPr>
          <p:cNvPr id="10" name="直線接點 9"/>
          <p:cNvCxnSpPr/>
          <p:nvPr/>
        </p:nvCxnSpPr>
        <p:spPr>
          <a:xfrm>
            <a:off x="2927648" y="1988840"/>
            <a:ext cx="31683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16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6925581" y="773636"/>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4" name="圖片 3">
            <a:extLst>
              <a:ext uri="{FF2B5EF4-FFF2-40B4-BE49-F238E27FC236}">
                <a16:creationId xmlns:a16="http://schemas.microsoft.com/office/drawing/2014/main" id="{6A33A156-171C-2BC7-4BFA-6CE450F9E828}"/>
              </a:ext>
            </a:extLst>
          </p:cNvPr>
          <p:cNvPicPr>
            <a:picLocks noChangeAspect="1"/>
          </p:cNvPicPr>
          <p:nvPr/>
        </p:nvPicPr>
        <p:blipFill>
          <a:blip r:embed="rId5"/>
          <a:stretch>
            <a:fillRect/>
          </a:stretch>
        </p:blipFill>
        <p:spPr>
          <a:xfrm>
            <a:off x="9877847" y="4969673"/>
            <a:ext cx="1621677" cy="1469263"/>
          </a:xfrm>
          <a:prstGeom prst="rect">
            <a:avLst/>
          </a:prstGeom>
        </p:spPr>
      </p:pic>
      <p:pic>
        <p:nvPicPr>
          <p:cNvPr id="5" name="圖片 4">
            <a:extLst>
              <a:ext uri="{FF2B5EF4-FFF2-40B4-BE49-F238E27FC236}">
                <a16:creationId xmlns:a16="http://schemas.microsoft.com/office/drawing/2014/main" id="{CF1B01EA-BD63-A956-CC7C-0BBFC2A33E30}"/>
              </a:ext>
            </a:extLst>
          </p:cNvPr>
          <p:cNvPicPr>
            <a:picLocks noChangeAspect="1"/>
          </p:cNvPicPr>
          <p:nvPr/>
        </p:nvPicPr>
        <p:blipFill>
          <a:blip r:embed="rId6"/>
          <a:stretch>
            <a:fillRect/>
          </a:stretch>
        </p:blipFill>
        <p:spPr>
          <a:xfrm>
            <a:off x="1107610" y="1656171"/>
            <a:ext cx="7246085" cy="4682248"/>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P21</a:t>
            </a:r>
            <a:endParaRPr lang="zh-TW" altLang="en-US" sz="2800" dirty="0">
              <a:solidFill>
                <a:schemeClr val="bg1"/>
              </a:solidFill>
            </a:endParaRPr>
          </a:p>
        </p:txBody>
      </p:sp>
    </p:spTree>
    <p:extLst>
      <p:ext uri="{BB962C8B-B14F-4D97-AF65-F5344CB8AC3E}">
        <p14:creationId xmlns:p14="http://schemas.microsoft.com/office/powerpoint/2010/main" val="248815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E3A76C1B-9647-EF0B-2546-251C8DCC344F}"/>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5" name="圖片 4">
            <a:extLst>
              <a:ext uri="{FF2B5EF4-FFF2-40B4-BE49-F238E27FC236}">
                <a16:creationId xmlns:a16="http://schemas.microsoft.com/office/drawing/2014/main" id="{8579FF8E-FA0A-CFE8-B453-D45BB936FDB7}"/>
              </a:ext>
            </a:extLst>
          </p:cNvPr>
          <p:cNvPicPr>
            <a:picLocks noChangeAspect="1"/>
          </p:cNvPicPr>
          <p:nvPr/>
        </p:nvPicPr>
        <p:blipFill>
          <a:blip r:embed="rId6"/>
          <a:stretch>
            <a:fillRect/>
          </a:stretch>
        </p:blipFill>
        <p:spPr>
          <a:xfrm>
            <a:off x="1321896" y="1690688"/>
            <a:ext cx="5352579" cy="682642"/>
          </a:xfrm>
          <a:prstGeom prst="rect">
            <a:avLst/>
          </a:prstGeom>
        </p:spPr>
      </p:pic>
      <p:pic>
        <p:nvPicPr>
          <p:cNvPr id="7" name="圖片 6">
            <a:extLst>
              <a:ext uri="{FF2B5EF4-FFF2-40B4-BE49-F238E27FC236}">
                <a16:creationId xmlns:a16="http://schemas.microsoft.com/office/drawing/2014/main" id="{2C54826D-D958-D7A5-00C6-40284B4F94AB}"/>
              </a:ext>
            </a:extLst>
          </p:cNvPr>
          <p:cNvPicPr>
            <a:picLocks noChangeAspect="1"/>
          </p:cNvPicPr>
          <p:nvPr/>
        </p:nvPicPr>
        <p:blipFill>
          <a:blip r:embed="rId7"/>
          <a:stretch>
            <a:fillRect/>
          </a:stretch>
        </p:blipFill>
        <p:spPr>
          <a:xfrm>
            <a:off x="3257875" y="2386143"/>
            <a:ext cx="5459928" cy="4127219"/>
          </a:xfrm>
          <a:prstGeom prst="rect">
            <a:avLst/>
          </a:prstGeom>
        </p:spPr>
      </p:pic>
      <p:sp>
        <p:nvSpPr>
          <p:cNvPr id="9" name="剪去並圓角化單一角落矩形 8"/>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P22</a:t>
            </a:r>
            <a:endParaRPr lang="zh-TW" altLang="en-US" sz="2800" dirty="0">
              <a:solidFill>
                <a:schemeClr val="bg1"/>
              </a:solidFill>
            </a:endParaRPr>
          </a:p>
        </p:txBody>
      </p:sp>
      <p:cxnSp>
        <p:nvCxnSpPr>
          <p:cNvPr id="11" name="直線接點 10"/>
          <p:cNvCxnSpPr/>
          <p:nvPr/>
        </p:nvCxnSpPr>
        <p:spPr>
          <a:xfrm>
            <a:off x="5159896" y="2903240"/>
            <a:ext cx="31683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148394" y="3117964"/>
            <a:ext cx="14555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5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FFB23073-FCEA-36F9-DD76-DBAA5D91E584}"/>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8921F359-99AA-9894-7A79-A795A8915400}"/>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C34F3400-6C18-58AC-B037-42044C70DD4D}"/>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BC5296EC-C0C4-6E17-51E2-986D80A96683}"/>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8207A125-D012-F488-9584-F2DD0E24CD8C}"/>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A38547F8-98F4-43A3-0C48-4579EF3CA1B1}"/>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4" name="圖片 3">
            <a:extLst>
              <a:ext uri="{FF2B5EF4-FFF2-40B4-BE49-F238E27FC236}">
                <a16:creationId xmlns:a16="http://schemas.microsoft.com/office/drawing/2014/main" id="{17F6BEC3-12B5-3C5E-FB59-7A2D70D7A0FB}"/>
              </a:ext>
            </a:extLst>
          </p:cNvPr>
          <p:cNvPicPr>
            <a:picLocks noChangeAspect="1"/>
          </p:cNvPicPr>
          <p:nvPr/>
        </p:nvPicPr>
        <p:blipFill>
          <a:blip r:embed="rId6"/>
          <a:stretch>
            <a:fillRect/>
          </a:stretch>
        </p:blipFill>
        <p:spPr>
          <a:xfrm>
            <a:off x="1235074" y="1575222"/>
            <a:ext cx="4966843" cy="703191"/>
          </a:xfrm>
          <a:prstGeom prst="rect">
            <a:avLst/>
          </a:prstGeom>
        </p:spPr>
      </p:pic>
      <p:pic>
        <p:nvPicPr>
          <p:cNvPr id="8" name="圖片 7">
            <a:extLst>
              <a:ext uri="{FF2B5EF4-FFF2-40B4-BE49-F238E27FC236}">
                <a16:creationId xmlns:a16="http://schemas.microsoft.com/office/drawing/2014/main" id="{69486E2B-038D-692E-9B3C-F82BE9B39CC0}"/>
              </a:ext>
            </a:extLst>
          </p:cNvPr>
          <p:cNvPicPr>
            <a:picLocks noChangeAspect="1"/>
          </p:cNvPicPr>
          <p:nvPr/>
        </p:nvPicPr>
        <p:blipFill>
          <a:blip r:embed="rId7"/>
          <a:stretch>
            <a:fillRect/>
          </a:stretch>
        </p:blipFill>
        <p:spPr>
          <a:xfrm>
            <a:off x="3931533" y="2266401"/>
            <a:ext cx="4495345" cy="4264024"/>
          </a:xfrm>
          <a:prstGeom prst="rect">
            <a:avLst/>
          </a:prstGeom>
        </p:spPr>
      </p:pic>
      <p:sp>
        <p:nvSpPr>
          <p:cNvPr id="9" name="剪去並圓角化單一角落矩形 8"/>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P23</a:t>
            </a:r>
            <a:endParaRPr lang="zh-TW" altLang="en-US" sz="2800" dirty="0">
              <a:solidFill>
                <a:schemeClr val="bg1"/>
              </a:solidFill>
            </a:endParaRPr>
          </a:p>
        </p:txBody>
      </p:sp>
      <p:cxnSp>
        <p:nvCxnSpPr>
          <p:cNvPr id="13" name="直線接點 12"/>
          <p:cNvCxnSpPr/>
          <p:nvPr/>
        </p:nvCxnSpPr>
        <p:spPr>
          <a:xfrm>
            <a:off x="6549758" y="5053114"/>
            <a:ext cx="8882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32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D4D2C221-0CC1-CC30-8E8E-771639D26E84}"/>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2645D47D-82D2-B509-336B-EE6B7C7BBA85}"/>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05FDF042-B8A2-5A34-CAA1-5018774D377A}"/>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A81ACA3E-4D7A-B950-8C3A-6ADE134051FA}"/>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21C3EB49-EE24-AC37-3129-AE8F91BEA93C}"/>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243CB34E-6480-15AB-781B-97DED6623DE7}"/>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5" name="圖片 4">
            <a:extLst>
              <a:ext uri="{FF2B5EF4-FFF2-40B4-BE49-F238E27FC236}">
                <a16:creationId xmlns:a16="http://schemas.microsoft.com/office/drawing/2014/main" id="{3C5FED83-9376-278E-881B-12696A167DA3}"/>
              </a:ext>
            </a:extLst>
          </p:cNvPr>
          <p:cNvPicPr>
            <a:picLocks noChangeAspect="1"/>
          </p:cNvPicPr>
          <p:nvPr/>
        </p:nvPicPr>
        <p:blipFill>
          <a:blip r:embed="rId6"/>
          <a:stretch>
            <a:fillRect/>
          </a:stretch>
        </p:blipFill>
        <p:spPr>
          <a:xfrm>
            <a:off x="1678675" y="1573575"/>
            <a:ext cx="6531013" cy="4920358"/>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P24</a:t>
            </a:r>
            <a:endParaRPr lang="zh-TW" altLang="en-US" sz="2800" dirty="0">
              <a:solidFill>
                <a:schemeClr val="bg1"/>
              </a:solidFill>
            </a:endParaRPr>
          </a:p>
        </p:txBody>
      </p:sp>
      <p:cxnSp>
        <p:nvCxnSpPr>
          <p:cNvPr id="10" name="直線接點 9"/>
          <p:cNvCxnSpPr/>
          <p:nvPr/>
        </p:nvCxnSpPr>
        <p:spPr>
          <a:xfrm>
            <a:off x="4586690" y="2033151"/>
            <a:ext cx="10192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922253" y="2033151"/>
            <a:ext cx="10089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082222" y="2554040"/>
            <a:ext cx="6262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015880" y="2276872"/>
            <a:ext cx="11802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2321013" y="6401330"/>
            <a:ext cx="112826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3154154" y="6149153"/>
            <a:ext cx="14555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87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65974084-3B48-59E4-7570-113AF0DE13C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B8E438A5-C285-B87C-9D04-9FED9C09E341}"/>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42D024F4-AE6F-C0B1-0225-8A15ACA2B36D}"/>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8CB7207C-51B0-5823-9591-C6BBE6B283BE}"/>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BAC20B22-5303-924E-6040-9E08A14B666B}"/>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1859A2B7-8613-0750-005D-0522F07858AA}"/>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4" name="圖片 3">
            <a:extLst>
              <a:ext uri="{FF2B5EF4-FFF2-40B4-BE49-F238E27FC236}">
                <a16:creationId xmlns:a16="http://schemas.microsoft.com/office/drawing/2014/main" id="{6E9565FB-9F8D-0071-F1CC-04FC049D9529}"/>
              </a:ext>
            </a:extLst>
          </p:cNvPr>
          <p:cNvPicPr>
            <a:picLocks noChangeAspect="1"/>
          </p:cNvPicPr>
          <p:nvPr/>
        </p:nvPicPr>
        <p:blipFill>
          <a:blip r:embed="rId6"/>
          <a:stretch>
            <a:fillRect/>
          </a:stretch>
        </p:blipFill>
        <p:spPr>
          <a:xfrm>
            <a:off x="2298658" y="1509931"/>
            <a:ext cx="5994828" cy="4998598"/>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P25</a:t>
            </a:r>
            <a:endParaRPr lang="zh-TW" altLang="en-US" sz="2800" dirty="0">
              <a:solidFill>
                <a:schemeClr val="bg1"/>
              </a:solidFill>
            </a:endParaRPr>
          </a:p>
        </p:txBody>
      </p:sp>
      <p:cxnSp>
        <p:nvCxnSpPr>
          <p:cNvPr id="10" name="直線接點 9"/>
          <p:cNvCxnSpPr/>
          <p:nvPr/>
        </p:nvCxnSpPr>
        <p:spPr>
          <a:xfrm>
            <a:off x="5587263" y="2890857"/>
            <a:ext cx="23439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277037" y="5277884"/>
            <a:ext cx="16541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6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D2DD764C-A372-F853-387F-0E4D3173EB91}"/>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05ECDF5D-80F8-67E3-B269-F1F6540FC597}"/>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8CA1B090-437D-DE02-D4B4-CBE9C6F145D5}"/>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3E9ABBF7-2761-ED8C-36FA-77B50FA0534B}"/>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F744962B-9111-5257-E828-7A9C3073E36C}"/>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B2368CBC-FCAF-C42F-E169-679C0397EFE0}"/>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5" name="圖片 4">
            <a:extLst>
              <a:ext uri="{FF2B5EF4-FFF2-40B4-BE49-F238E27FC236}">
                <a16:creationId xmlns:a16="http://schemas.microsoft.com/office/drawing/2014/main" id="{1E4ABDE7-6616-14D3-DAB4-48E3DD4EEB43}"/>
              </a:ext>
            </a:extLst>
          </p:cNvPr>
          <p:cNvPicPr>
            <a:picLocks noChangeAspect="1"/>
          </p:cNvPicPr>
          <p:nvPr/>
        </p:nvPicPr>
        <p:blipFill>
          <a:blip r:embed="rId6"/>
          <a:stretch>
            <a:fillRect/>
          </a:stretch>
        </p:blipFill>
        <p:spPr>
          <a:xfrm>
            <a:off x="1128449" y="1771541"/>
            <a:ext cx="7174188" cy="4615132"/>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P25</a:t>
            </a:r>
            <a:endParaRPr lang="zh-TW" altLang="en-US" sz="2800" dirty="0">
              <a:solidFill>
                <a:schemeClr val="bg1"/>
              </a:solidFill>
            </a:endParaRPr>
          </a:p>
        </p:txBody>
      </p:sp>
      <p:cxnSp>
        <p:nvCxnSpPr>
          <p:cNvPr id="11" name="直線接點 10"/>
          <p:cNvCxnSpPr>
            <a:cxnSpLocks/>
          </p:cNvCxnSpPr>
          <p:nvPr/>
        </p:nvCxnSpPr>
        <p:spPr>
          <a:xfrm>
            <a:off x="6156596" y="5447331"/>
            <a:ext cx="153816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388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1237C70B-3FE5-F4BD-369A-62652324955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ACF05492-4A71-77C5-B3CF-AD4C5B9605AE}"/>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3A0A204F-3209-7D45-145F-85FBBD057E15}"/>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7D0FED61-89E5-199A-4B5B-23DE35192632}"/>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4540B24A-8A1F-8814-5259-BB359E1ADEBC}"/>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E735ABA2-B952-2774-815A-1433F380873B}"/>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5" name="圖片 4">
            <a:extLst>
              <a:ext uri="{FF2B5EF4-FFF2-40B4-BE49-F238E27FC236}">
                <a16:creationId xmlns:a16="http://schemas.microsoft.com/office/drawing/2014/main" id="{A17F6FE9-1293-1A61-E046-A559B18F642A}"/>
              </a:ext>
            </a:extLst>
          </p:cNvPr>
          <p:cNvPicPr>
            <a:picLocks noChangeAspect="1"/>
          </p:cNvPicPr>
          <p:nvPr/>
        </p:nvPicPr>
        <p:blipFill>
          <a:blip r:embed="rId6"/>
          <a:stretch>
            <a:fillRect/>
          </a:stretch>
        </p:blipFill>
        <p:spPr>
          <a:xfrm>
            <a:off x="1235075" y="1583975"/>
            <a:ext cx="5945644" cy="676339"/>
          </a:xfrm>
          <a:prstGeom prst="rect">
            <a:avLst/>
          </a:prstGeom>
        </p:spPr>
      </p:pic>
      <p:pic>
        <p:nvPicPr>
          <p:cNvPr id="7" name="圖片 6">
            <a:extLst>
              <a:ext uri="{FF2B5EF4-FFF2-40B4-BE49-F238E27FC236}">
                <a16:creationId xmlns:a16="http://schemas.microsoft.com/office/drawing/2014/main" id="{09442189-765A-B6E2-57B6-E4649916460C}"/>
              </a:ext>
            </a:extLst>
          </p:cNvPr>
          <p:cNvPicPr>
            <a:picLocks noChangeAspect="1"/>
          </p:cNvPicPr>
          <p:nvPr/>
        </p:nvPicPr>
        <p:blipFill>
          <a:blip r:embed="rId7"/>
          <a:stretch>
            <a:fillRect/>
          </a:stretch>
        </p:blipFill>
        <p:spPr>
          <a:xfrm>
            <a:off x="3908385" y="2290533"/>
            <a:ext cx="4653678" cy="4202341"/>
          </a:xfrm>
          <a:prstGeom prst="rect">
            <a:avLst/>
          </a:prstGeom>
        </p:spPr>
      </p:pic>
      <p:sp>
        <p:nvSpPr>
          <p:cNvPr id="9" name="剪去並圓角化單一角落矩形 8"/>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P27</a:t>
            </a:r>
            <a:endParaRPr lang="zh-TW" altLang="en-US" sz="2800" dirty="0">
              <a:solidFill>
                <a:schemeClr val="bg1"/>
              </a:solidFill>
            </a:endParaRPr>
          </a:p>
        </p:txBody>
      </p:sp>
      <p:cxnSp>
        <p:nvCxnSpPr>
          <p:cNvPr id="12" name="直線接點 11"/>
          <p:cNvCxnSpPr/>
          <p:nvPr/>
        </p:nvCxnSpPr>
        <p:spPr>
          <a:xfrm>
            <a:off x="5172075" y="6016854"/>
            <a:ext cx="28670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156596" y="5835879"/>
            <a:ext cx="18825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152820" y="6216879"/>
            <a:ext cx="10037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544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BDB8FC31-BFEC-BB65-8640-F104E5693477}"/>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57AADDD5-5276-4A46-29E4-D8D67736E101}"/>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E2724A94-1C7A-672F-3A36-0EF2350851F6}"/>
              </a:ext>
            </a:extLst>
          </p:cNvPr>
          <p:cNvSpPr txBox="1">
            <a:spLocks noGrp="1"/>
          </p:cNvSpPr>
          <p:nvPr>
            <p:ph type="body" idx="1"/>
          </p:nvPr>
        </p:nvSpPr>
        <p:spPr>
          <a:xfrm>
            <a:off x="1226608" y="1843802"/>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9B23590C-8B21-2771-C576-5830E729CAC2}"/>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695873DF-B99A-AB5B-8E51-D5AD26BE54A2}"/>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2BF0A210-00F8-36D8-0E92-49A5895DB917}"/>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4" name="圖片 3">
            <a:extLst>
              <a:ext uri="{FF2B5EF4-FFF2-40B4-BE49-F238E27FC236}">
                <a16:creationId xmlns:a16="http://schemas.microsoft.com/office/drawing/2014/main" id="{50615E01-CEB2-2EA1-5A06-324482E6B543}"/>
              </a:ext>
            </a:extLst>
          </p:cNvPr>
          <p:cNvPicPr>
            <a:picLocks noChangeAspect="1"/>
          </p:cNvPicPr>
          <p:nvPr/>
        </p:nvPicPr>
        <p:blipFill>
          <a:blip r:embed="rId6"/>
          <a:stretch>
            <a:fillRect/>
          </a:stretch>
        </p:blipFill>
        <p:spPr>
          <a:xfrm>
            <a:off x="1287606" y="1771541"/>
            <a:ext cx="7001261" cy="4108524"/>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P28</a:t>
            </a:r>
            <a:endParaRPr lang="zh-TW" altLang="en-US" sz="2800" dirty="0">
              <a:solidFill>
                <a:schemeClr val="bg1"/>
              </a:solidFill>
            </a:endParaRPr>
          </a:p>
        </p:txBody>
      </p:sp>
      <p:cxnSp>
        <p:nvCxnSpPr>
          <p:cNvPr id="10" name="直線接點 9"/>
          <p:cNvCxnSpPr/>
          <p:nvPr/>
        </p:nvCxnSpPr>
        <p:spPr>
          <a:xfrm>
            <a:off x="6705823" y="2840427"/>
            <a:ext cx="10037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181573" y="5143500"/>
            <a:ext cx="16066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a:cxnSpLocks/>
          </p:cNvCxnSpPr>
          <p:nvPr/>
        </p:nvCxnSpPr>
        <p:spPr>
          <a:xfrm>
            <a:off x="4727678" y="4878066"/>
            <a:ext cx="109227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991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669D3A74-EE2A-B310-D8B8-BAAA1B824EDA}"/>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E194E34D-4656-F4C3-9ED0-6C37808EE29A}"/>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AEDD9D33-25F7-535F-E8D9-884382B41760}"/>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484F3C9D-97AB-6F5C-09B6-5D22C2D3AFEF}"/>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5A3AD316-13AD-4351-4630-02DB7C0AFC8B}"/>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6E20BECD-F943-4A6F-E975-3FA3F11CC35A}"/>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5" name="圖片 4">
            <a:extLst>
              <a:ext uri="{FF2B5EF4-FFF2-40B4-BE49-F238E27FC236}">
                <a16:creationId xmlns:a16="http://schemas.microsoft.com/office/drawing/2014/main" id="{3DD81E37-8145-C17F-61BC-0895C4BFA954}"/>
              </a:ext>
            </a:extLst>
          </p:cNvPr>
          <p:cNvPicPr>
            <a:picLocks noChangeAspect="1"/>
          </p:cNvPicPr>
          <p:nvPr/>
        </p:nvPicPr>
        <p:blipFill>
          <a:blip r:embed="rId6"/>
          <a:stretch>
            <a:fillRect/>
          </a:stretch>
        </p:blipFill>
        <p:spPr>
          <a:xfrm>
            <a:off x="2810229" y="1572563"/>
            <a:ext cx="5432504" cy="4893145"/>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P28</a:t>
            </a:r>
            <a:endParaRPr lang="zh-TW" altLang="en-US" sz="2800" dirty="0">
              <a:solidFill>
                <a:schemeClr val="bg1"/>
              </a:solidFill>
            </a:endParaRPr>
          </a:p>
        </p:txBody>
      </p:sp>
      <p:cxnSp>
        <p:nvCxnSpPr>
          <p:cNvPr id="10" name="直線接點 9"/>
          <p:cNvCxnSpPr/>
          <p:nvPr/>
        </p:nvCxnSpPr>
        <p:spPr>
          <a:xfrm>
            <a:off x="5877148" y="2773752"/>
            <a:ext cx="19619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105373" y="3009900"/>
            <a:ext cx="327637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2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未來議起來簡介</a:t>
            </a:r>
            <a:endParaRPr dirty="0"/>
          </a:p>
        </p:txBody>
      </p:sp>
      <p:sp>
        <p:nvSpPr>
          <p:cNvPr id="162" name="Google Shape;162;p5"/>
          <p:cNvSpPr txBox="1">
            <a:spLocks noGrp="1"/>
          </p:cNvSpPr>
          <p:nvPr>
            <p:ph type="body" idx="1"/>
          </p:nvPr>
        </p:nvSpPr>
        <p:spPr>
          <a:xfrm>
            <a:off x="1006475" y="1659996"/>
            <a:ext cx="10118725" cy="46307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833C0B"/>
              </a:buClr>
              <a:buSzPts val="2800"/>
              <a:buFont typeface="Arial"/>
              <a:buChar char="•"/>
            </a:pPr>
            <a:r>
              <a:rPr lang="zh-TW" altLang="en-US" dirty="0">
                <a:latin typeface="+mn-lt"/>
                <a:ea typeface="微軟正黑體" panose="020B0604030504040204" pitchFamily="34" charset="-120"/>
              </a:rPr>
              <a:t>自</a:t>
            </a:r>
            <a:r>
              <a:rPr lang="en-US" altLang="zh-TW" dirty="0">
                <a:latin typeface="+mn-lt"/>
                <a:ea typeface="微軟正黑體" panose="020B0604030504040204" pitchFamily="34" charset="-120"/>
              </a:rPr>
              <a:t>2021</a:t>
            </a:r>
            <a:r>
              <a:rPr lang="zh-TW" altLang="en-US" dirty="0">
                <a:latin typeface="+mn-lt"/>
                <a:ea typeface="微軟正黑體" panose="020B0604030504040204" pitchFamily="34" charset="-120"/>
              </a:rPr>
              <a:t>年</a:t>
            </a:r>
            <a:r>
              <a:rPr lang="en-US" altLang="zh-TW" dirty="0">
                <a:latin typeface="+mn-lt"/>
                <a:ea typeface="微軟正黑體" panose="020B0604030504040204" pitchFamily="34" charset="-120"/>
              </a:rPr>
              <a:t>7</a:t>
            </a:r>
            <a:r>
              <a:rPr lang="zh-TW" altLang="en-US" dirty="0">
                <a:latin typeface="+mn-lt"/>
                <a:ea typeface="微軟正黑體" panose="020B0604030504040204" pitchFamily="34" charset="-120"/>
              </a:rPr>
              <a:t>月，受教育部技職司與招策會的委託，由清大社會所執行「技高、技專學習歷程審查審議計畫」，以審議民主的精神，邀請技高師生、技專師生、雇主、家長等不同身份的人，彼此針對學習歷程進行對話與討論。計畫執行三年半，我們已舉辦了近</a:t>
            </a:r>
            <a:r>
              <a:rPr lang="en-US" altLang="zh-TW" dirty="0">
                <a:latin typeface="+mn-lt"/>
                <a:ea typeface="微軟正黑體" panose="020B0604030504040204" pitchFamily="34" charset="-120"/>
              </a:rPr>
              <a:t>160</a:t>
            </a:r>
            <a:r>
              <a:rPr lang="zh-TW" altLang="en-US" dirty="0">
                <a:latin typeface="+mn-lt"/>
                <a:ea typeface="微軟正黑體" panose="020B0604030504040204" pitchFamily="34" charset="-120"/>
              </a:rPr>
              <a:t>場學習歷程審議討論會，共近</a:t>
            </a:r>
            <a:r>
              <a:rPr lang="en-US" altLang="zh-TW" dirty="0">
                <a:latin typeface="+mn-lt"/>
                <a:ea typeface="微軟正黑體" panose="020B0604030504040204" pitchFamily="34" charset="-120"/>
              </a:rPr>
              <a:t>3,000</a:t>
            </a:r>
            <a:r>
              <a:rPr lang="zh-TW" altLang="en-US" dirty="0">
                <a:latin typeface="+mn-lt"/>
                <a:ea typeface="微軟正黑體" panose="020B0604030504040204" pitchFamily="34" charset="-120"/>
              </a:rPr>
              <a:t>人次參與，計畫已於</a:t>
            </a:r>
            <a:r>
              <a:rPr lang="en-US" altLang="zh-TW" dirty="0">
                <a:latin typeface="+mn-lt"/>
                <a:ea typeface="微軟正黑體" panose="020B0604030504040204" pitchFamily="34" charset="-120"/>
              </a:rPr>
              <a:t>2024</a:t>
            </a:r>
            <a:r>
              <a:rPr lang="zh-TW" altLang="en-US" dirty="0">
                <a:latin typeface="+mn-lt"/>
                <a:ea typeface="微軟正黑體" panose="020B0604030504040204" pitchFamily="34" charset="-120"/>
              </a:rPr>
              <a:t>年底結束！</a:t>
            </a:r>
          </a:p>
          <a:p>
            <a:pPr marL="228600" marR="0" lvl="0" indent="-228600" algn="l" rtl="0">
              <a:lnSpc>
                <a:spcPct val="120000"/>
              </a:lnSpc>
              <a:spcAft>
                <a:spcPts val="0"/>
              </a:spcAft>
              <a:buClr>
                <a:srgbClr val="833C0B"/>
              </a:buClr>
              <a:buSzPts val="2800"/>
              <a:buFont typeface="Arial"/>
              <a:buChar char="•"/>
            </a:pPr>
            <a:r>
              <a:rPr lang="zh-TW" altLang="en-US" dirty="0"/>
              <a:t>計畫的最具體成果是完成「技高學習歷程檔案呈現建議」</a:t>
            </a:r>
            <a:endParaRPr lang="en-US" altLang="zh-TW" dirty="0"/>
          </a:p>
          <a:p>
            <a:pPr marL="228600" marR="0" lvl="0" indent="-228600" algn="l" rtl="0">
              <a:lnSpc>
                <a:spcPct val="120000"/>
              </a:lnSpc>
              <a:spcAft>
                <a:spcPts val="0"/>
              </a:spcAft>
              <a:buClr>
                <a:srgbClr val="833C0B"/>
              </a:buClr>
              <a:buSzPts val="2800"/>
              <a:buFont typeface="Arial"/>
              <a:buChar char="•"/>
            </a:pPr>
            <a:r>
              <a:rPr lang="zh-TW" altLang="en-US" dirty="0"/>
              <a:t>讓技高老師與同學更加了解與運用這本小手冊！</a:t>
            </a:r>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5252710" y="764231"/>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A9DC859D-8752-21A7-EB17-3F65158A0348}"/>
              </a:ext>
            </a:extLst>
          </p:cNvPr>
          <p:cNvPicPr>
            <a:picLocks noChangeAspect="1"/>
          </p:cNvPicPr>
          <p:nvPr/>
        </p:nvPicPr>
        <p:blipFill>
          <a:blip r:embed="rId5"/>
          <a:stretch>
            <a:fillRect/>
          </a:stretch>
        </p:blipFill>
        <p:spPr>
          <a:xfrm>
            <a:off x="9831930" y="4933076"/>
            <a:ext cx="1621677" cy="1469263"/>
          </a:xfrm>
          <a:prstGeom prst="rect">
            <a:avLst/>
          </a:prstGeom>
        </p:spPr>
      </p:pic>
    </p:spTree>
    <p:extLst>
      <p:ext uri="{BB962C8B-B14F-4D97-AF65-F5344CB8AC3E}">
        <p14:creationId xmlns:p14="http://schemas.microsoft.com/office/powerpoint/2010/main" val="4263278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870B6D39-632C-FD25-A065-0443C018E65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10617C5-82CF-4CEE-8A51-529893452278}"/>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D9AF555F-BDC4-2FA5-7A56-F8A039C8E814}"/>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49D73534-BF6A-E975-5107-308AC6C3AB90}"/>
              </a:ext>
            </a:extLst>
          </p:cNvPr>
          <p:cNvPicPr preferRelativeResize="0"/>
          <p:nvPr/>
        </p:nvPicPr>
        <p:blipFill rotWithShape="1">
          <a:blip r:embed="rId3">
            <a:alphaModFix/>
          </a:blip>
          <a:srcRect/>
          <a:stretch/>
        </p:blipFill>
        <p:spPr>
          <a:xfrm flipH="1">
            <a:off x="6905033" y="773636"/>
            <a:ext cx="744990" cy="496660"/>
          </a:xfrm>
          <a:prstGeom prst="rect">
            <a:avLst/>
          </a:prstGeom>
          <a:noFill/>
          <a:ln>
            <a:noFill/>
          </a:ln>
        </p:spPr>
      </p:pic>
      <p:pic>
        <p:nvPicPr>
          <p:cNvPr id="165" name="Google Shape;165;p5">
            <a:extLst>
              <a:ext uri="{FF2B5EF4-FFF2-40B4-BE49-F238E27FC236}">
                <a16:creationId xmlns:a16="http://schemas.microsoft.com/office/drawing/2014/main" id="{C03D1E8C-88E3-4B5F-060F-0B838B209354}"/>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A26BBCC9-6B57-25C3-104B-78BD0F15AD62}"/>
              </a:ext>
            </a:extLst>
          </p:cNvPr>
          <p:cNvPicPr>
            <a:picLocks noChangeAspect="1"/>
          </p:cNvPicPr>
          <p:nvPr/>
        </p:nvPicPr>
        <p:blipFill>
          <a:blip r:embed="rId5"/>
          <a:stretch>
            <a:fillRect/>
          </a:stretch>
        </p:blipFill>
        <p:spPr>
          <a:xfrm>
            <a:off x="9920056" y="4903312"/>
            <a:ext cx="1621677" cy="1469263"/>
          </a:xfrm>
          <a:prstGeom prst="rect">
            <a:avLst/>
          </a:prstGeom>
        </p:spPr>
      </p:pic>
      <p:pic>
        <p:nvPicPr>
          <p:cNvPr id="4" name="圖片 3">
            <a:extLst>
              <a:ext uri="{FF2B5EF4-FFF2-40B4-BE49-F238E27FC236}">
                <a16:creationId xmlns:a16="http://schemas.microsoft.com/office/drawing/2014/main" id="{20E110ED-F88C-2FF3-39D5-73B3CB50A89B}"/>
              </a:ext>
            </a:extLst>
          </p:cNvPr>
          <p:cNvPicPr>
            <a:picLocks noChangeAspect="1"/>
          </p:cNvPicPr>
          <p:nvPr/>
        </p:nvPicPr>
        <p:blipFill>
          <a:blip r:embed="rId6"/>
          <a:stretch>
            <a:fillRect/>
          </a:stretch>
        </p:blipFill>
        <p:spPr>
          <a:xfrm>
            <a:off x="2974341" y="1497338"/>
            <a:ext cx="4965886" cy="4980833"/>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P29</a:t>
            </a:r>
            <a:endParaRPr lang="zh-TW" altLang="en-US" sz="2800" dirty="0">
              <a:solidFill>
                <a:schemeClr val="bg1"/>
              </a:solidFill>
            </a:endParaRPr>
          </a:p>
        </p:txBody>
      </p:sp>
      <p:cxnSp>
        <p:nvCxnSpPr>
          <p:cNvPr id="10" name="直線接點 9"/>
          <p:cNvCxnSpPr/>
          <p:nvPr/>
        </p:nvCxnSpPr>
        <p:spPr>
          <a:xfrm>
            <a:off x="3134864" y="5724525"/>
            <a:ext cx="45151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134864" y="5953125"/>
            <a:ext cx="7608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13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6863936" y="773636"/>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BE56CE44-E335-91DA-B0A9-3F46BED4811B}"/>
              </a:ext>
            </a:extLst>
          </p:cNvPr>
          <p:cNvPicPr>
            <a:picLocks noChangeAspect="1"/>
          </p:cNvPicPr>
          <p:nvPr/>
        </p:nvPicPr>
        <p:blipFill>
          <a:blip r:embed="rId5"/>
          <a:stretch>
            <a:fillRect/>
          </a:stretch>
        </p:blipFill>
        <p:spPr>
          <a:xfrm>
            <a:off x="9908531" y="4923861"/>
            <a:ext cx="1621677" cy="1469263"/>
          </a:xfrm>
          <a:prstGeom prst="rect">
            <a:avLst/>
          </a:prstGeom>
        </p:spPr>
      </p:pic>
      <p:pic>
        <p:nvPicPr>
          <p:cNvPr id="5" name="圖片 4">
            <a:extLst>
              <a:ext uri="{FF2B5EF4-FFF2-40B4-BE49-F238E27FC236}">
                <a16:creationId xmlns:a16="http://schemas.microsoft.com/office/drawing/2014/main" id="{8C30C5AF-CDBD-E706-5E56-B0D234C4EC03}"/>
              </a:ext>
            </a:extLst>
          </p:cNvPr>
          <p:cNvPicPr>
            <a:picLocks noChangeAspect="1"/>
          </p:cNvPicPr>
          <p:nvPr/>
        </p:nvPicPr>
        <p:blipFill>
          <a:blip r:embed="rId6"/>
          <a:stretch>
            <a:fillRect/>
          </a:stretch>
        </p:blipFill>
        <p:spPr>
          <a:xfrm>
            <a:off x="1192434" y="1567341"/>
            <a:ext cx="5566632" cy="713521"/>
          </a:xfrm>
          <a:prstGeom prst="rect">
            <a:avLst/>
          </a:prstGeom>
        </p:spPr>
      </p:pic>
      <p:pic>
        <p:nvPicPr>
          <p:cNvPr id="7" name="圖片 6">
            <a:extLst>
              <a:ext uri="{FF2B5EF4-FFF2-40B4-BE49-F238E27FC236}">
                <a16:creationId xmlns:a16="http://schemas.microsoft.com/office/drawing/2014/main" id="{84A290C9-6C4E-83A3-C835-F252F47C18AB}"/>
              </a:ext>
            </a:extLst>
          </p:cNvPr>
          <p:cNvPicPr>
            <a:picLocks noChangeAspect="1"/>
          </p:cNvPicPr>
          <p:nvPr/>
        </p:nvPicPr>
        <p:blipFill>
          <a:blip r:embed="rId7"/>
          <a:stretch>
            <a:fillRect/>
          </a:stretch>
        </p:blipFill>
        <p:spPr>
          <a:xfrm>
            <a:off x="3818518" y="2366557"/>
            <a:ext cx="4628943" cy="4126318"/>
          </a:xfrm>
          <a:prstGeom prst="rect">
            <a:avLst/>
          </a:prstGeom>
        </p:spPr>
      </p:pic>
      <p:sp>
        <p:nvSpPr>
          <p:cNvPr id="9" name="剪去並圓角化單一角落矩形 8"/>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P30</a:t>
            </a:r>
            <a:endParaRPr lang="zh-TW" altLang="en-US" sz="2800" dirty="0">
              <a:solidFill>
                <a:schemeClr val="bg1"/>
              </a:solidFill>
            </a:endParaRPr>
          </a:p>
        </p:txBody>
      </p:sp>
      <p:cxnSp>
        <p:nvCxnSpPr>
          <p:cNvPr id="17" name="直線接點 16"/>
          <p:cNvCxnSpPr/>
          <p:nvPr/>
        </p:nvCxnSpPr>
        <p:spPr>
          <a:xfrm>
            <a:off x="5337622" y="3271029"/>
            <a:ext cx="13869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96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F3C9994A-9CAF-CE99-8722-3DBFE74B45ED}"/>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20F5501A-8C82-BB7E-C04E-9547B74A4F47}"/>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B964F7C1-238D-8DF5-3FA8-36FDA79A0D60}"/>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A8B8F9AB-468A-F410-21DA-864D660623D3}"/>
              </a:ext>
            </a:extLst>
          </p:cNvPr>
          <p:cNvPicPr preferRelativeResize="0"/>
          <p:nvPr/>
        </p:nvPicPr>
        <p:blipFill rotWithShape="1">
          <a:blip r:embed="rId3">
            <a:alphaModFix/>
          </a:blip>
          <a:srcRect/>
          <a:stretch/>
        </p:blipFill>
        <p:spPr>
          <a:xfrm flipH="1">
            <a:off x="6843388" y="773636"/>
            <a:ext cx="744990" cy="496660"/>
          </a:xfrm>
          <a:prstGeom prst="rect">
            <a:avLst/>
          </a:prstGeom>
          <a:noFill/>
          <a:ln>
            <a:noFill/>
          </a:ln>
        </p:spPr>
      </p:pic>
      <p:pic>
        <p:nvPicPr>
          <p:cNvPr id="165" name="Google Shape;165;p5">
            <a:extLst>
              <a:ext uri="{FF2B5EF4-FFF2-40B4-BE49-F238E27FC236}">
                <a16:creationId xmlns:a16="http://schemas.microsoft.com/office/drawing/2014/main" id="{FFF038DC-41C9-1750-FF4E-C0EAEC71A24C}"/>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1FC559A5-C931-414B-3AA6-7879A26192C3}"/>
              </a:ext>
            </a:extLst>
          </p:cNvPr>
          <p:cNvPicPr>
            <a:picLocks noChangeAspect="1"/>
          </p:cNvPicPr>
          <p:nvPr/>
        </p:nvPicPr>
        <p:blipFill>
          <a:blip r:embed="rId5"/>
          <a:stretch>
            <a:fillRect/>
          </a:stretch>
        </p:blipFill>
        <p:spPr>
          <a:xfrm>
            <a:off x="9908531" y="4923861"/>
            <a:ext cx="1621677" cy="1469263"/>
          </a:xfrm>
          <a:prstGeom prst="rect">
            <a:avLst/>
          </a:prstGeom>
        </p:spPr>
      </p:pic>
      <p:pic>
        <p:nvPicPr>
          <p:cNvPr id="4" name="圖片 3">
            <a:extLst>
              <a:ext uri="{FF2B5EF4-FFF2-40B4-BE49-F238E27FC236}">
                <a16:creationId xmlns:a16="http://schemas.microsoft.com/office/drawing/2014/main" id="{F591E76B-DF36-9BD8-7FB2-E808EE9C8AF5}"/>
              </a:ext>
            </a:extLst>
          </p:cNvPr>
          <p:cNvPicPr>
            <a:picLocks noChangeAspect="1"/>
          </p:cNvPicPr>
          <p:nvPr/>
        </p:nvPicPr>
        <p:blipFill>
          <a:blip r:embed="rId6"/>
          <a:stretch>
            <a:fillRect/>
          </a:stretch>
        </p:blipFill>
        <p:spPr>
          <a:xfrm>
            <a:off x="3282802" y="1563426"/>
            <a:ext cx="4745455" cy="4829697"/>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P31</a:t>
            </a:r>
            <a:endParaRPr lang="zh-TW" altLang="en-US" sz="2800" dirty="0">
              <a:solidFill>
                <a:schemeClr val="bg1"/>
              </a:solidFill>
            </a:endParaRPr>
          </a:p>
        </p:txBody>
      </p:sp>
      <p:cxnSp>
        <p:nvCxnSpPr>
          <p:cNvPr id="10" name="直線接點 9"/>
          <p:cNvCxnSpPr/>
          <p:nvPr/>
        </p:nvCxnSpPr>
        <p:spPr>
          <a:xfrm>
            <a:off x="4805607" y="1850575"/>
            <a:ext cx="24160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19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3880E6EE-1549-0B7F-F92A-4DC65D352E72}"/>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3B84DC14-2ED9-55A7-7456-FE8C86BC0E64}"/>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想看到的課程學習成果</a:t>
            </a:r>
            <a:endParaRPr dirty="0"/>
          </a:p>
        </p:txBody>
      </p:sp>
      <p:sp>
        <p:nvSpPr>
          <p:cNvPr id="162" name="Google Shape;162;p5">
            <a:extLst>
              <a:ext uri="{FF2B5EF4-FFF2-40B4-BE49-F238E27FC236}">
                <a16:creationId xmlns:a16="http://schemas.microsoft.com/office/drawing/2014/main" id="{B8656EA7-4E38-E43A-A0D0-3316B5DFEC60}"/>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DF9B36BA-424B-4340-2B1B-7EE296D847C4}"/>
              </a:ext>
            </a:extLst>
          </p:cNvPr>
          <p:cNvPicPr preferRelativeResize="0"/>
          <p:nvPr/>
        </p:nvPicPr>
        <p:blipFill rotWithShape="1">
          <a:blip r:embed="rId3">
            <a:alphaModFix/>
          </a:blip>
          <a:srcRect/>
          <a:stretch/>
        </p:blipFill>
        <p:spPr>
          <a:xfrm flipH="1">
            <a:off x="6843388" y="773636"/>
            <a:ext cx="744990" cy="496660"/>
          </a:xfrm>
          <a:prstGeom prst="rect">
            <a:avLst/>
          </a:prstGeom>
          <a:noFill/>
          <a:ln>
            <a:noFill/>
          </a:ln>
        </p:spPr>
      </p:pic>
      <p:pic>
        <p:nvPicPr>
          <p:cNvPr id="165" name="Google Shape;165;p5">
            <a:extLst>
              <a:ext uri="{FF2B5EF4-FFF2-40B4-BE49-F238E27FC236}">
                <a16:creationId xmlns:a16="http://schemas.microsoft.com/office/drawing/2014/main" id="{16801A9B-74F1-6C51-32A6-49A2DA3E7B66}"/>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6729FF4A-6052-447E-DE0D-87A0ABBAB15E}"/>
              </a:ext>
            </a:extLst>
          </p:cNvPr>
          <p:cNvPicPr>
            <a:picLocks noChangeAspect="1"/>
          </p:cNvPicPr>
          <p:nvPr/>
        </p:nvPicPr>
        <p:blipFill>
          <a:blip r:embed="rId5"/>
          <a:stretch>
            <a:fillRect/>
          </a:stretch>
        </p:blipFill>
        <p:spPr>
          <a:xfrm>
            <a:off x="9908531" y="4923861"/>
            <a:ext cx="1621677" cy="1469263"/>
          </a:xfrm>
          <a:prstGeom prst="rect">
            <a:avLst/>
          </a:prstGeom>
        </p:spPr>
      </p:pic>
      <p:pic>
        <p:nvPicPr>
          <p:cNvPr id="5" name="圖片 4">
            <a:extLst>
              <a:ext uri="{FF2B5EF4-FFF2-40B4-BE49-F238E27FC236}">
                <a16:creationId xmlns:a16="http://schemas.microsoft.com/office/drawing/2014/main" id="{BDF9ED50-F378-8BE2-0D93-275DABA9D1E8}"/>
              </a:ext>
            </a:extLst>
          </p:cNvPr>
          <p:cNvPicPr>
            <a:picLocks noChangeAspect="1"/>
          </p:cNvPicPr>
          <p:nvPr/>
        </p:nvPicPr>
        <p:blipFill>
          <a:blip r:embed="rId6"/>
          <a:stretch>
            <a:fillRect/>
          </a:stretch>
        </p:blipFill>
        <p:spPr>
          <a:xfrm>
            <a:off x="1016025" y="1584594"/>
            <a:ext cx="4994523" cy="603801"/>
          </a:xfrm>
          <a:prstGeom prst="rect">
            <a:avLst/>
          </a:prstGeom>
        </p:spPr>
      </p:pic>
      <p:pic>
        <p:nvPicPr>
          <p:cNvPr id="7" name="圖片 6">
            <a:extLst>
              <a:ext uri="{FF2B5EF4-FFF2-40B4-BE49-F238E27FC236}">
                <a16:creationId xmlns:a16="http://schemas.microsoft.com/office/drawing/2014/main" id="{DA4E95D0-EA30-63D0-CA22-984DB1EAC6D6}"/>
              </a:ext>
            </a:extLst>
          </p:cNvPr>
          <p:cNvPicPr>
            <a:picLocks noChangeAspect="1"/>
          </p:cNvPicPr>
          <p:nvPr/>
        </p:nvPicPr>
        <p:blipFill>
          <a:blip r:embed="rId7"/>
          <a:stretch>
            <a:fillRect/>
          </a:stretch>
        </p:blipFill>
        <p:spPr>
          <a:xfrm>
            <a:off x="3397615" y="2336235"/>
            <a:ext cx="5751004" cy="3831174"/>
          </a:xfrm>
          <a:prstGeom prst="rect">
            <a:avLst/>
          </a:prstGeom>
        </p:spPr>
      </p:pic>
      <p:sp>
        <p:nvSpPr>
          <p:cNvPr id="9" name="剪去並圓角化單一角落矩形 8"/>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P32</a:t>
            </a:r>
            <a:endParaRPr lang="zh-TW" altLang="en-US" sz="2800" dirty="0">
              <a:solidFill>
                <a:schemeClr val="bg1"/>
              </a:solidFill>
            </a:endParaRPr>
          </a:p>
        </p:txBody>
      </p:sp>
      <p:cxnSp>
        <p:nvCxnSpPr>
          <p:cNvPr id="11" name="直線接點 10"/>
          <p:cNvCxnSpPr/>
          <p:nvPr/>
        </p:nvCxnSpPr>
        <p:spPr>
          <a:xfrm>
            <a:off x="3598182" y="3294601"/>
            <a:ext cx="28597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061205" y="2949724"/>
            <a:ext cx="19399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862864" y="3634475"/>
            <a:ext cx="14332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8295984" y="3634475"/>
            <a:ext cx="71664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3598182" y="4003973"/>
            <a:ext cx="71664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598182" y="4346873"/>
            <a:ext cx="12690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a:cxnSpLocks/>
          </p:cNvCxnSpPr>
          <p:nvPr/>
        </p:nvCxnSpPr>
        <p:spPr>
          <a:xfrm>
            <a:off x="8068574" y="4007446"/>
            <a:ext cx="93255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37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想看到的多元表現</a:t>
            </a:r>
            <a:endParaRPr dirty="0"/>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5723505" y="729562"/>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24FFC318-E390-5EA0-DDEC-7483AF6352AC}"/>
              </a:ext>
            </a:extLst>
          </p:cNvPr>
          <p:cNvPicPr>
            <a:picLocks noChangeAspect="1"/>
          </p:cNvPicPr>
          <p:nvPr/>
        </p:nvPicPr>
        <p:blipFill>
          <a:blip r:embed="rId5"/>
          <a:stretch>
            <a:fillRect/>
          </a:stretch>
        </p:blipFill>
        <p:spPr>
          <a:xfrm>
            <a:off x="9857161" y="4910989"/>
            <a:ext cx="1621677" cy="1469263"/>
          </a:xfrm>
          <a:prstGeom prst="rect">
            <a:avLst/>
          </a:prstGeom>
        </p:spPr>
      </p:pic>
      <p:pic>
        <p:nvPicPr>
          <p:cNvPr id="5" name="圖片 4">
            <a:extLst>
              <a:ext uri="{FF2B5EF4-FFF2-40B4-BE49-F238E27FC236}">
                <a16:creationId xmlns:a16="http://schemas.microsoft.com/office/drawing/2014/main" id="{10B0C265-E229-30F4-710B-EFE390D3E4A2}"/>
              </a:ext>
            </a:extLst>
          </p:cNvPr>
          <p:cNvPicPr>
            <a:picLocks noChangeAspect="1"/>
          </p:cNvPicPr>
          <p:nvPr/>
        </p:nvPicPr>
        <p:blipFill>
          <a:blip r:embed="rId6"/>
          <a:stretch>
            <a:fillRect/>
          </a:stretch>
        </p:blipFill>
        <p:spPr>
          <a:xfrm>
            <a:off x="1192433" y="1576298"/>
            <a:ext cx="5945897" cy="766210"/>
          </a:xfrm>
          <a:prstGeom prst="rect">
            <a:avLst/>
          </a:prstGeom>
        </p:spPr>
      </p:pic>
      <p:pic>
        <p:nvPicPr>
          <p:cNvPr id="7" name="圖片 6">
            <a:extLst>
              <a:ext uri="{FF2B5EF4-FFF2-40B4-BE49-F238E27FC236}">
                <a16:creationId xmlns:a16="http://schemas.microsoft.com/office/drawing/2014/main" id="{41D49437-07AD-EB0A-C78F-C7966FC280DC}"/>
              </a:ext>
            </a:extLst>
          </p:cNvPr>
          <p:cNvPicPr>
            <a:picLocks noChangeAspect="1"/>
          </p:cNvPicPr>
          <p:nvPr/>
        </p:nvPicPr>
        <p:blipFill>
          <a:blip r:embed="rId7"/>
          <a:stretch>
            <a:fillRect/>
          </a:stretch>
        </p:blipFill>
        <p:spPr>
          <a:xfrm>
            <a:off x="668285" y="2360658"/>
            <a:ext cx="5718520" cy="3767780"/>
          </a:xfrm>
          <a:prstGeom prst="rect">
            <a:avLst/>
          </a:prstGeom>
        </p:spPr>
      </p:pic>
      <p:pic>
        <p:nvPicPr>
          <p:cNvPr id="9" name="圖片 8">
            <a:extLst>
              <a:ext uri="{FF2B5EF4-FFF2-40B4-BE49-F238E27FC236}">
                <a16:creationId xmlns:a16="http://schemas.microsoft.com/office/drawing/2014/main" id="{706CB37C-0254-F90D-1929-F47253412C2C}"/>
              </a:ext>
            </a:extLst>
          </p:cNvPr>
          <p:cNvPicPr>
            <a:picLocks noChangeAspect="1"/>
          </p:cNvPicPr>
          <p:nvPr/>
        </p:nvPicPr>
        <p:blipFill>
          <a:blip r:embed="rId8"/>
          <a:stretch>
            <a:fillRect/>
          </a:stretch>
        </p:blipFill>
        <p:spPr>
          <a:xfrm>
            <a:off x="6468495" y="3183970"/>
            <a:ext cx="5144144" cy="1588609"/>
          </a:xfrm>
          <a:prstGeom prst="rect">
            <a:avLst/>
          </a:prstGeom>
        </p:spPr>
      </p:pic>
      <p:sp>
        <p:nvSpPr>
          <p:cNvPr id="10" name="剪去並圓角化單一角落矩形 9"/>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P34</a:t>
            </a:r>
            <a:endParaRPr lang="zh-TW" altLang="en-US" sz="2800" dirty="0">
              <a:solidFill>
                <a:schemeClr val="bg1"/>
              </a:solidFill>
            </a:endParaRPr>
          </a:p>
        </p:txBody>
      </p:sp>
      <p:cxnSp>
        <p:nvCxnSpPr>
          <p:cNvPr id="13" name="直線接點 12"/>
          <p:cNvCxnSpPr/>
          <p:nvPr/>
        </p:nvCxnSpPr>
        <p:spPr>
          <a:xfrm>
            <a:off x="6960096" y="4221088"/>
            <a:ext cx="20804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17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想看到的多元表現</a:t>
            </a:r>
            <a:endParaRPr dirty="0"/>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5805698" y="729562"/>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0B824F80-BB84-E052-75B5-7B2C06410E68}"/>
              </a:ext>
            </a:extLst>
          </p:cNvPr>
          <p:cNvPicPr>
            <a:picLocks noChangeAspect="1"/>
          </p:cNvPicPr>
          <p:nvPr/>
        </p:nvPicPr>
        <p:blipFill>
          <a:blip r:embed="rId5"/>
          <a:stretch>
            <a:fillRect/>
          </a:stretch>
        </p:blipFill>
        <p:spPr>
          <a:xfrm>
            <a:off x="9841804" y="4845402"/>
            <a:ext cx="1621677" cy="1469263"/>
          </a:xfrm>
          <a:prstGeom prst="rect">
            <a:avLst/>
          </a:prstGeom>
        </p:spPr>
      </p:pic>
      <p:pic>
        <p:nvPicPr>
          <p:cNvPr id="5" name="圖片 4">
            <a:extLst>
              <a:ext uri="{FF2B5EF4-FFF2-40B4-BE49-F238E27FC236}">
                <a16:creationId xmlns:a16="http://schemas.microsoft.com/office/drawing/2014/main" id="{99DBDE9E-572D-8030-11B1-6EE43AEBDDE2}"/>
              </a:ext>
            </a:extLst>
          </p:cNvPr>
          <p:cNvPicPr>
            <a:picLocks noChangeAspect="1"/>
          </p:cNvPicPr>
          <p:nvPr/>
        </p:nvPicPr>
        <p:blipFill>
          <a:blip r:embed="rId6"/>
          <a:stretch>
            <a:fillRect/>
          </a:stretch>
        </p:blipFill>
        <p:spPr>
          <a:xfrm>
            <a:off x="1091530" y="1771541"/>
            <a:ext cx="7199033" cy="4341932"/>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P36</a:t>
            </a:r>
            <a:endParaRPr lang="zh-TW" altLang="en-US" sz="2800" dirty="0">
              <a:solidFill>
                <a:schemeClr val="bg1"/>
              </a:solidFill>
            </a:endParaRPr>
          </a:p>
        </p:txBody>
      </p:sp>
      <p:cxnSp>
        <p:nvCxnSpPr>
          <p:cNvPr id="10" name="直線接點 9"/>
          <p:cNvCxnSpPr/>
          <p:nvPr/>
        </p:nvCxnSpPr>
        <p:spPr>
          <a:xfrm>
            <a:off x="1407021" y="5259313"/>
            <a:ext cx="65241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7131977" y="4921846"/>
            <a:ext cx="8880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1407021" y="5655271"/>
            <a:ext cx="48890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151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E066D6EF-C4CD-8685-91D7-DA80F742BEC2}"/>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F5112159-D136-C908-BDF7-278B046F4BA3}"/>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想看到的多元表現</a:t>
            </a:r>
            <a:endParaRPr dirty="0"/>
          </a:p>
        </p:txBody>
      </p:sp>
      <p:sp>
        <p:nvSpPr>
          <p:cNvPr id="162" name="Google Shape;162;p5">
            <a:extLst>
              <a:ext uri="{FF2B5EF4-FFF2-40B4-BE49-F238E27FC236}">
                <a16:creationId xmlns:a16="http://schemas.microsoft.com/office/drawing/2014/main" id="{4CD76BF6-EB98-B1C0-68BB-0FF052461463}"/>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D1D5CEF1-558D-496F-6E7A-591C8D823B44}"/>
              </a:ext>
            </a:extLst>
          </p:cNvPr>
          <p:cNvPicPr preferRelativeResize="0"/>
          <p:nvPr/>
        </p:nvPicPr>
        <p:blipFill rotWithShape="1">
          <a:blip r:embed="rId3">
            <a:alphaModFix/>
          </a:blip>
          <a:srcRect/>
          <a:stretch/>
        </p:blipFill>
        <p:spPr>
          <a:xfrm flipH="1">
            <a:off x="5805698" y="729562"/>
            <a:ext cx="744990" cy="496660"/>
          </a:xfrm>
          <a:prstGeom prst="rect">
            <a:avLst/>
          </a:prstGeom>
          <a:noFill/>
          <a:ln>
            <a:noFill/>
          </a:ln>
        </p:spPr>
      </p:pic>
      <p:pic>
        <p:nvPicPr>
          <p:cNvPr id="165" name="Google Shape;165;p5">
            <a:extLst>
              <a:ext uri="{FF2B5EF4-FFF2-40B4-BE49-F238E27FC236}">
                <a16:creationId xmlns:a16="http://schemas.microsoft.com/office/drawing/2014/main" id="{16E25803-E7CF-EA0C-6456-A9070DBD5CFD}"/>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FAD3BD96-B9D4-652B-50E2-AF162B88CC15}"/>
              </a:ext>
            </a:extLst>
          </p:cNvPr>
          <p:cNvPicPr>
            <a:picLocks noChangeAspect="1"/>
          </p:cNvPicPr>
          <p:nvPr/>
        </p:nvPicPr>
        <p:blipFill>
          <a:blip r:embed="rId5"/>
          <a:stretch>
            <a:fillRect/>
          </a:stretch>
        </p:blipFill>
        <p:spPr>
          <a:xfrm>
            <a:off x="9841804" y="4845402"/>
            <a:ext cx="1621677" cy="1469263"/>
          </a:xfrm>
          <a:prstGeom prst="rect">
            <a:avLst/>
          </a:prstGeom>
        </p:spPr>
      </p:pic>
      <p:pic>
        <p:nvPicPr>
          <p:cNvPr id="4" name="圖片 3">
            <a:extLst>
              <a:ext uri="{FF2B5EF4-FFF2-40B4-BE49-F238E27FC236}">
                <a16:creationId xmlns:a16="http://schemas.microsoft.com/office/drawing/2014/main" id="{303FC3EB-7874-04B4-9123-CB00E536695A}"/>
              </a:ext>
            </a:extLst>
          </p:cNvPr>
          <p:cNvPicPr>
            <a:picLocks noChangeAspect="1"/>
          </p:cNvPicPr>
          <p:nvPr/>
        </p:nvPicPr>
        <p:blipFill>
          <a:blip r:embed="rId6"/>
          <a:stretch>
            <a:fillRect/>
          </a:stretch>
        </p:blipFill>
        <p:spPr>
          <a:xfrm>
            <a:off x="3183712" y="1545497"/>
            <a:ext cx="5027297" cy="4947378"/>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P37</a:t>
            </a:r>
            <a:endParaRPr lang="zh-TW" altLang="en-US" sz="2800" dirty="0">
              <a:solidFill>
                <a:schemeClr val="bg1"/>
              </a:solidFill>
            </a:endParaRPr>
          </a:p>
        </p:txBody>
      </p:sp>
      <p:cxnSp>
        <p:nvCxnSpPr>
          <p:cNvPr id="9" name="直線接點 8"/>
          <p:cNvCxnSpPr/>
          <p:nvPr/>
        </p:nvCxnSpPr>
        <p:spPr>
          <a:xfrm>
            <a:off x="7408202" y="2607271"/>
            <a:ext cx="5927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360057" y="2873524"/>
            <a:ext cx="18405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360057" y="5340499"/>
            <a:ext cx="28181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3360057" y="4311799"/>
            <a:ext cx="132624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7752184" y="4077072"/>
            <a:ext cx="2202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7752184" y="5067672"/>
            <a:ext cx="2202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296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4DAE08F3-E36B-2938-6072-65C5A3DF549B}"/>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0CA8BFD8-E37C-E2B6-00ED-45DDF0D2EE9F}"/>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想看到的多元表現</a:t>
            </a:r>
            <a:endParaRPr dirty="0"/>
          </a:p>
        </p:txBody>
      </p:sp>
      <p:sp>
        <p:nvSpPr>
          <p:cNvPr id="162" name="Google Shape;162;p5">
            <a:extLst>
              <a:ext uri="{FF2B5EF4-FFF2-40B4-BE49-F238E27FC236}">
                <a16:creationId xmlns:a16="http://schemas.microsoft.com/office/drawing/2014/main" id="{AC0623E1-5FFA-8DDC-14D5-8B0DE8C1AC1A}"/>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D6A76BC2-38C4-CEB1-A013-74E261C123EA}"/>
              </a:ext>
            </a:extLst>
          </p:cNvPr>
          <p:cNvPicPr preferRelativeResize="0"/>
          <p:nvPr/>
        </p:nvPicPr>
        <p:blipFill rotWithShape="1">
          <a:blip r:embed="rId3">
            <a:alphaModFix/>
          </a:blip>
          <a:srcRect/>
          <a:stretch/>
        </p:blipFill>
        <p:spPr>
          <a:xfrm flipH="1">
            <a:off x="5805698" y="729562"/>
            <a:ext cx="744990" cy="496660"/>
          </a:xfrm>
          <a:prstGeom prst="rect">
            <a:avLst/>
          </a:prstGeom>
          <a:noFill/>
          <a:ln>
            <a:noFill/>
          </a:ln>
        </p:spPr>
      </p:pic>
      <p:pic>
        <p:nvPicPr>
          <p:cNvPr id="165" name="Google Shape;165;p5">
            <a:extLst>
              <a:ext uri="{FF2B5EF4-FFF2-40B4-BE49-F238E27FC236}">
                <a16:creationId xmlns:a16="http://schemas.microsoft.com/office/drawing/2014/main" id="{0E054CE1-7327-2D75-C3AA-E94004D1FCFD}"/>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287383D5-4C9C-0366-9F63-D8B2DB88F4BC}"/>
              </a:ext>
            </a:extLst>
          </p:cNvPr>
          <p:cNvPicPr>
            <a:picLocks noChangeAspect="1"/>
          </p:cNvPicPr>
          <p:nvPr/>
        </p:nvPicPr>
        <p:blipFill>
          <a:blip r:embed="rId5"/>
          <a:stretch>
            <a:fillRect/>
          </a:stretch>
        </p:blipFill>
        <p:spPr>
          <a:xfrm>
            <a:off x="9841804" y="4845402"/>
            <a:ext cx="1621677" cy="1469263"/>
          </a:xfrm>
          <a:prstGeom prst="rect">
            <a:avLst/>
          </a:prstGeom>
        </p:spPr>
      </p:pic>
      <p:pic>
        <p:nvPicPr>
          <p:cNvPr id="5" name="圖片 4">
            <a:extLst>
              <a:ext uri="{FF2B5EF4-FFF2-40B4-BE49-F238E27FC236}">
                <a16:creationId xmlns:a16="http://schemas.microsoft.com/office/drawing/2014/main" id="{97E78FE3-A8F7-9409-CBDC-5CFB2591BB32}"/>
              </a:ext>
            </a:extLst>
          </p:cNvPr>
          <p:cNvPicPr>
            <a:picLocks noChangeAspect="1"/>
          </p:cNvPicPr>
          <p:nvPr/>
        </p:nvPicPr>
        <p:blipFill>
          <a:blip r:embed="rId6"/>
          <a:stretch>
            <a:fillRect/>
          </a:stretch>
        </p:blipFill>
        <p:spPr>
          <a:xfrm>
            <a:off x="2439654" y="1590657"/>
            <a:ext cx="5722213" cy="4861565"/>
          </a:xfrm>
          <a:prstGeom prst="rect">
            <a:avLst/>
          </a:prstGeom>
        </p:spPr>
      </p:pic>
      <p:sp>
        <p:nvSpPr>
          <p:cNvPr id="8" name="剪去並圓角化單一角落矩形 7"/>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P38</a:t>
            </a:r>
            <a:endParaRPr lang="zh-TW" altLang="en-US" sz="2800" dirty="0">
              <a:solidFill>
                <a:schemeClr val="bg1"/>
              </a:solidFill>
            </a:endParaRPr>
          </a:p>
        </p:txBody>
      </p:sp>
      <p:cxnSp>
        <p:nvCxnSpPr>
          <p:cNvPr id="10" name="直線接點 9"/>
          <p:cNvCxnSpPr/>
          <p:nvPr/>
        </p:nvCxnSpPr>
        <p:spPr>
          <a:xfrm>
            <a:off x="4229732" y="4607074"/>
            <a:ext cx="32759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44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9B1973A6-56D8-1544-9214-B2EBE80214A6}"/>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572A2524-4084-5DB2-7739-760940766359}"/>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想看到的多元表現</a:t>
            </a:r>
            <a:endParaRPr dirty="0"/>
          </a:p>
        </p:txBody>
      </p:sp>
      <p:sp>
        <p:nvSpPr>
          <p:cNvPr id="162" name="Google Shape;162;p5">
            <a:extLst>
              <a:ext uri="{FF2B5EF4-FFF2-40B4-BE49-F238E27FC236}">
                <a16:creationId xmlns:a16="http://schemas.microsoft.com/office/drawing/2014/main" id="{26895189-EC03-C5D5-AFB6-F8F4E4824A79}"/>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4F2E9CCD-89E2-634C-CD4C-66532A3F163B}"/>
              </a:ext>
            </a:extLst>
          </p:cNvPr>
          <p:cNvPicPr preferRelativeResize="0"/>
          <p:nvPr/>
        </p:nvPicPr>
        <p:blipFill rotWithShape="1">
          <a:blip r:embed="rId3">
            <a:alphaModFix/>
          </a:blip>
          <a:srcRect/>
          <a:stretch/>
        </p:blipFill>
        <p:spPr>
          <a:xfrm flipH="1">
            <a:off x="5805698" y="729562"/>
            <a:ext cx="744990" cy="496660"/>
          </a:xfrm>
          <a:prstGeom prst="rect">
            <a:avLst/>
          </a:prstGeom>
          <a:noFill/>
          <a:ln>
            <a:noFill/>
          </a:ln>
        </p:spPr>
      </p:pic>
      <p:pic>
        <p:nvPicPr>
          <p:cNvPr id="165" name="Google Shape;165;p5">
            <a:extLst>
              <a:ext uri="{FF2B5EF4-FFF2-40B4-BE49-F238E27FC236}">
                <a16:creationId xmlns:a16="http://schemas.microsoft.com/office/drawing/2014/main" id="{D5EBFEEA-9E1A-18AD-58A9-2BA7A2686D5D}"/>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7D0FFAE8-D6D2-C7FA-E08A-2DA16E6EDD0B}"/>
              </a:ext>
            </a:extLst>
          </p:cNvPr>
          <p:cNvPicPr>
            <a:picLocks noChangeAspect="1"/>
          </p:cNvPicPr>
          <p:nvPr/>
        </p:nvPicPr>
        <p:blipFill>
          <a:blip r:embed="rId5"/>
          <a:stretch>
            <a:fillRect/>
          </a:stretch>
        </p:blipFill>
        <p:spPr>
          <a:xfrm>
            <a:off x="9841804" y="4845402"/>
            <a:ext cx="1621677" cy="1469263"/>
          </a:xfrm>
          <a:prstGeom prst="rect">
            <a:avLst/>
          </a:prstGeom>
        </p:spPr>
      </p:pic>
      <p:pic>
        <p:nvPicPr>
          <p:cNvPr id="4" name="圖片 3">
            <a:extLst>
              <a:ext uri="{FF2B5EF4-FFF2-40B4-BE49-F238E27FC236}">
                <a16:creationId xmlns:a16="http://schemas.microsoft.com/office/drawing/2014/main" id="{1BCBCB56-3643-943D-A5A1-67DF12393F39}"/>
              </a:ext>
            </a:extLst>
          </p:cNvPr>
          <p:cNvPicPr>
            <a:picLocks noChangeAspect="1"/>
          </p:cNvPicPr>
          <p:nvPr/>
        </p:nvPicPr>
        <p:blipFill>
          <a:blip r:embed="rId6"/>
          <a:stretch>
            <a:fillRect/>
          </a:stretch>
        </p:blipFill>
        <p:spPr>
          <a:xfrm>
            <a:off x="1125394" y="1690688"/>
            <a:ext cx="5249985" cy="641546"/>
          </a:xfrm>
          <a:prstGeom prst="rect">
            <a:avLst/>
          </a:prstGeom>
        </p:spPr>
      </p:pic>
      <p:pic>
        <p:nvPicPr>
          <p:cNvPr id="7" name="圖片 6">
            <a:extLst>
              <a:ext uri="{FF2B5EF4-FFF2-40B4-BE49-F238E27FC236}">
                <a16:creationId xmlns:a16="http://schemas.microsoft.com/office/drawing/2014/main" id="{6AE73723-CFA1-06C5-B9A7-978CA6173D0D}"/>
              </a:ext>
            </a:extLst>
          </p:cNvPr>
          <p:cNvPicPr>
            <a:picLocks noChangeAspect="1"/>
          </p:cNvPicPr>
          <p:nvPr/>
        </p:nvPicPr>
        <p:blipFill>
          <a:blip r:embed="rId7"/>
          <a:stretch>
            <a:fillRect/>
          </a:stretch>
        </p:blipFill>
        <p:spPr>
          <a:xfrm>
            <a:off x="1847156" y="2487808"/>
            <a:ext cx="6560954" cy="810195"/>
          </a:xfrm>
          <a:prstGeom prst="rect">
            <a:avLst/>
          </a:prstGeom>
        </p:spPr>
      </p:pic>
      <p:pic>
        <p:nvPicPr>
          <p:cNvPr id="9" name="圖片 8">
            <a:extLst>
              <a:ext uri="{FF2B5EF4-FFF2-40B4-BE49-F238E27FC236}">
                <a16:creationId xmlns:a16="http://schemas.microsoft.com/office/drawing/2014/main" id="{1B7A361C-D111-3DD1-EEE8-8EFA1D8AC53D}"/>
              </a:ext>
            </a:extLst>
          </p:cNvPr>
          <p:cNvPicPr>
            <a:picLocks noChangeAspect="1"/>
          </p:cNvPicPr>
          <p:nvPr/>
        </p:nvPicPr>
        <p:blipFill>
          <a:blip r:embed="rId8"/>
          <a:stretch>
            <a:fillRect/>
          </a:stretch>
        </p:blipFill>
        <p:spPr>
          <a:xfrm>
            <a:off x="1847155" y="3557429"/>
            <a:ext cx="6370897" cy="810195"/>
          </a:xfrm>
          <a:prstGeom prst="rect">
            <a:avLst/>
          </a:prstGeom>
        </p:spPr>
      </p:pic>
      <p:pic>
        <p:nvPicPr>
          <p:cNvPr id="11" name="圖片 10">
            <a:extLst>
              <a:ext uri="{FF2B5EF4-FFF2-40B4-BE49-F238E27FC236}">
                <a16:creationId xmlns:a16="http://schemas.microsoft.com/office/drawing/2014/main" id="{447B2164-552E-C404-125D-D22EA5071CBE}"/>
              </a:ext>
            </a:extLst>
          </p:cNvPr>
          <p:cNvPicPr>
            <a:picLocks noChangeAspect="1"/>
          </p:cNvPicPr>
          <p:nvPr/>
        </p:nvPicPr>
        <p:blipFill>
          <a:blip r:embed="rId9"/>
          <a:stretch>
            <a:fillRect/>
          </a:stretch>
        </p:blipFill>
        <p:spPr>
          <a:xfrm>
            <a:off x="1192434" y="4436226"/>
            <a:ext cx="5314279" cy="731086"/>
          </a:xfrm>
          <a:prstGeom prst="rect">
            <a:avLst/>
          </a:prstGeom>
        </p:spPr>
      </p:pic>
      <p:pic>
        <p:nvPicPr>
          <p:cNvPr id="13" name="圖片 12">
            <a:extLst>
              <a:ext uri="{FF2B5EF4-FFF2-40B4-BE49-F238E27FC236}">
                <a16:creationId xmlns:a16="http://schemas.microsoft.com/office/drawing/2014/main" id="{FCF1C37B-F804-7CF5-34D5-04819A365D5F}"/>
              </a:ext>
            </a:extLst>
          </p:cNvPr>
          <p:cNvPicPr>
            <a:picLocks noChangeAspect="1"/>
          </p:cNvPicPr>
          <p:nvPr/>
        </p:nvPicPr>
        <p:blipFill>
          <a:blip r:embed="rId10"/>
          <a:stretch>
            <a:fillRect/>
          </a:stretch>
        </p:blipFill>
        <p:spPr>
          <a:xfrm>
            <a:off x="957296" y="5368750"/>
            <a:ext cx="3793303" cy="514809"/>
          </a:xfrm>
          <a:prstGeom prst="rect">
            <a:avLst/>
          </a:prstGeom>
        </p:spPr>
      </p:pic>
      <p:pic>
        <p:nvPicPr>
          <p:cNvPr id="15" name="圖片 14">
            <a:extLst>
              <a:ext uri="{FF2B5EF4-FFF2-40B4-BE49-F238E27FC236}">
                <a16:creationId xmlns:a16="http://schemas.microsoft.com/office/drawing/2014/main" id="{0645E3F4-2833-76E7-800F-DFA4C49CB44A}"/>
              </a:ext>
            </a:extLst>
          </p:cNvPr>
          <p:cNvPicPr>
            <a:picLocks noChangeAspect="1"/>
          </p:cNvPicPr>
          <p:nvPr/>
        </p:nvPicPr>
        <p:blipFill>
          <a:blip r:embed="rId11"/>
          <a:stretch>
            <a:fillRect/>
          </a:stretch>
        </p:blipFill>
        <p:spPr>
          <a:xfrm>
            <a:off x="4860280" y="5305782"/>
            <a:ext cx="3624900" cy="548502"/>
          </a:xfrm>
          <a:prstGeom prst="rect">
            <a:avLst/>
          </a:prstGeom>
        </p:spPr>
      </p:pic>
      <p:pic>
        <p:nvPicPr>
          <p:cNvPr id="17" name="圖片 16">
            <a:extLst>
              <a:ext uri="{FF2B5EF4-FFF2-40B4-BE49-F238E27FC236}">
                <a16:creationId xmlns:a16="http://schemas.microsoft.com/office/drawing/2014/main" id="{7A3C1AF8-C327-E789-5449-A8B8F7F7128A}"/>
              </a:ext>
            </a:extLst>
          </p:cNvPr>
          <p:cNvPicPr>
            <a:picLocks noChangeAspect="1"/>
          </p:cNvPicPr>
          <p:nvPr/>
        </p:nvPicPr>
        <p:blipFill>
          <a:blip r:embed="rId12"/>
          <a:stretch>
            <a:fillRect/>
          </a:stretch>
        </p:blipFill>
        <p:spPr>
          <a:xfrm>
            <a:off x="2948414" y="5920987"/>
            <a:ext cx="3823731" cy="580040"/>
          </a:xfrm>
          <a:prstGeom prst="rect">
            <a:avLst/>
          </a:prstGeom>
        </p:spPr>
      </p:pic>
      <p:sp>
        <p:nvSpPr>
          <p:cNvPr id="14" name="剪去並圓角化單一角落矩形 13"/>
          <p:cNvSpPr/>
          <p:nvPr/>
        </p:nvSpPr>
        <p:spPr>
          <a:xfrm>
            <a:off x="8373534" y="1509931"/>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P39</a:t>
            </a:r>
            <a:endParaRPr lang="zh-TW" altLang="en-US" sz="2800" dirty="0">
              <a:solidFill>
                <a:schemeClr val="bg1"/>
              </a:solidFill>
            </a:endParaRPr>
          </a:p>
        </p:txBody>
      </p:sp>
      <p:sp>
        <p:nvSpPr>
          <p:cNvPr id="16" name="剪去並圓角化單一角落矩形 15"/>
          <p:cNvSpPr/>
          <p:nvPr/>
        </p:nvSpPr>
        <p:spPr>
          <a:xfrm>
            <a:off x="8467208" y="4436226"/>
            <a:ext cx="912322" cy="523220"/>
          </a:xfrm>
          <a:prstGeom prst="snip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P41</a:t>
            </a:r>
            <a:endParaRPr lang="zh-TW" altLang="en-US" sz="2800" dirty="0">
              <a:solidFill>
                <a:schemeClr val="bg1"/>
              </a:solidFill>
            </a:endParaRPr>
          </a:p>
        </p:txBody>
      </p:sp>
      <p:cxnSp>
        <p:nvCxnSpPr>
          <p:cNvPr id="20" name="直線接點 19"/>
          <p:cNvCxnSpPr/>
          <p:nvPr/>
        </p:nvCxnSpPr>
        <p:spPr>
          <a:xfrm>
            <a:off x="1851665" y="3275927"/>
            <a:ext cx="385381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2404115" y="3885527"/>
            <a:ext cx="58139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7109465" y="2790152"/>
            <a:ext cx="12986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1851665" y="4285577"/>
            <a:ext cx="46291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249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寫作大補帖</a:t>
            </a:r>
            <a:endParaRPr dirty="0"/>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4189317" y="802118"/>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CDA56F69-39CC-DFD1-2530-0E21414F46A9}"/>
              </a:ext>
            </a:extLst>
          </p:cNvPr>
          <p:cNvPicPr>
            <a:picLocks noChangeAspect="1"/>
          </p:cNvPicPr>
          <p:nvPr/>
        </p:nvPicPr>
        <p:blipFill>
          <a:blip r:embed="rId5"/>
          <a:stretch>
            <a:fillRect/>
          </a:stretch>
        </p:blipFill>
        <p:spPr>
          <a:xfrm>
            <a:off x="9857161" y="4893038"/>
            <a:ext cx="1621677" cy="1469263"/>
          </a:xfrm>
          <a:prstGeom prst="rect">
            <a:avLst/>
          </a:prstGeom>
        </p:spPr>
      </p:pic>
      <p:pic>
        <p:nvPicPr>
          <p:cNvPr id="5" name="圖片 4">
            <a:extLst>
              <a:ext uri="{FF2B5EF4-FFF2-40B4-BE49-F238E27FC236}">
                <a16:creationId xmlns:a16="http://schemas.microsoft.com/office/drawing/2014/main" id="{5BFCCDB8-21A1-D95C-B056-011340AAEDCC}"/>
              </a:ext>
            </a:extLst>
          </p:cNvPr>
          <p:cNvPicPr>
            <a:picLocks noChangeAspect="1"/>
          </p:cNvPicPr>
          <p:nvPr/>
        </p:nvPicPr>
        <p:blipFill>
          <a:blip r:embed="rId6"/>
          <a:stretch>
            <a:fillRect/>
          </a:stretch>
        </p:blipFill>
        <p:spPr>
          <a:xfrm>
            <a:off x="1154626" y="1817357"/>
            <a:ext cx="5139811" cy="617617"/>
          </a:xfrm>
          <a:prstGeom prst="rect">
            <a:avLst/>
          </a:prstGeom>
        </p:spPr>
      </p:pic>
      <p:pic>
        <p:nvPicPr>
          <p:cNvPr id="7" name="圖片 6">
            <a:extLst>
              <a:ext uri="{FF2B5EF4-FFF2-40B4-BE49-F238E27FC236}">
                <a16:creationId xmlns:a16="http://schemas.microsoft.com/office/drawing/2014/main" id="{A98E655F-1576-E91D-2D44-7A6CD3A04E60}"/>
              </a:ext>
            </a:extLst>
          </p:cNvPr>
          <p:cNvPicPr>
            <a:picLocks noChangeAspect="1"/>
          </p:cNvPicPr>
          <p:nvPr/>
        </p:nvPicPr>
        <p:blipFill>
          <a:blip r:embed="rId7"/>
          <a:stretch>
            <a:fillRect/>
          </a:stretch>
        </p:blipFill>
        <p:spPr>
          <a:xfrm>
            <a:off x="3511345" y="2476553"/>
            <a:ext cx="5126005" cy="812249"/>
          </a:xfrm>
          <a:prstGeom prst="rect">
            <a:avLst/>
          </a:prstGeom>
        </p:spPr>
      </p:pic>
      <p:pic>
        <p:nvPicPr>
          <p:cNvPr id="9" name="圖片 8">
            <a:extLst>
              <a:ext uri="{FF2B5EF4-FFF2-40B4-BE49-F238E27FC236}">
                <a16:creationId xmlns:a16="http://schemas.microsoft.com/office/drawing/2014/main" id="{6DA3D295-87AB-0D44-983F-504184C449CB}"/>
              </a:ext>
            </a:extLst>
          </p:cNvPr>
          <p:cNvPicPr>
            <a:picLocks noChangeAspect="1"/>
          </p:cNvPicPr>
          <p:nvPr/>
        </p:nvPicPr>
        <p:blipFill>
          <a:blip r:embed="rId8"/>
          <a:stretch>
            <a:fillRect/>
          </a:stretch>
        </p:blipFill>
        <p:spPr>
          <a:xfrm>
            <a:off x="1178599" y="3282362"/>
            <a:ext cx="5315110" cy="617616"/>
          </a:xfrm>
          <a:prstGeom prst="rect">
            <a:avLst/>
          </a:prstGeom>
        </p:spPr>
      </p:pic>
      <p:pic>
        <p:nvPicPr>
          <p:cNvPr id="11" name="圖片 10">
            <a:extLst>
              <a:ext uri="{FF2B5EF4-FFF2-40B4-BE49-F238E27FC236}">
                <a16:creationId xmlns:a16="http://schemas.microsoft.com/office/drawing/2014/main" id="{EABD4B20-A1D3-4C9F-494D-2D65A6669B80}"/>
              </a:ext>
            </a:extLst>
          </p:cNvPr>
          <p:cNvPicPr>
            <a:picLocks noChangeAspect="1"/>
          </p:cNvPicPr>
          <p:nvPr/>
        </p:nvPicPr>
        <p:blipFill>
          <a:blip r:embed="rId9"/>
          <a:stretch>
            <a:fillRect/>
          </a:stretch>
        </p:blipFill>
        <p:spPr>
          <a:xfrm>
            <a:off x="3552883" y="3918884"/>
            <a:ext cx="5472424" cy="542315"/>
          </a:xfrm>
          <a:prstGeom prst="rect">
            <a:avLst/>
          </a:prstGeom>
        </p:spPr>
      </p:pic>
      <p:pic>
        <p:nvPicPr>
          <p:cNvPr id="13" name="圖片 12">
            <a:extLst>
              <a:ext uri="{FF2B5EF4-FFF2-40B4-BE49-F238E27FC236}">
                <a16:creationId xmlns:a16="http://schemas.microsoft.com/office/drawing/2014/main" id="{A1E3C92C-26E7-2D90-654A-B8999D492734}"/>
              </a:ext>
            </a:extLst>
          </p:cNvPr>
          <p:cNvPicPr>
            <a:picLocks noChangeAspect="1"/>
          </p:cNvPicPr>
          <p:nvPr/>
        </p:nvPicPr>
        <p:blipFill>
          <a:blip r:embed="rId10"/>
          <a:stretch>
            <a:fillRect/>
          </a:stretch>
        </p:blipFill>
        <p:spPr>
          <a:xfrm>
            <a:off x="1154626" y="4524422"/>
            <a:ext cx="5606765" cy="692792"/>
          </a:xfrm>
          <a:prstGeom prst="rect">
            <a:avLst/>
          </a:prstGeom>
        </p:spPr>
      </p:pic>
      <p:pic>
        <p:nvPicPr>
          <p:cNvPr id="15" name="圖片 14">
            <a:extLst>
              <a:ext uri="{FF2B5EF4-FFF2-40B4-BE49-F238E27FC236}">
                <a16:creationId xmlns:a16="http://schemas.microsoft.com/office/drawing/2014/main" id="{E1561A39-103A-7915-3A1A-689ADF7E8382}"/>
              </a:ext>
            </a:extLst>
          </p:cNvPr>
          <p:cNvPicPr>
            <a:picLocks noChangeAspect="1"/>
          </p:cNvPicPr>
          <p:nvPr/>
        </p:nvPicPr>
        <p:blipFill>
          <a:blip r:embed="rId11"/>
          <a:stretch>
            <a:fillRect/>
          </a:stretch>
        </p:blipFill>
        <p:spPr>
          <a:xfrm>
            <a:off x="3552883" y="5185518"/>
            <a:ext cx="5440468" cy="664703"/>
          </a:xfrm>
          <a:prstGeom prst="rect">
            <a:avLst/>
          </a:prstGeom>
        </p:spPr>
      </p:pic>
      <p:pic>
        <p:nvPicPr>
          <p:cNvPr id="17" name="圖片 16">
            <a:extLst>
              <a:ext uri="{FF2B5EF4-FFF2-40B4-BE49-F238E27FC236}">
                <a16:creationId xmlns:a16="http://schemas.microsoft.com/office/drawing/2014/main" id="{DA6C97ED-0A88-164A-91DE-32C5316315F5}"/>
              </a:ext>
            </a:extLst>
          </p:cNvPr>
          <p:cNvPicPr>
            <a:picLocks noChangeAspect="1"/>
          </p:cNvPicPr>
          <p:nvPr/>
        </p:nvPicPr>
        <p:blipFill>
          <a:blip r:embed="rId12"/>
          <a:stretch>
            <a:fillRect/>
          </a:stretch>
        </p:blipFill>
        <p:spPr>
          <a:xfrm>
            <a:off x="1192435" y="5864674"/>
            <a:ext cx="5587422" cy="607749"/>
          </a:xfrm>
          <a:prstGeom prst="rect">
            <a:avLst/>
          </a:prstGeom>
        </p:spPr>
      </p:pic>
      <p:sp>
        <p:nvSpPr>
          <p:cNvPr id="16" name="剪去並圓角化單一角落矩形 15"/>
          <p:cNvSpPr/>
          <p:nvPr/>
        </p:nvSpPr>
        <p:spPr>
          <a:xfrm>
            <a:off x="6299303" y="1907638"/>
            <a:ext cx="787338" cy="388213"/>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1"/>
                </a:solidFill>
              </a:rPr>
              <a:t>P44</a:t>
            </a:r>
            <a:endParaRPr lang="zh-TW" altLang="en-US" sz="2400" dirty="0">
              <a:solidFill>
                <a:schemeClr val="bg1"/>
              </a:solidFill>
            </a:endParaRPr>
          </a:p>
        </p:txBody>
      </p:sp>
      <p:sp>
        <p:nvSpPr>
          <p:cNvPr id="18" name="剪去並圓角化單一角落矩形 17"/>
          <p:cNvSpPr/>
          <p:nvPr/>
        </p:nvSpPr>
        <p:spPr>
          <a:xfrm>
            <a:off x="8646792" y="2662768"/>
            <a:ext cx="787338" cy="388213"/>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1"/>
                </a:solidFill>
              </a:rPr>
              <a:t>P46</a:t>
            </a:r>
            <a:endParaRPr lang="zh-TW" altLang="en-US" sz="2400" dirty="0">
              <a:solidFill>
                <a:schemeClr val="bg1"/>
              </a:solidFill>
            </a:endParaRPr>
          </a:p>
        </p:txBody>
      </p:sp>
      <p:sp>
        <p:nvSpPr>
          <p:cNvPr id="19" name="剪去並圓角化單一角落矩形 18"/>
          <p:cNvSpPr/>
          <p:nvPr/>
        </p:nvSpPr>
        <p:spPr>
          <a:xfrm>
            <a:off x="6493709" y="3388375"/>
            <a:ext cx="787338" cy="388213"/>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1"/>
                </a:solidFill>
              </a:rPr>
              <a:t>P48</a:t>
            </a:r>
            <a:endParaRPr lang="zh-TW" altLang="en-US" sz="2400" dirty="0">
              <a:solidFill>
                <a:schemeClr val="bg1"/>
              </a:solidFill>
            </a:endParaRPr>
          </a:p>
        </p:txBody>
      </p:sp>
      <p:sp>
        <p:nvSpPr>
          <p:cNvPr id="20" name="剪去並圓角化單一角落矩形 19"/>
          <p:cNvSpPr/>
          <p:nvPr/>
        </p:nvSpPr>
        <p:spPr>
          <a:xfrm>
            <a:off x="9025307" y="4001249"/>
            <a:ext cx="787338" cy="388213"/>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1"/>
                </a:solidFill>
              </a:rPr>
              <a:t>P48</a:t>
            </a:r>
            <a:endParaRPr lang="zh-TW" altLang="en-US" sz="2400" dirty="0">
              <a:solidFill>
                <a:schemeClr val="bg1"/>
              </a:solidFill>
            </a:endParaRPr>
          </a:p>
        </p:txBody>
      </p:sp>
      <p:sp>
        <p:nvSpPr>
          <p:cNvPr id="21" name="剪去並圓角化單一角落矩形 20"/>
          <p:cNvSpPr/>
          <p:nvPr/>
        </p:nvSpPr>
        <p:spPr>
          <a:xfrm>
            <a:off x="6780399" y="4657769"/>
            <a:ext cx="787338" cy="388213"/>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1"/>
                </a:solidFill>
              </a:rPr>
              <a:t>P50</a:t>
            </a:r>
            <a:endParaRPr lang="zh-TW" altLang="en-US" sz="2400" dirty="0">
              <a:solidFill>
                <a:schemeClr val="bg1"/>
              </a:solidFill>
            </a:endParaRPr>
          </a:p>
        </p:txBody>
      </p:sp>
      <p:sp>
        <p:nvSpPr>
          <p:cNvPr id="22" name="剪去並圓角化單一角落矩形 21"/>
          <p:cNvSpPr/>
          <p:nvPr/>
        </p:nvSpPr>
        <p:spPr>
          <a:xfrm>
            <a:off x="8993351" y="5336077"/>
            <a:ext cx="787338" cy="388213"/>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1"/>
                </a:solidFill>
              </a:rPr>
              <a:t>P51</a:t>
            </a:r>
            <a:endParaRPr lang="zh-TW" altLang="en-US" sz="2400" dirty="0">
              <a:solidFill>
                <a:schemeClr val="bg1"/>
              </a:solidFill>
            </a:endParaRPr>
          </a:p>
        </p:txBody>
      </p:sp>
      <p:sp>
        <p:nvSpPr>
          <p:cNvPr id="23" name="剪去並圓角化單一角落矩形 22"/>
          <p:cNvSpPr/>
          <p:nvPr/>
        </p:nvSpPr>
        <p:spPr>
          <a:xfrm>
            <a:off x="6781123" y="6000196"/>
            <a:ext cx="787338" cy="388213"/>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1"/>
                </a:solidFill>
              </a:rPr>
              <a:t>P53</a:t>
            </a:r>
            <a:endParaRPr lang="zh-TW" altLang="en-US" sz="2400" dirty="0">
              <a:solidFill>
                <a:schemeClr val="bg1"/>
              </a:solidFill>
            </a:endParaRPr>
          </a:p>
        </p:txBody>
      </p:sp>
    </p:spTree>
    <p:extLst>
      <p:ext uri="{BB962C8B-B14F-4D97-AF65-F5344CB8AC3E}">
        <p14:creationId xmlns:p14="http://schemas.microsoft.com/office/powerpoint/2010/main" val="71754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7771C2-82DA-4522-CF26-1F267D76D139}"/>
              </a:ext>
            </a:extLst>
          </p:cNvPr>
          <p:cNvSpPr>
            <a:spLocks noGrp="1"/>
          </p:cNvSpPr>
          <p:nvPr>
            <p:ph type="title"/>
          </p:nvPr>
        </p:nvSpPr>
        <p:spPr/>
        <p:txBody>
          <a:bodyPr/>
          <a:lstStyle/>
          <a:p>
            <a:r>
              <a:rPr lang="zh-TW" altLang="en-US" dirty="0"/>
              <a:t>未來議起來簡介</a:t>
            </a:r>
          </a:p>
        </p:txBody>
      </p:sp>
      <p:sp>
        <p:nvSpPr>
          <p:cNvPr id="3" name="文字版面配置區 2">
            <a:extLst>
              <a:ext uri="{FF2B5EF4-FFF2-40B4-BE49-F238E27FC236}">
                <a16:creationId xmlns:a16="http://schemas.microsoft.com/office/drawing/2014/main" id="{E53C4789-AEAB-02A2-5076-CBECFD19A4DF}"/>
              </a:ext>
            </a:extLst>
          </p:cNvPr>
          <p:cNvSpPr>
            <a:spLocks noGrp="1"/>
          </p:cNvSpPr>
          <p:nvPr>
            <p:ph type="body" idx="1"/>
          </p:nvPr>
        </p:nvSpPr>
        <p:spPr>
          <a:xfrm>
            <a:off x="1235075" y="1659998"/>
            <a:ext cx="10118725" cy="3975928"/>
          </a:xfrm>
        </p:spPr>
        <p:txBody>
          <a:bodyPr/>
          <a:lstStyle/>
          <a:p>
            <a:pPr>
              <a:spcBef>
                <a:spcPts val="0"/>
              </a:spcBef>
            </a:pPr>
            <a:r>
              <a:rPr lang="zh-TW" altLang="en-US" dirty="0"/>
              <a:t>歷年成果</a:t>
            </a:r>
          </a:p>
        </p:txBody>
      </p:sp>
      <p:pic>
        <p:nvPicPr>
          <p:cNvPr id="4" name="Google Shape;164;p5">
            <a:extLst>
              <a:ext uri="{FF2B5EF4-FFF2-40B4-BE49-F238E27FC236}">
                <a16:creationId xmlns:a16="http://schemas.microsoft.com/office/drawing/2014/main" id="{3E729A83-2251-21C9-F5E8-8F3FA2B3FC5C}"/>
              </a:ext>
            </a:extLst>
          </p:cNvPr>
          <p:cNvPicPr preferRelativeResize="0"/>
          <p:nvPr/>
        </p:nvPicPr>
        <p:blipFill rotWithShape="1">
          <a:blip r:embed="rId3">
            <a:alphaModFix/>
          </a:blip>
          <a:srcRect/>
          <a:stretch/>
        </p:blipFill>
        <p:spPr>
          <a:xfrm flipH="1">
            <a:off x="5252710" y="764231"/>
            <a:ext cx="744990" cy="496660"/>
          </a:xfrm>
          <a:prstGeom prst="rect">
            <a:avLst/>
          </a:prstGeom>
          <a:noFill/>
          <a:ln>
            <a:noFill/>
          </a:ln>
        </p:spPr>
      </p:pic>
      <p:pic>
        <p:nvPicPr>
          <p:cNvPr id="5" name="Google Shape;165;p5">
            <a:extLst>
              <a:ext uri="{FF2B5EF4-FFF2-40B4-BE49-F238E27FC236}">
                <a16:creationId xmlns:a16="http://schemas.microsoft.com/office/drawing/2014/main" id="{A30D0FFA-9E69-160A-E41E-A42CB15F4121}"/>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8" name="圖片 7">
            <a:extLst>
              <a:ext uri="{FF2B5EF4-FFF2-40B4-BE49-F238E27FC236}">
                <a16:creationId xmlns:a16="http://schemas.microsoft.com/office/drawing/2014/main" id="{BD3410A3-E934-71D3-322D-8ACE48845BD2}"/>
              </a:ext>
            </a:extLst>
          </p:cNvPr>
          <p:cNvPicPr>
            <a:picLocks/>
          </p:cNvPicPr>
          <p:nvPr/>
        </p:nvPicPr>
        <p:blipFill>
          <a:blip r:embed="rId5"/>
          <a:stretch>
            <a:fillRect/>
          </a:stretch>
        </p:blipFill>
        <p:spPr>
          <a:xfrm>
            <a:off x="8443654" y="2555764"/>
            <a:ext cx="2448000" cy="3312000"/>
          </a:xfrm>
          <a:prstGeom prst="rect">
            <a:avLst/>
          </a:prstGeom>
          <a:ln w="38100">
            <a:solidFill>
              <a:schemeClr val="bg1">
                <a:lumMod val="50000"/>
              </a:schemeClr>
            </a:solidFill>
          </a:ln>
        </p:spPr>
      </p:pic>
      <p:sp>
        <p:nvSpPr>
          <p:cNvPr id="10" name="文字方塊 9">
            <a:extLst>
              <a:ext uri="{FF2B5EF4-FFF2-40B4-BE49-F238E27FC236}">
                <a16:creationId xmlns:a16="http://schemas.microsoft.com/office/drawing/2014/main" id="{EC6DFBDB-412B-99E2-B023-5594C29A4714}"/>
              </a:ext>
            </a:extLst>
          </p:cNvPr>
          <p:cNvSpPr txBox="1"/>
          <p:nvPr/>
        </p:nvSpPr>
        <p:spPr>
          <a:xfrm>
            <a:off x="8926906" y="5955780"/>
            <a:ext cx="1481496" cy="400110"/>
          </a:xfrm>
          <a:prstGeom prst="rect">
            <a:avLst/>
          </a:prstGeom>
          <a:noFill/>
        </p:spPr>
        <p:txBody>
          <a:bodyPr wrap="none" rtlCol="0">
            <a:spAutoFit/>
          </a:bodyPr>
          <a:lstStyle/>
          <a:p>
            <a:r>
              <a:rPr lang="en-US" altLang="zh-TW" sz="2000" b="1" dirty="0"/>
              <a:t>2024.8</a:t>
            </a:r>
            <a:r>
              <a:rPr lang="zh-TW" altLang="en-US" sz="2000" b="1" dirty="0"/>
              <a:t>出版</a:t>
            </a:r>
          </a:p>
        </p:txBody>
      </p:sp>
      <p:pic>
        <p:nvPicPr>
          <p:cNvPr id="11" name="圖片 10">
            <a:extLst>
              <a:ext uri="{FF2B5EF4-FFF2-40B4-BE49-F238E27FC236}">
                <a16:creationId xmlns:a16="http://schemas.microsoft.com/office/drawing/2014/main" id="{D08EE356-DD56-7887-D329-992BFAAF577F}"/>
              </a:ext>
            </a:extLst>
          </p:cNvPr>
          <p:cNvPicPr>
            <a:picLocks/>
          </p:cNvPicPr>
          <p:nvPr/>
        </p:nvPicPr>
        <p:blipFill>
          <a:blip r:embed="rId6"/>
          <a:stretch>
            <a:fillRect/>
          </a:stretch>
        </p:blipFill>
        <p:spPr>
          <a:xfrm>
            <a:off x="4957166" y="2555764"/>
            <a:ext cx="2448000" cy="3312000"/>
          </a:xfrm>
          <a:prstGeom prst="rect">
            <a:avLst/>
          </a:prstGeom>
          <a:ln w="57150">
            <a:solidFill>
              <a:schemeClr val="tx1"/>
            </a:solidFill>
          </a:ln>
        </p:spPr>
      </p:pic>
      <p:pic>
        <p:nvPicPr>
          <p:cNvPr id="14" name="圖片 13">
            <a:extLst>
              <a:ext uri="{FF2B5EF4-FFF2-40B4-BE49-F238E27FC236}">
                <a16:creationId xmlns:a16="http://schemas.microsoft.com/office/drawing/2014/main" id="{F65FF859-43A1-FB46-D030-048DA43C6AA7}"/>
              </a:ext>
            </a:extLst>
          </p:cNvPr>
          <p:cNvPicPr>
            <a:picLocks/>
          </p:cNvPicPr>
          <p:nvPr/>
        </p:nvPicPr>
        <p:blipFill>
          <a:blip r:embed="rId7"/>
          <a:stretch>
            <a:fillRect/>
          </a:stretch>
        </p:blipFill>
        <p:spPr>
          <a:xfrm>
            <a:off x="1470679" y="2555764"/>
            <a:ext cx="2448000" cy="3313610"/>
          </a:xfrm>
          <a:prstGeom prst="rect">
            <a:avLst/>
          </a:prstGeom>
          <a:ln w="57150">
            <a:solidFill>
              <a:schemeClr val="tx1"/>
            </a:solidFill>
          </a:ln>
          <a:effectLst>
            <a:outerShdw blurRad="50800" dist="38100" algn="l" rotWithShape="0">
              <a:prstClr val="black">
                <a:alpha val="40000"/>
              </a:prstClr>
            </a:outerShdw>
          </a:effectLst>
        </p:spPr>
      </p:pic>
      <p:sp>
        <p:nvSpPr>
          <p:cNvPr id="16" name="文字方塊 15">
            <a:extLst>
              <a:ext uri="{FF2B5EF4-FFF2-40B4-BE49-F238E27FC236}">
                <a16:creationId xmlns:a16="http://schemas.microsoft.com/office/drawing/2014/main" id="{476AEC7A-1B1B-3868-27EE-DF9E379C27F0}"/>
              </a:ext>
            </a:extLst>
          </p:cNvPr>
          <p:cNvSpPr txBox="1"/>
          <p:nvPr/>
        </p:nvSpPr>
        <p:spPr>
          <a:xfrm>
            <a:off x="1953931" y="5955780"/>
            <a:ext cx="1481496" cy="400110"/>
          </a:xfrm>
          <a:prstGeom prst="rect">
            <a:avLst/>
          </a:prstGeom>
          <a:noFill/>
        </p:spPr>
        <p:txBody>
          <a:bodyPr wrap="none" rtlCol="0">
            <a:spAutoFit/>
          </a:bodyPr>
          <a:lstStyle/>
          <a:p>
            <a:r>
              <a:rPr lang="en-US" altLang="zh-TW" sz="2000" b="1" dirty="0"/>
              <a:t>2022.5</a:t>
            </a:r>
            <a:r>
              <a:rPr lang="zh-TW" altLang="en-US" sz="2000" b="1" dirty="0"/>
              <a:t>出版</a:t>
            </a:r>
          </a:p>
        </p:txBody>
      </p:sp>
      <p:sp>
        <p:nvSpPr>
          <p:cNvPr id="17" name="文字方塊 16">
            <a:extLst>
              <a:ext uri="{FF2B5EF4-FFF2-40B4-BE49-F238E27FC236}">
                <a16:creationId xmlns:a16="http://schemas.microsoft.com/office/drawing/2014/main" id="{28322AC9-B118-F6C8-78A1-D2E42527F2A9}"/>
              </a:ext>
            </a:extLst>
          </p:cNvPr>
          <p:cNvSpPr txBox="1"/>
          <p:nvPr/>
        </p:nvSpPr>
        <p:spPr>
          <a:xfrm>
            <a:off x="5440418" y="5955780"/>
            <a:ext cx="1481496" cy="400110"/>
          </a:xfrm>
          <a:prstGeom prst="rect">
            <a:avLst/>
          </a:prstGeom>
          <a:noFill/>
        </p:spPr>
        <p:txBody>
          <a:bodyPr wrap="none" rtlCol="0">
            <a:spAutoFit/>
          </a:bodyPr>
          <a:lstStyle/>
          <a:p>
            <a:r>
              <a:rPr lang="en-US" altLang="zh-TW" sz="2000" b="1" dirty="0"/>
              <a:t>2023.8</a:t>
            </a:r>
            <a:r>
              <a:rPr lang="zh-TW" altLang="en-US" sz="2000" b="1" dirty="0"/>
              <a:t>出版</a:t>
            </a:r>
          </a:p>
        </p:txBody>
      </p:sp>
    </p:spTree>
    <p:extLst>
      <p:ext uri="{BB962C8B-B14F-4D97-AF65-F5344CB8AC3E}">
        <p14:creationId xmlns:p14="http://schemas.microsoft.com/office/powerpoint/2010/main" val="1795093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學習歷程檔案大比拚</a:t>
            </a:r>
            <a:endParaRPr dirty="0"/>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3" name="Google Shape;163;p5"/>
          <p:cNvPicPr preferRelativeResize="0"/>
          <p:nvPr/>
        </p:nvPicPr>
        <p:blipFill rotWithShape="1">
          <a:blip r:embed="rId3">
            <a:alphaModFix/>
          </a:blip>
          <a:srcRect/>
          <a:stretch/>
        </p:blipFill>
        <p:spPr>
          <a:xfrm>
            <a:off x="9362755" y="4599286"/>
            <a:ext cx="1836059" cy="1666577"/>
          </a:xfrm>
          <a:prstGeom prst="rect">
            <a:avLst/>
          </a:prstGeom>
          <a:noFill/>
          <a:ln>
            <a:noFill/>
          </a:ln>
        </p:spPr>
      </p:pic>
      <p:pic>
        <p:nvPicPr>
          <p:cNvPr id="164" name="Google Shape;164;p5"/>
          <p:cNvPicPr preferRelativeResize="0"/>
          <p:nvPr/>
        </p:nvPicPr>
        <p:blipFill rotWithShape="1">
          <a:blip r:embed="rId4">
            <a:alphaModFix/>
          </a:blip>
          <a:srcRect/>
          <a:stretch/>
        </p:blipFill>
        <p:spPr>
          <a:xfrm flipH="1">
            <a:off x="6586534" y="773636"/>
            <a:ext cx="744990" cy="496660"/>
          </a:xfrm>
          <a:prstGeom prst="rect">
            <a:avLst/>
          </a:prstGeom>
          <a:noFill/>
          <a:ln>
            <a:noFill/>
          </a:ln>
        </p:spPr>
      </p:pic>
      <p:pic>
        <p:nvPicPr>
          <p:cNvPr id="165" name="Google Shape;165;p5"/>
          <p:cNvPicPr preferRelativeResize="0"/>
          <p:nvPr/>
        </p:nvPicPr>
        <p:blipFill rotWithShape="1">
          <a:blip r:embed="rId5">
            <a:alphaModFix/>
          </a:blip>
          <a:srcRect/>
          <a:stretch/>
        </p:blipFill>
        <p:spPr>
          <a:xfrm>
            <a:off x="7931189" y="632560"/>
            <a:ext cx="3267625" cy="389406"/>
          </a:xfrm>
          <a:prstGeom prst="rect">
            <a:avLst/>
          </a:prstGeom>
          <a:noFill/>
          <a:ln>
            <a:noFill/>
          </a:ln>
        </p:spPr>
      </p:pic>
      <p:pic>
        <p:nvPicPr>
          <p:cNvPr id="4" name="圖片 3">
            <a:extLst>
              <a:ext uri="{FF2B5EF4-FFF2-40B4-BE49-F238E27FC236}">
                <a16:creationId xmlns:a16="http://schemas.microsoft.com/office/drawing/2014/main" id="{3C97549B-E7B9-8894-FACE-90E1087C2859}"/>
              </a:ext>
            </a:extLst>
          </p:cNvPr>
          <p:cNvPicPr>
            <a:picLocks noChangeAspect="1"/>
          </p:cNvPicPr>
          <p:nvPr/>
        </p:nvPicPr>
        <p:blipFill>
          <a:blip r:embed="rId6"/>
          <a:stretch>
            <a:fillRect/>
          </a:stretch>
        </p:blipFill>
        <p:spPr>
          <a:xfrm>
            <a:off x="3037585" y="1545799"/>
            <a:ext cx="5060142" cy="4787322"/>
          </a:xfrm>
          <a:prstGeom prst="rect">
            <a:avLst/>
          </a:prstGeom>
        </p:spPr>
      </p:pic>
      <p:sp>
        <p:nvSpPr>
          <p:cNvPr id="8" name="剪去並圓角化單一角落矩形 7"/>
          <p:cNvSpPr/>
          <p:nvPr/>
        </p:nvSpPr>
        <p:spPr>
          <a:xfrm>
            <a:off x="8384874" y="1545799"/>
            <a:ext cx="882247" cy="454767"/>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P59</a:t>
            </a:r>
            <a:endParaRPr lang="zh-TW" altLang="en-US" sz="2800" dirty="0">
              <a:solidFill>
                <a:schemeClr val="bg1"/>
              </a:solidFill>
            </a:endParaRPr>
          </a:p>
        </p:txBody>
      </p:sp>
    </p:spTree>
    <p:extLst>
      <p:ext uri="{BB962C8B-B14F-4D97-AF65-F5344CB8AC3E}">
        <p14:creationId xmlns:p14="http://schemas.microsoft.com/office/powerpoint/2010/main" val="1486331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5C8D7D61-1C5B-A2AA-572D-CCCAE24AAED6}"/>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7F9DD0B0-C6CA-1DD8-1E0B-5A07C266F422}"/>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學習歷程檔案大比拚</a:t>
            </a:r>
            <a:endParaRPr dirty="0"/>
          </a:p>
        </p:txBody>
      </p:sp>
      <p:sp>
        <p:nvSpPr>
          <p:cNvPr id="162" name="Google Shape;162;p5">
            <a:extLst>
              <a:ext uri="{FF2B5EF4-FFF2-40B4-BE49-F238E27FC236}">
                <a16:creationId xmlns:a16="http://schemas.microsoft.com/office/drawing/2014/main" id="{58802CC3-3E05-CE96-4E9C-545FBE5C5838}"/>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3" name="Google Shape;163;p5">
            <a:extLst>
              <a:ext uri="{FF2B5EF4-FFF2-40B4-BE49-F238E27FC236}">
                <a16:creationId xmlns:a16="http://schemas.microsoft.com/office/drawing/2014/main" id="{E31681B0-DD85-FF4A-0A7D-5141DAD76E9A}"/>
              </a:ext>
            </a:extLst>
          </p:cNvPr>
          <p:cNvPicPr preferRelativeResize="0"/>
          <p:nvPr/>
        </p:nvPicPr>
        <p:blipFill rotWithShape="1">
          <a:blip r:embed="rId3">
            <a:alphaModFix/>
          </a:blip>
          <a:srcRect/>
          <a:stretch/>
        </p:blipFill>
        <p:spPr>
          <a:xfrm>
            <a:off x="9362755" y="4599286"/>
            <a:ext cx="1836059" cy="1666577"/>
          </a:xfrm>
          <a:prstGeom prst="rect">
            <a:avLst/>
          </a:prstGeom>
          <a:noFill/>
          <a:ln>
            <a:noFill/>
          </a:ln>
        </p:spPr>
      </p:pic>
      <p:pic>
        <p:nvPicPr>
          <p:cNvPr id="164" name="Google Shape;164;p5">
            <a:extLst>
              <a:ext uri="{FF2B5EF4-FFF2-40B4-BE49-F238E27FC236}">
                <a16:creationId xmlns:a16="http://schemas.microsoft.com/office/drawing/2014/main" id="{B02EE5AF-E8D7-78B0-F387-56CB56039857}"/>
              </a:ext>
            </a:extLst>
          </p:cNvPr>
          <p:cNvPicPr preferRelativeResize="0"/>
          <p:nvPr/>
        </p:nvPicPr>
        <p:blipFill rotWithShape="1">
          <a:blip r:embed="rId4">
            <a:alphaModFix/>
          </a:blip>
          <a:srcRect/>
          <a:stretch/>
        </p:blipFill>
        <p:spPr>
          <a:xfrm flipH="1">
            <a:off x="6586534" y="773636"/>
            <a:ext cx="744990" cy="496660"/>
          </a:xfrm>
          <a:prstGeom prst="rect">
            <a:avLst/>
          </a:prstGeom>
          <a:noFill/>
          <a:ln>
            <a:noFill/>
          </a:ln>
        </p:spPr>
      </p:pic>
      <p:pic>
        <p:nvPicPr>
          <p:cNvPr id="165" name="Google Shape;165;p5">
            <a:extLst>
              <a:ext uri="{FF2B5EF4-FFF2-40B4-BE49-F238E27FC236}">
                <a16:creationId xmlns:a16="http://schemas.microsoft.com/office/drawing/2014/main" id="{3FB6C5AD-C4DD-4655-E50A-8241EAB169D7}"/>
              </a:ext>
            </a:extLst>
          </p:cNvPr>
          <p:cNvPicPr preferRelativeResize="0"/>
          <p:nvPr/>
        </p:nvPicPr>
        <p:blipFill rotWithShape="1">
          <a:blip r:embed="rId5">
            <a:alphaModFix/>
          </a:blip>
          <a:srcRect/>
          <a:stretch/>
        </p:blipFill>
        <p:spPr>
          <a:xfrm>
            <a:off x="7931189" y="632560"/>
            <a:ext cx="3267625" cy="389406"/>
          </a:xfrm>
          <a:prstGeom prst="rect">
            <a:avLst/>
          </a:prstGeom>
          <a:noFill/>
          <a:ln>
            <a:noFill/>
          </a:ln>
        </p:spPr>
      </p:pic>
      <p:pic>
        <p:nvPicPr>
          <p:cNvPr id="3" name="圖片 2">
            <a:extLst>
              <a:ext uri="{FF2B5EF4-FFF2-40B4-BE49-F238E27FC236}">
                <a16:creationId xmlns:a16="http://schemas.microsoft.com/office/drawing/2014/main" id="{30DCEBCE-97CD-F963-DED5-A6B22CB8D1ED}"/>
              </a:ext>
            </a:extLst>
          </p:cNvPr>
          <p:cNvPicPr>
            <a:picLocks noChangeAspect="1"/>
          </p:cNvPicPr>
          <p:nvPr/>
        </p:nvPicPr>
        <p:blipFill>
          <a:blip r:embed="rId6"/>
          <a:stretch>
            <a:fillRect/>
          </a:stretch>
        </p:blipFill>
        <p:spPr>
          <a:xfrm>
            <a:off x="3605361" y="1541592"/>
            <a:ext cx="4710945" cy="4807838"/>
          </a:xfrm>
          <a:prstGeom prst="rect">
            <a:avLst/>
          </a:prstGeom>
        </p:spPr>
      </p:pic>
      <p:sp>
        <p:nvSpPr>
          <p:cNvPr id="8" name="剪去並圓角化單一角落矩形 7"/>
          <p:cNvSpPr/>
          <p:nvPr/>
        </p:nvSpPr>
        <p:spPr>
          <a:xfrm>
            <a:off x="8367622" y="1545799"/>
            <a:ext cx="899499" cy="454767"/>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P59</a:t>
            </a:r>
            <a:endParaRPr lang="zh-TW" altLang="en-US" sz="2800" dirty="0">
              <a:solidFill>
                <a:schemeClr val="bg1"/>
              </a:solidFill>
            </a:endParaRPr>
          </a:p>
        </p:txBody>
      </p:sp>
      <p:sp>
        <p:nvSpPr>
          <p:cNvPr id="9" name="矩形 8"/>
          <p:cNvSpPr/>
          <p:nvPr/>
        </p:nvSpPr>
        <p:spPr>
          <a:xfrm>
            <a:off x="4240661" y="3945510"/>
            <a:ext cx="3379339" cy="54076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6201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016F74C5-82E5-C425-E061-26F42F37619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9ABE3D39-D388-44B9-4A23-3BC2BAACA979}"/>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最後的檢查</a:t>
            </a:r>
            <a:endParaRPr dirty="0"/>
          </a:p>
        </p:txBody>
      </p:sp>
      <p:sp>
        <p:nvSpPr>
          <p:cNvPr id="162" name="Google Shape;162;p5">
            <a:extLst>
              <a:ext uri="{FF2B5EF4-FFF2-40B4-BE49-F238E27FC236}">
                <a16:creationId xmlns:a16="http://schemas.microsoft.com/office/drawing/2014/main" id="{66C365C9-261C-742D-4553-51C5C0FD42D0}"/>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7CD96236-3136-E9E3-8AB3-3A3FE3BD32A9}"/>
              </a:ext>
            </a:extLst>
          </p:cNvPr>
          <p:cNvPicPr preferRelativeResize="0"/>
          <p:nvPr/>
        </p:nvPicPr>
        <p:blipFill rotWithShape="1">
          <a:blip r:embed="rId3">
            <a:alphaModFix/>
          </a:blip>
          <a:srcRect/>
          <a:stretch/>
        </p:blipFill>
        <p:spPr>
          <a:xfrm flipH="1">
            <a:off x="4244112" y="773636"/>
            <a:ext cx="744990" cy="496660"/>
          </a:xfrm>
          <a:prstGeom prst="rect">
            <a:avLst/>
          </a:prstGeom>
          <a:noFill/>
          <a:ln>
            <a:noFill/>
          </a:ln>
        </p:spPr>
      </p:pic>
      <p:pic>
        <p:nvPicPr>
          <p:cNvPr id="165" name="Google Shape;165;p5">
            <a:extLst>
              <a:ext uri="{FF2B5EF4-FFF2-40B4-BE49-F238E27FC236}">
                <a16:creationId xmlns:a16="http://schemas.microsoft.com/office/drawing/2014/main" id="{814D3C1D-F2AE-4E1A-8FDA-F308876B22AD}"/>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4" name="圖片 3">
            <a:extLst>
              <a:ext uri="{FF2B5EF4-FFF2-40B4-BE49-F238E27FC236}">
                <a16:creationId xmlns:a16="http://schemas.microsoft.com/office/drawing/2014/main" id="{5A406867-EEE3-ECCA-80D0-108FA3AF8E79}"/>
              </a:ext>
            </a:extLst>
          </p:cNvPr>
          <p:cNvPicPr>
            <a:picLocks noChangeAspect="1"/>
          </p:cNvPicPr>
          <p:nvPr/>
        </p:nvPicPr>
        <p:blipFill>
          <a:blip r:embed="rId5"/>
          <a:stretch>
            <a:fillRect/>
          </a:stretch>
        </p:blipFill>
        <p:spPr>
          <a:xfrm>
            <a:off x="1235075" y="2113778"/>
            <a:ext cx="4707500" cy="3352073"/>
          </a:xfrm>
          <a:prstGeom prst="rect">
            <a:avLst/>
          </a:prstGeom>
        </p:spPr>
      </p:pic>
      <p:pic>
        <p:nvPicPr>
          <p:cNvPr id="6" name="圖片 5">
            <a:extLst>
              <a:ext uri="{FF2B5EF4-FFF2-40B4-BE49-F238E27FC236}">
                <a16:creationId xmlns:a16="http://schemas.microsoft.com/office/drawing/2014/main" id="{3A069717-67D6-3F4D-D917-25C306F33124}"/>
              </a:ext>
            </a:extLst>
          </p:cNvPr>
          <p:cNvPicPr>
            <a:picLocks noChangeAspect="1"/>
          </p:cNvPicPr>
          <p:nvPr/>
        </p:nvPicPr>
        <p:blipFill>
          <a:blip r:embed="rId6"/>
          <a:stretch>
            <a:fillRect/>
          </a:stretch>
        </p:blipFill>
        <p:spPr>
          <a:xfrm>
            <a:off x="6149129" y="2113778"/>
            <a:ext cx="4305782" cy="3496574"/>
          </a:xfrm>
          <a:prstGeom prst="rect">
            <a:avLst/>
          </a:prstGeom>
        </p:spPr>
      </p:pic>
      <p:sp>
        <p:nvSpPr>
          <p:cNvPr id="8" name="剪去並圓角化單一角落矩形 7"/>
          <p:cNvSpPr/>
          <p:nvPr/>
        </p:nvSpPr>
        <p:spPr>
          <a:xfrm>
            <a:off x="8373374" y="1545799"/>
            <a:ext cx="893748" cy="454767"/>
          </a:xfrm>
          <a:prstGeom prst="snipRoundRect">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rPr>
              <a:t>P86</a:t>
            </a:r>
            <a:endParaRPr lang="zh-TW" altLang="en-US" sz="2800" dirty="0">
              <a:solidFill>
                <a:schemeClr val="bg1"/>
              </a:solidFill>
            </a:endParaRPr>
          </a:p>
        </p:txBody>
      </p:sp>
      <p:cxnSp>
        <p:nvCxnSpPr>
          <p:cNvPr id="10" name="直線接點 9"/>
          <p:cNvCxnSpPr/>
          <p:nvPr/>
        </p:nvCxnSpPr>
        <p:spPr>
          <a:xfrm>
            <a:off x="2051690" y="3464630"/>
            <a:ext cx="152120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235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83E9C6B4-54EF-D664-34A1-B8023F6ED44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48E0D3F3-D178-289F-34E1-6715C5BDB55C}"/>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其餘的提醒</a:t>
            </a:r>
            <a:endParaRPr dirty="0"/>
          </a:p>
        </p:txBody>
      </p:sp>
      <p:sp>
        <p:nvSpPr>
          <p:cNvPr id="162" name="Google Shape;162;p5">
            <a:extLst>
              <a:ext uri="{FF2B5EF4-FFF2-40B4-BE49-F238E27FC236}">
                <a16:creationId xmlns:a16="http://schemas.microsoft.com/office/drawing/2014/main" id="{C9AF02EC-A55E-EEB8-EC79-EA72E7A325ED}"/>
              </a:ext>
            </a:extLst>
          </p:cNvPr>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endParaRPr lang="zh-TW" altLang="en-US" dirty="0"/>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D0BA9055-8F91-9B92-7115-5462E8678F2D}"/>
              </a:ext>
            </a:extLst>
          </p:cNvPr>
          <p:cNvPicPr preferRelativeResize="0"/>
          <p:nvPr/>
        </p:nvPicPr>
        <p:blipFill rotWithShape="1">
          <a:blip r:embed="rId3">
            <a:alphaModFix/>
          </a:blip>
          <a:srcRect/>
          <a:stretch/>
        </p:blipFill>
        <p:spPr>
          <a:xfrm flipH="1">
            <a:off x="4244112" y="773636"/>
            <a:ext cx="744990" cy="496660"/>
          </a:xfrm>
          <a:prstGeom prst="rect">
            <a:avLst/>
          </a:prstGeom>
          <a:noFill/>
          <a:ln>
            <a:noFill/>
          </a:ln>
        </p:spPr>
      </p:pic>
      <p:pic>
        <p:nvPicPr>
          <p:cNvPr id="165" name="Google Shape;165;p5">
            <a:extLst>
              <a:ext uri="{FF2B5EF4-FFF2-40B4-BE49-F238E27FC236}">
                <a16:creationId xmlns:a16="http://schemas.microsoft.com/office/drawing/2014/main" id="{9D6D62B4-EC46-2AF4-5E8E-153AA84B898F}"/>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3" name="圖片 2">
            <a:extLst>
              <a:ext uri="{FF2B5EF4-FFF2-40B4-BE49-F238E27FC236}">
                <a16:creationId xmlns:a16="http://schemas.microsoft.com/office/drawing/2014/main" id="{7905FFDC-6AEB-905F-67B0-DAA36B7D265B}"/>
              </a:ext>
            </a:extLst>
          </p:cNvPr>
          <p:cNvPicPr>
            <a:picLocks noChangeAspect="1"/>
          </p:cNvPicPr>
          <p:nvPr/>
        </p:nvPicPr>
        <p:blipFill>
          <a:blip r:embed="rId5"/>
          <a:stretch>
            <a:fillRect/>
          </a:stretch>
        </p:blipFill>
        <p:spPr>
          <a:xfrm>
            <a:off x="1052795" y="1580131"/>
            <a:ext cx="4953965" cy="4796287"/>
          </a:xfrm>
          <a:prstGeom prst="rect">
            <a:avLst/>
          </a:prstGeom>
        </p:spPr>
      </p:pic>
      <p:pic>
        <p:nvPicPr>
          <p:cNvPr id="9" name="圖片 8">
            <a:extLst>
              <a:ext uri="{FF2B5EF4-FFF2-40B4-BE49-F238E27FC236}">
                <a16:creationId xmlns:a16="http://schemas.microsoft.com/office/drawing/2014/main" id="{30FABFA1-38CA-7F25-C814-5E51A97723FF}"/>
              </a:ext>
            </a:extLst>
          </p:cNvPr>
          <p:cNvPicPr>
            <a:picLocks noChangeAspect="1"/>
          </p:cNvPicPr>
          <p:nvPr/>
        </p:nvPicPr>
        <p:blipFill>
          <a:blip r:embed="rId6"/>
          <a:stretch>
            <a:fillRect/>
          </a:stretch>
        </p:blipFill>
        <p:spPr>
          <a:xfrm>
            <a:off x="6185242" y="1580131"/>
            <a:ext cx="5116010" cy="1886309"/>
          </a:xfrm>
          <a:prstGeom prst="rect">
            <a:avLst/>
          </a:prstGeom>
        </p:spPr>
      </p:pic>
      <p:pic>
        <p:nvPicPr>
          <p:cNvPr id="10" name="圖片 9">
            <a:extLst>
              <a:ext uri="{FF2B5EF4-FFF2-40B4-BE49-F238E27FC236}">
                <a16:creationId xmlns:a16="http://schemas.microsoft.com/office/drawing/2014/main" id="{9C75A8CA-F4F3-DD39-9B44-7963FA16BDBE}"/>
              </a:ext>
            </a:extLst>
          </p:cNvPr>
          <p:cNvPicPr>
            <a:picLocks noChangeAspect="1"/>
          </p:cNvPicPr>
          <p:nvPr/>
        </p:nvPicPr>
        <p:blipFill>
          <a:blip r:embed="rId7"/>
          <a:stretch>
            <a:fillRect/>
          </a:stretch>
        </p:blipFill>
        <p:spPr>
          <a:xfrm>
            <a:off x="9660128" y="4623850"/>
            <a:ext cx="1835055" cy="1670449"/>
          </a:xfrm>
          <a:prstGeom prst="rect">
            <a:avLst/>
          </a:prstGeom>
        </p:spPr>
      </p:pic>
      <p:cxnSp>
        <p:nvCxnSpPr>
          <p:cNvPr id="11" name="直線接點 10"/>
          <p:cNvCxnSpPr/>
          <p:nvPr/>
        </p:nvCxnSpPr>
        <p:spPr>
          <a:xfrm>
            <a:off x="1739781" y="3056852"/>
            <a:ext cx="18701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309493" y="2848347"/>
            <a:ext cx="3004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166743" y="2523285"/>
            <a:ext cx="3004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606478" y="2209127"/>
            <a:ext cx="9350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6744072" y="2420888"/>
            <a:ext cx="1257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9239622" y="2344688"/>
            <a:ext cx="7425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483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讓手冊幫助同學</a:t>
            </a:r>
            <a:endParaRPr dirty="0"/>
          </a:p>
        </p:txBody>
      </p:sp>
      <p:sp>
        <p:nvSpPr>
          <p:cNvPr id="162" name="Google Shape;162;p5"/>
          <p:cNvSpPr txBox="1">
            <a:spLocks noGrp="1"/>
          </p:cNvSpPr>
          <p:nvPr>
            <p:ph type="body" idx="1"/>
          </p:nvPr>
        </p:nvSpPr>
        <p:spPr>
          <a:xfrm>
            <a:off x="1164756" y="1439863"/>
            <a:ext cx="10118725" cy="50371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r>
              <a:rPr lang="zh-TW" altLang="en-US" sz="3200" dirty="0">
                <a:solidFill>
                  <a:srgbClr val="833C0B"/>
                </a:solidFill>
                <a:latin typeface="微軟正黑體" panose="020B0604030504040204" pitchFamily="34" charset="-120"/>
                <a:ea typeface="微軟正黑體" panose="020B0604030504040204" pitchFamily="34" charset="-120"/>
                <a:sym typeface="Arial"/>
              </a:rPr>
              <a:t>準備工作</a:t>
            </a:r>
            <a:endParaRPr lang="en-US" altLang="zh-TW" sz="3200" dirty="0">
              <a:solidFill>
                <a:srgbClr val="833C0B"/>
              </a:solidFill>
              <a:latin typeface="微軟正黑體" panose="020B0604030504040204" pitchFamily="34" charset="-120"/>
              <a:ea typeface="微軟正黑體" panose="020B0604030504040204" pitchFamily="34" charset="-120"/>
              <a:sym typeface="Arial"/>
            </a:endParaRPr>
          </a:p>
          <a:p>
            <a:pPr marL="360000" marR="0" lvl="0" indent="0" algn="l" rtl="0">
              <a:lnSpc>
                <a:spcPct val="110000"/>
              </a:lnSpc>
              <a:spcAft>
                <a:spcPts val="0"/>
              </a:spcAft>
              <a:buClr>
                <a:srgbClr val="833C0B"/>
              </a:buClr>
              <a:buSzPts val="2800"/>
              <a:buNone/>
            </a:pPr>
            <a:r>
              <a:rPr lang="zh-TW" altLang="en-US" sz="2800" dirty="0">
                <a:solidFill>
                  <a:srgbClr val="833C0B"/>
                </a:solidFill>
                <a:latin typeface="Arial"/>
                <a:ea typeface="Arial"/>
                <a:cs typeface="Arial"/>
                <a:sym typeface="Arial"/>
              </a:rPr>
              <a:t>請同學瀏覽手冊，建立對於學習歷程檔案的基本認識</a:t>
            </a:r>
            <a:endParaRPr lang="en-US" altLang="zh-TW" sz="2800" dirty="0">
              <a:solidFill>
                <a:srgbClr val="833C0B"/>
              </a:solidFill>
              <a:latin typeface="Arial"/>
              <a:ea typeface="Arial"/>
              <a:cs typeface="Arial"/>
              <a:sym typeface="Arial"/>
            </a:endParaRPr>
          </a:p>
          <a:p>
            <a:pPr marL="360000" marR="0" lvl="0" indent="0" algn="l" rtl="0">
              <a:lnSpc>
                <a:spcPct val="110000"/>
              </a:lnSpc>
              <a:spcAft>
                <a:spcPts val="0"/>
              </a:spcAft>
              <a:buClr>
                <a:srgbClr val="833C0B"/>
              </a:buClr>
              <a:buSzPts val="2800"/>
              <a:buNone/>
            </a:pPr>
            <a:r>
              <a:rPr lang="zh-TW" altLang="en-US" dirty="0"/>
              <a:t>老師可輔以手冊中的例子或自身的教學經驗加以說明</a:t>
            </a:r>
            <a:endParaRPr lang="en-US" altLang="zh-TW" dirty="0"/>
          </a:p>
          <a:p>
            <a:pPr marL="360000" marR="0" lvl="0" indent="0" algn="l" rtl="0">
              <a:lnSpc>
                <a:spcPct val="110000"/>
              </a:lnSpc>
              <a:spcAft>
                <a:spcPts val="0"/>
              </a:spcAft>
              <a:buClr>
                <a:srgbClr val="833C0B"/>
              </a:buClr>
              <a:buSzPts val="2800"/>
              <a:buNone/>
            </a:pPr>
            <a:r>
              <a:rPr lang="zh-TW" altLang="en-US" dirty="0"/>
              <a:t>老師可將作業問題化，階段性的請同學回答，自然地展現同學解決問題的能力與思考的過程</a:t>
            </a:r>
            <a:r>
              <a:rPr lang="en-US" altLang="zh-TW" dirty="0"/>
              <a:t>(</a:t>
            </a:r>
            <a:r>
              <a:rPr lang="zh-TW" altLang="en-US" dirty="0"/>
              <a:t>你想做什麼？你為何想做這個？你如何做這個？你做出什麼結果？你覺得為什麼結果是這樣？如果再做一次，你會做什麼調整？</a:t>
            </a:r>
            <a:r>
              <a:rPr lang="en-US" altLang="zh-TW" dirty="0"/>
              <a:t>)</a:t>
            </a:r>
          </a:p>
          <a:p>
            <a:pPr marL="360000" marR="0" lvl="0" indent="0" algn="l" rtl="0">
              <a:lnSpc>
                <a:spcPct val="110000"/>
              </a:lnSpc>
              <a:spcAft>
                <a:spcPts val="0"/>
              </a:spcAft>
              <a:buClr>
                <a:srgbClr val="833C0B"/>
              </a:buClr>
              <a:buSzPts val="2800"/>
              <a:buNone/>
            </a:pPr>
            <a:r>
              <a:rPr lang="zh-TW" altLang="en-US" dirty="0"/>
              <a:t>「老師可能會請你修改喔！」</a:t>
            </a:r>
            <a:endParaRPr lang="en-US" altLang="zh-TW" dirty="0"/>
          </a:p>
          <a:p>
            <a:pPr marL="360000" marR="0" lvl="0" indent="0" algn="l" rtl="0">
              <a:lnSpc>
                <a:spcPct val="110000"/>
              </a:lnSpc>
              <a:spcAft>
                <a:spcPts val="0"/>
              </a:spcAft>
              <a:buClr>
                <a:srgbClr val="833C0B"/>
              </a:buClr>
              <a:buSzPts val="2800"/>
              <a:buNone/>
            </a:pPr>
            <a:r>
              <a:rPr lang="zh-TW" altLang="en-US" dirty="0"/>
              <a:t>讓同學知道為什麼要做學習歷程檔案</a:t>
            </a:r>
            <a:endParaRPr lang="en-US" altLang="zh-TW" dirty="0"/>
          </a:p>
          <a:p>
            <a:pPr marL="360000" marR="0" lvl="0" indent="0" algn="l" rtl="0">
              <a:lnSpc>
                <a:spcPct val="90000"/>
              </a:lnSpc>
              <a:spcAft>
                <a:spcPts val="0"/>
              </a:spcAft>
              <a:buClr>
                <a:srgbClr val="833C0B"/>
              </a:buClr>
              <a:buSzPts val="2800"/>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6938745" y="747712"/>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30B6632F-12FE-F24B-4EAF-A7FF501DC19A}"/>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B0B3E29E-728A-43EC-7809-C259279BF5E9}"/>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讓手冊幫助同學</a:t>
            </a:r>
            <a:endParaRPr dirty="0"/>
          </a:p>
        </p:txBody>
      </p:sp>
      <p:sp>
        <p:nvSpPr>
          <p:cNvPr id="162" name="Google Shape;162;p5">
            <a:extLst>
              <a:ext uri="{FF2B5EF4-FFF2-40B4-BE49-F238E27FC236}">
                <a16:creationId xmlns:a16="http://schemas.microsoft.com/office/drawing/2014/main" id="{679F32A7-3B31-6D7E-7236-FCAD5EB95FF1}"/>
              </a:ext>
            </a:extLst>
          </p:cNvPr>
          <p:cNvSpPr txBox="1">
            <a:spLocks noGrp="1"/>
          </p:cNvSpPr>
          <p:nvPr>
            <p:ph type="body" idx="1"/>
          </p:nvPr>
        </p:nvSpPr>
        <p:spPr>
          <a:xfrm>
            <a:off x="1175808" y="1558397"/>
            <a:ext cx="10118725" cy="491013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rgbClr val="833C0B"/>
              </a:buClr>
              <a:buSzPts val="2800"/>
              <a:buFont typeface="Arial"/>
              <a:buChar char="•"/>
            </a:pPr>
            <a:r>
              <a:rPr lang="zh-TW" altLang="en-US" dirty="0">
                <a:latin typeface="微軟正黑體" panose="020B0604030504040204" pitchFamily="34" charset="-120"/>
                <a:ea typeface="微軟正黑體" panose="020B0604030504040204" pitchFamily="34" charset="-120"/>
              </a:rPr>
              <a:t>同學開始製作學習歷程檔案時</a:t>
            </a:r>
            <a:endParaRPr lang="en-US" altLang="zh-TW" sz="2800" dirty="0">
              <a:solidFill>
                <a:srgbClr val="833C0B"/>
              </a:solidFill>
              <a:latin typeface="微軟正黑體" panose="020B0604030504040204" pitchFamily="34" charset="-120"/>
              <a:ea typeface="微軟正黑體" panose="020B0604030504040204" pitchFamily="34" charset="-120"/>
              <a:sym typeface="Arial"/>
            </a:endParaRPr>
          </a:p>
          <a:p>
            <a:pPr marL="360000" marR="0" lvl="0" indent="0" algn="l" rtl="0">
              <a:lnSpc>
                <a:spcPct val="105000"/>
              </a:lnSpc>
              <a:spcAft>
                <a:spcPts val="0"/>
              </a:spcAft>
              <a:buClr>
                <a:srgbClr val="833C0B"/>
              </a:buClr>
              <a:buSzPts val="2800"/>
              <a:buNone/>
            </a:pPr>
            <a:r>
              <a:rPr lang="zh-TW" altLang="en-US" sz="2800" dirty="0">
                <a:solidFill>
                  <a:srgbClr val="833C0B"/>
                </a:solidFill>
                <a:latin typeface="Arial"/>
                <a:ea typeface="Arial"/>
                <a:cs typeface="Arial"/>
                <a:sym typeface="Arial"/>
              </a:rPr>
              <a:t>請同學</a:t>
            </a:r>
            <a:r>
              <a:rPr lang="zh-TW" altLang="en-US" dirty="0"/>
              <a:t>完成</a:t>
            </a:r>
            <a:r>
              <a:rPr lang="zh-TW" altLang="en-US" sz="2800" dirty="0">
                <a:solidFill>
                  <a:srgbClr val="833C0B"/>
                </a:solidFill>
                <a:latin typeface="Arial"/>
                <a:ea typeface="Arial"/>
                <a:cs typeface="Arial"/>
                <a:sym typeface="Arial"/>
              </a:rPr>
              <a:t>老師的問題型作業，老師可依據手冊的內容給與同學實質、格式與寫作上的建議</a:t>
            </a:r>
            <a:endParaRPr lang="en-US" altLang="zh-TW" sz="2800" dirty="0">
              <a:solidFill>
                <a:srgbClr val="833C0B"/>
              </a:solidFill>
              <a:latin typeface="Arial"/>
              <a:ea typeface="Arial"/>
              <a:cs typeface="Arial"/>
              <a:sym typeface="Arial"/>
            </a:endParaRPr>
          </a:p>
          <a:p>
            <a:pPr marL="360000" marR="0" lvl="0" indent="0" algn="l" rtl="0">
              <a:lnSpc>
                <a:spcPct val="105000"/>
              </a:lnSpc>
              <a:spcAft>
                <a:spcPts val="0"/>
              </a:spcAft>
              <a:buClr>
                <a:srgbClr val="833C0B"/>
              </a:buClr>
              <a:buSzPts val="2800"/>
              <a:buNone/>
            </a:pPr>
            <a:r>
              <a:rPr lang="zh-TW" altLang="en-US" dirty="0"/>
              <a:t>在開始製作作業前可安排個別討論時間，十分鐘也好，避免在期末看到走鐘但來不及救的作業</a:t>
            </a:r>
            <a:endParaRPr lang="en-US" altLang="zh-TW" sz="2800" dirty="0">
              <a:solidFill>
                <a:srgbClr val="833C0B"/>
              </a:solidFill>
              <a:latin typeface="Arial"/>
              <a:ea typeface="Arial"/>
              <a:cs typeface="Arial"/>
              <a:sym typeface="Arial"/>
            </a:endParaRPr>
          </a:p>
          <a:p>
            <a:pPr marL="360000" marR="0" lvl="0" indent="0" algn="l" rtl="0">
              <a:lnSpc>
                <a:spcPct val="105000"/>
              </a:lnSpc>
              <a:spcAft>
                <a:spcPts val="0"/>
              </a:spcAft>
              <a:buClr>
                <a:srgbClr val="833C0B"/>
              </a:buClr>
              <a:buSzPts val="2800"/>
              <a:buNone/>
            </a:pPr>
            <a:r>
              <a:rPr lang="zh-TW" altLang="en-US" sz="2800" dirty="0">
                <a:solidFill>
                  <a:srgbClr val="833C0B"/>
                </a:solidFill>
                <a:latin typeface="Arial"/>
                <a:ea typeface="Arial"/>
                <a:cs typeface="Arial"/>
                <a:sym typeface="Arial"/>
              </a:rPr>
              <a:t>同學來問問題，先不要急著回答，先反問他</a:t>
            </a:r>
            <a:endParaRPr lang="en-US" altLang="zh-TW" sz="2800" dirty="0">
              <a:solidFill>
                <a:srgbClr val="833C0B"/>
              </a:solidFill>
              <a:latin typeface="Arial"/>
              <a:ea typeface="Arial"/>
              <a:cs typeface="Arial"/>
              <a:sym typeface="Arial"/>
            </a:endParaRPr>
          </a:p>
          <a:p>
            <a:pPr marL="360000" marR="0" lvl="0" indent="0" algn="l" rtl="0">
              <a:lnSpc>
                <a:spcPct val="105000"/>
              </a:lnSpc>
              <a:spcAft>
                <a:spcPts val="0"/>
              </a:spcAft>
              <a:buClr>
                <a:srgbClr val="833C0B"/>
              </a:buClr>
              <a:buSzPts val="2800"/>
              <a:buNone/>
            </a:pPr>
            <a:r>
              <a:rPr lang="zh-TW" altLang="en-US" dirty="0"/>
              <a:t>幫助同學問題化他的想法</a:t>
            </a:r>
            <a:r>
              <a:rPr lang="en-US" altLang="zh-TW" dirty="0"/>
              <a:t>(</a:t>
            </a:r>
            <a:r>
              <a:rPr lang="zh-TW" altLang="en-US" dirty="0"/>
              <a:t>我想做介紹蕨類植物的影片</a:t>
            </a:r>
            <a:r>
              <a:rPr lang="en-US" altLang="zh-TW" dirty="0"/>
              <a:t>…)</a:t>
            </a:r>
          </a:p>
          <a:p>
            <a:pPr marL="360000" marR="0" lvl="0" indent="0" algn="l" rtl="0">
              <a:lnSpc>
                <a:spcPct val="105000"/>
              </a:lnSpc>
              <a:spcAft>
                <a:spcPts val="0"/>
              </a:spcAft>
              <a:buClr>
                <a:srgbClr val="833C0B"/>
              </a:buClr>
              <a:buSzPts val="2800"/>
              <a:buNone/>
            </a:pPr>
            <a:r>
              <a:rPr lang="zh-TW" altLang="en-US" dirty="0"/>
              <a:t>請同學朗讀</a:t>
            </a:r>
            <a:r>
              <a:rPr lang="en-US" altLang="zh-TW" dirty="0"/>
              <a:t>(</a:t>
            </a:r>
            <a:r>
              <a:rPr lang="zh-TW" altLang="en-US" dirty="0"/>
              <a:t>至少逐字默念</a:t>
            </a:r>
            <a:r>
              <a:rPr lang="en-US" altLang="zh-TW" dirty="0"/>
              <a:t>)</a:t>
            </a:r>
            <a:r>
              <a:rPr lang="zh-TW" altLang="en-US" dirty="0"/>
              <a:t>，找出贅語、錯別字與不通順之處</a:t>
            </a:r>
            <a:endParaRPr lang="en-US" altLang="zh-TW" dirty="0"/>
          </a:p>
          <a:p>
            <a:pPr marL="360000" marR="0" lvl="0" indent="0" algn="l" rtl="0">
              <a:lnSpc>
                <a:spcPct val="105000"/>
              </a:lnSpc>
              <a:spcAft>
                <a:spcPts val="0"/>
              </a:spcAft>
              <a:buClr>
                <a:srgbClr val="833C0B"/>
              </a:buClr>
              <a:buSzPts val="2800"/>
              <a:buNone/>
            </a:pPr>
            <a:r>
              <a:rPr lang="en-US" altLang="zh-TW" sz="2800" dirty="0">
                <a:solidFill>
                  <a:srgbClr val="833C0B"/>
                </a:solidFill>
                <a:latin typeface="Arial"/>
                <a:ea typeface="Arial"/>
                <a:cs typeface="Arial"/>
                <a:sym typeface="Arial"/>
              </a:rPr>
              <a:t>(</a:t>
            </a:r>
            <a:r>
              <a:rPr lang="zh-TW" altLang="en-US" sz="2800" dirty="0">
                <a:solidFill>
                  <a:srgbClr val="833C0B"/>
                </a:solidFill>
                <a:latin typeface="Arial"/>
                <a:ea typeface="Arial"/>
                <a:cs typeface="Arial"/>
                <a:sym typeface="Arial"/>
              </a:rPr>
              <a:t>請各位老師思考要給同學到什麼程度的協助</a:t>
            </a:r>
            <a:r>
              <a:rPr lang="en-US" altLang="zh-TW" sz="2800" dirty="0">
                <a:solidFill>
                  <a:srgbClr val="833C0B"/>
                </a:solidFill>
                <a:latin typeface="Arial"/>
                <a:ea typeface="Arial"/>
                <a:cs typeface="Arial"/>
                <a:sym typeface="Arial"/>
              </a:rPr>
              <a:t>)</a:t>
            </a:r>
          </a:p>
        </p:txBody>
      </p:sp>
      <p:pic>
        <p:nvPicPr>
          <p:cNvPr id="164" name="Google Shape;164;p5">
            <a:extLst>
              <a:ext uri="{FF2B5EF4-FFF2-40B4-BE49-F238E27FC236}">
                <a16:creationId xmlns:a16="http://schemas.microsoft.com/office/drawing/2014/main" id="{A4253749-3C6E-20B9-DEA4-807EDCEB70D9}"/>
              </a:ext>
            </a:extLst>
          </p:cNvPr>
          <p:cNvPicPr preferRelativeResize="0"/>
          <p:nvPr/>
        </p:nvPicPr>
        <p:blipFill rotWithShape="1">
          <a:blip r:embed="rId3">
            <a:alphaModFix/>
          </a:blip>
          <a:srcRect/>
          <a:stretch/>
        </p:blipFill>
        <p:spPr>
          <a:xfrm flipH="1">
            <a:off x="6938745" y="747712"/>
            <a:ext cx="744990" cy="496660"/>
          </a:xfrm>
          <a:prstGeom prst="rect">
            <a:avLst/>
          </a:prstGeom>
          <a:noFill/>
          <a:ln>
            <a:noFill/>
          </a:ln>
        </p:spPr>
      </p:pic>
      <p:pic>
        <p:nvPicPr>
          <p:cNvPr id="165" name="Google Shape;165;p5">
            <a:extLst>
              <a:ext uri="{FF2B5EF4-FFF2-40B4-BE49-F238E27FC236}">
                <a16:creationId xmlns:a16="http://schemas.microsoft.com/office/drawing/2014/main" id="{94CF9213-E218-AF03-D30A-4E8F74762F58}"/>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spTree>
    <p:extLst>
      <p:ext uri="{BB962C8B-B14F-4D97-AF65-F5344CB8AC3E}">
        <p14:creationId xmlns:p14="http://schemas.microsoft.com/office/powerpoint/2010/main" val="4076681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讓手冊幫助同學</a:t>
            </a:r>
            <a:endParaRPr dirty="0"/>
          </a:p>
        </p:txBody>
      </p:sp>
      <p:sp>
        <p:nvSpPr>
          <p:cNvPr id="162" name="Google Shape;162;p5"/>
          <p:cNvSpPr txBox="1">
            <a:spLocks noGrp="1"/>
          </p:cNvSpPr>
          <p:nvPr>
            <p:ph type="body" idx="1"/>
          </p:nvPr>
        </p:nvSpPr>
        <p:spPr>
          <a:xfrm>
            <a:off x="1235075" y="1727729"/>
            <a:ext cx="10118725" cy="4529137"/>
          </a:xfrm>
          <a:prstGeom prst="rect">
            <a:avLst/>
          </a:prstGeom>
          <a:noFill/>
          <a:ln>
            <a:noFill/>
          </a:ln>
        </p:spPr>
        <p:txBody>
          <a:bodyPr spcFirstLastPara="1" wrap="square" lIns="91425" tIns="45700" rIns="91425" bIns="45700" anchor="t" anchorCtr="0">
            <a:noAutofit/>
          </a:bodyPr>
          <a:lstStyle/>
          <a:p>
            <a:pPr marL="230400" indent="-230400">
              <a:lnSpc>
                <a:spcPct val="110000"/>
              </a:lnSpc>
            </a:pPr>
            <a:r>
              <a:rPr lang="zh-TW" altLang="en-US" sz="3200" dirty="0">
                <a:solidFill>
                  <a:srgbClr val="833C0B"/>
                </a:solidFill>
                <a:latin typeface="微軟正黑體" panose="020B0604030504040204" pitchFamily="34" charset="-120"/>
                <a:ea typeface="微軟正黑體" panose="020B0604030504040204" pitchFamily="34" charset="-120"/>
                <a:sym typeface="Arial"/>
              </a:rPr>
              <a:t>有些同學可能不想做</a:t>
            </a:r>
            <a:endParaRPr lang="en-US" altLang="zh-TW" sz="3200" dirty="0">
              <a:solidFill>
                <a:srgbClr val="833C0B"/>
              </a:solidFill>
              <a:latin typeface="微軟正黑體" panose="020B0604030504040204" pitchFamily="34" charset="-120"/>
              <a:ea typeface="微軟正黑體" panose="020B0604030504040204" pitchFamily="34" charset="-120"/>
              <a:sym typeface="Arial"/>
            </a:endParaRPr>
          </a:p>
          <a:p>
            <a:pPr marL="360000" marR="0" lvl="0" indent="0" algn="l" rtl="0">
              <a:lnSpc>
                <a:spcPct val="110000"/>
              </a:lnSpc>
              <a:spcAft>
                <a:spcPts val="0"/>
              </a:spcAft>
              <a:buClr>
                <a:srgbClr val="833C0B"/>
              </a:buClr>
              <a:buSzPts val="2800"/>
              <a:buNone/>
            </a:pPr>
            <a:r>
              <a:rPr lang="zh-TW" altLang="en-US" dirty="0"/>
              <a:t>我繁星、登分、技優甄審、或最後再來做</a:t>
            </a:r>
            <a:r>
              <a:rPr lang="en-US" altLang="zh-TW" dirty="0"/>
              <a:t>PDF</a:t>
            </a:r>
            <a:r>
              <a:rPr lang="zh-TW" altLang="en-US" dirty="0"/>
              <a:t>檔</a:t>
            </a:r>
            <a:endParaRPr lang="en-US" altLang="zh-TW" dirty="0"/>
          </a:p>
          <a:p>
            <a:pPr marL="360000" marR="0" lvl="0" indent="0" algn="l" rtl="0">
              <a:lnSpc>
                <a:spcPct val="110000"/>
              </a:lnSpc>
              <a:spcAft>
                <a:spcPts val="0"/>
              </a:spcAft>
              <a:buClr>
                <a:srgbClr val="833C0B"/>
              </a:buClr>
              <a:buSzPts val="2800"/>
              <a:buNone/>
            </a:pPr>
            <a:r>
              <a:rPr lang="zh-TW" altLang="en-US" sz="2800" dirty="0">
                <a:solidFill>
                  <a:srgbClr val="833C0B"/>
                </a:solidFill>
                <a:latin typeface="Arial"/>
                <a:ea typeface="Arial"/>
                <a:cs typeface="Arial"/>
                <a:sym typeface="Arial"/>
              </a:rPr>
              <a:t>我又不升學</a:t>
            </a:r>
            <a:endParaRPr lang="en-US" altLang="zh-TW" sz="2800" dirty="0">
              <a:solidFill>
                <a:srgbClr val="833C0B"/>
              </a:solidFill>
              <a:latin typeface="Arial"/>
              <a:ea typeface="Arial"/>
              <a:cs typeface="Arial"/>
              <a:sym typeface="Arial"/>
            </a:endParaRPr>
          </a:p>
          <a:p>
            <a:pPr marL="228600" marR="0" lvl="0" indent="-228600" algn="l" rtl="0">
              <a:lnSpc>
                <a:spcPct val="110000"/>
              </a:lnSpc>
              <a:spcAft>
                <a:spcPts val="0"/>
              </a:spcAft>
              <a:buClr>
                <a:srgbClr val="833C0B"/>
              </a:buClr>
              <a:buSzPts val="2800"/>
              <a:buFont typeface="Arial"/>
              <a:buChar char="•"/>
            </a:pPr>
            <a:r>
              <a:rPr lang="zh-TW" altLang="en-US" sz="3200" dirty="0">
                <a:latin typeface="微軟正黑體" panose="020B0604030504040204" pitchFamily="34" charset="-120"/>
                <a:ea typeface="微軟正黑體" panose="020B0604030504040204" pitchFamily="34" charset="-120"/>
              </a:rPr>
              <a:t>還是建議做，但要有意思的做</a:t>
            </a:r>
            <a:endParaRPr lang="en-US" altLang="zh-TW" sz="3200" dirty="0">
              <a:latin typeface="微軟正黑體" panose="020B0604030504040204" pitchFamily="34" charset="-120"/>
              <a:ea typeface="微軟正黑體" panose="020B0604030504040204" pitchFamily="34" charset="-120"/>
            </a:endParaRPr>
          </a:p>
          <a:p>
            <a:pPr marL="360000" marR="0" lvl="0" indent="0" algn="l" rtl="0">
              <a:lnSpc>
                <a:spcPct val="110000"/>
              </a:lnSpc>
              <a:spcAft>
                <a:spcPts val="0"/>
              </a:spcAft>
              <a:buClr>
                <a:srgbClr val="833C0B"/>
              </a:buClr>
              <a:buSzPts val="2800"/>
              <a:buNone/>
            </a:pPr>
            <a:r>
              <a:rPr lang="zh-TW" altLang="en-US" sz="2800" dirty="0">
                <a:solidFill>
                  <a:srgbClr val="833C0B"/>
                </a:solidFill>
                <a:latin typeface="Arial"/>
                <a:ea typeface="Arial"/>
                <a:cs typeface="Arial"/>
                <a:sym typeface="Arial"/>
              </a:rPr>
              <a:t>狡兔有三窟</a:t>
            </a:r>
            <a:endParaRPr lang="en-US" altLang="zh-TW" sz="2800" dirty="0">
              <a:solidFill>
                <a:srgbClr val="833C0B"/>
              </a:solidFill>
              <a:latin typeface="Arial"/>
              <a:ea typeface="Arial"/>
              <a:cs typeface="Arial"/>
              <a:sym typeface="Arial"/>
            </a:endParaRPr>
          </a:p>
          <a:p>
            <a:pPr marL="360000" marR="0" lvl="0" indent="0" algn="l" rtl="0">
              <a:lnSpc>
                <a:spcPct val="110000"/>
              </a:lnSpc>
              <a:spcAft>
                <a:spcPts val="0"/>
              </a:spcAft>
              <a:buClr>
                <a:srgbClr val="833C0B"/>
              </a:buClr>
              <a:buSzPts val="2800"/>
              <a:buNone/>
            </a:pPr>
            <a:r>
              <a:rPr lang="zh-TW" altLang="en-US" dirty="0"/>
              <a:t>製作學習歷程檔案不是只為了升學</a:t>
            </a:r>
            <a:endParaRPr lang="en-US" altLang="zh-TW" dirty="0"/>
          </a:p>
          <a:p>
            <a:pPr marL="360000" marR="0" lvl="0" indent="0" algn="l" rtl="0">
              <a:lnSpc>
                <a:spcPct val="110000"/>
              </a:lnSpc>
              <a:spcAft>
                <a:spcPts val="0"/>
              </a:spcAft>
              <a:buClr>
                <a:srgbClr val="833C0B"/>
              </a:buClr>
              <a:buSzPts val="2800"/>
              <a:buNone/>
            </a:pPr>
            <a:r>
              <a:rPr lang="zh-TW" altLang="en-US" sz="2800" dirty="0">
                <a:solidFill>
                  <a:srgbClr val="833C0B"/>
                </a:solidFill>
                <a:latin typeface="Arial"/>
                <a:ea typeface="Arial"/>
                <a:cs typeface="Arial"/>
                <a:sym typeface="Arial"/>
              </a:rPr>
              <a:t>學習歷程檔案成為求職履歷</a:t>
            </a:r>
            <a:endParaRPr lang="en-US" altLang="zh-TW" sz="2800" dirty="0">
              <a:solidFill>
                <a:srgbClr val="833C0B"/>
              </a:solidFill>
              <a:latin typeface="Arial"/>
              <a:ea typeface="Arial"/>
              <a:cs typeface="Arial"/>
              <a:sym typeface="Arial"/>
            </a:endParaRPr>
          </a:p>
          <a:p>
            <a:pPr marL="360000" marR="0" lvl="0" indent="0" algn="l" rtl="0">
              <a:lnSpc>
                <a:spcPct val="90000"/>
              </a:lnSpc>
              <a:spcAft>
                <a:spcPts val="0"/>
              </a:spcAft>
              <a:buClr>
                <a:srgbClr val="833C0B"/>
              </a:buClr>
              <a:buSzPts val="2800"/>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5264057" y="747712"/>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spTree>
    <p:extLst>
      <p:ext uri="{BB962C8B-B14F-4D97-AF65-F5344CB8AC3E}">
        <p14:creationId xmlns:p14="http://schemas.microsoft.com/office/powerpoint/2010/main" val="3658529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B0B4CCCA-4AED-5437-9796-BD7E7E659EBA}"/>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935ABE3D-00FA-CEEF-1936-F477A09AA7A2}"/>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讓手冊幫助同學</a:t>
            </a:r>
            <a:endParaRPr dirty="0"/>
          </a:p>
        </p:txBody>
      </p:sp>
      <p:sp>
        <p:nvSpPr>
          <p:cNvPr id="162" name="Google Shape;162;p5">
            <a:extLst>
              <a:ext uri="{FF2B5EF4-FFF2-40B4-BE49-F238E27FC236}">
                <a16:creationId xmlns:a16="http://schemas.microsoft.com/office/drawing/2014/main" id="{6349BFEA-88F7-2783-8A43-B890756DEA6B}"/>
              </a:ext>
            </a:extLst>
          </p:cNvPr>
          <p:cNvSpPr txBox="1">
            <a:spLocks noGrp="1"/>
          </p:cNvSpPr>
          <p:nvPr>
            <p:ph type="body" idx="1"/>
          </p:nvPr>
        </p:nvSpPr>
        <p:spPr>
          <a:xfrm>
            <a:off x="1209675" y="1626130"/>
            <a:ext cx="10118725" cy="4867803"/>
          </a:xfrm>
          <a:prstGeom prst="rect">
            <a:avLst/>
          </a:prstGeom>
          <a:noFill/>
          <a:ln>
            <a:noFill/>
          </a:ln>
        </p:spPr>
        <p:txBody>
          <a:bodyPr spcFirstLastPara="1" wrap="square" lIns="91425" tIns="45700" rIns="91425" bIns="45700" anchor="t" anchorCtr="0">
            <a:noAutofit/>
          </a:bodyPr>
          <a:lstStyle/>
          <a:p>
            <a:pPr marL="230400" indent="-230400">
              <a:lnSpc>
                <a:spcPct val="105000"/>
              </a:lnSpc>
            </a:pPr>
            <a:r>
              <a:rPr lang="zh-TW" altLang="en-US" dirty="0">
                <a:latin typeface="微軟正黑體" panose="020B0604030504040204" pitchFamily="34" charset="-120"/>
                <a:ea typeface="微軟正黑體" panose="020B0604030504040204" pitchFamily="34" charset="-120"/>
              </a:rPr>
              <a:t>增加同學製作動機的非升學理由</a:t>
            </a:r>
            <a:endParaRPr lang="en-US" altLang="zh-TW" dirty="0">
              <a:latin typeface="微軟正黑體" panose="020B0604030504040204" pitchFamily="34" charset="-120"/>
              <a:ea typeface="微軟正黑體" panose="020B0604030504040204" pitchFamily="34" charset="-120"/>
            </a:endParaRPr>
          </a:p>
          <a:p>
            <a:pPr marL="360000" indent="0">
              <a:lnSpc>
                <a:spcPct val="105000"/>
              </a:lnSpc>
              <a:buNone/>
            </a:pPr>
            <a:r>
              <a:rPr lang="zh-TW" altLang="en-US" dirty="0"/>
              <a:t>學會更多軟體與硬體、加強組織與呈現成果的能力、學習紀錄與反思人生的習慣、增強公開表達的能力、鼓勵同學探索、養成因應大學的教學方式的能力、培養自主與負責的素養</a:t>
            </a:r>
            <a:endParaRPr lang="en-US" altLang="zh-TW" dirty="0"/>
          </a:p>
          <a:p>
            <a:pPr marL="230400" indent="-230400">
              <a:lnSpc>
                <a:spcPct val="105000"/>
              </a:lnSpc>
            </a:pPr>
            <a:r>
              <a:rPr lang="zh-TW" altLang="en-US" sz="2800" dirty="0">
                <a:solidFill>
                  <a:srgbClr val="833C0B"/>
                </a:solidFill>
                <a:latin typeface="微軟正黑體" panose="020B0604030504040204" pitchFamily="34" charset="-120"/>
                <a:ea typeface="微軟正黑體" panose="020B0604030504040204" pitchFamily="34" charset="-120"/>
                <a:sym typeface="Arial"/>
              </a:rPr>
              <a:t>增加老師協助動機的理由</a:t>
            </a:r>
            <a:endParaRPr lang="en-US" altLang="zh-TW" sz="2800" dirty="0">
              <a:solidFill>
                <a:srgbClr val="833C0B"/>
              </a:solidFill>
              <a:latin typeface="微軟正黑體" panose="020B0604030504040204" pitchFamily="34" charset="-120"/>
              <a:ea typeface="微軟正黑體" panose="020B0604030504040204" pitchFamily="34" charset="-120"/>
              <a:sym typeface="Arial"/>
            </a:endParaRPr>
          </a:p>
          <a:p>
            <a:pPr marL="360000" indent="0">
              <a:lnSpc>
                <a:spcPct val="105000"/>
              </a:lnSpc>
              <a:buNone/>
            </a:pPr>
            <a:r>
              <a:rPr lang="zh-TW" altLang="en-US" sz="2800" dirty="0">
                <a:solidFill>
                  <a:srgbClr val="833C0B"/>
                </a:solidFill>
                <a:latin typeface="Arial"/>
                <a:ea typeface="Arial"/>
                <a:cs typeface="Arial"/>
                <a:sym typeface="Arial"/>
              </a:rPr>
              <a:t>提升老師在職學習的動機、增加師生的互動頻率與深度、減少老師在高年級時的負擔</a:t>
            </a:r>
            <a:endParaRPr lang="en-US" altLang="zh-TW" sz="2800" dirty="0">
              <a:solidFill>
                <a:srgbClr val="833C0B"/>
              </a:solidFill>
              <a:latin typeface="Arial"/>
              <a:ea typeface="Arial"/>
              <a:cs typeface="Arial"/>
              <a:sym typeface="Arial"/>
            </a:endParaRPr>
          </a:p>
          <a:p>
            <a:pPr marL="230400" indent="-230400">
              <a:lnSpc>
                <a:spcPct val="105000"/>
              </a:lnSpc>
            </a:pPr>
            <a:r>
              <a:rPr lang="zh-TW" altLang="en-US" sz="2800" dirty="0">
                <a:solidFill>
                  <a:srgbClr val="833C0B"/>
                </a:solidFill>
                <a:latin typeface="微軟正黑體" panose="020B0604030504040204" pitchFamily="34" charset="-120"/>
                <a:ea typeface="微軟正黑體" panose="020B0604030504040204" pitchFamily="34" charset="-120"/>
                <a:sym typeface="Arial"/>
              </a:rPr>
              <a:t>增加家長關心的理由</a:t>
            </a:r>
            <a:endParaRPr lang="en-US" altLang="zh-TW" sz="2800" dirty="0">
              <a:solidFill>
                <a:srgbClr val="833C0B"/>
              </a:solidFill>
              <a:latin typeface="微軟正黑體" panose="020B0604030504040204" pitchFamily="34" charset="-120"/>
              <a:ea typeface="微軟正黑體" panose="020B0604030504040204" pitchFamily="34" charset="-120"/>
              <a:sym typeface="Arial"/>
            </a:endParaRPr>
          </a:p>
          <a:p>
            <a:pPr marL="360000" indent="0">
              <a:lnSpc>
                <a:spcPct val="105000"/>
              </a:lnSpc>
              <a:buNone/>
            </a:pPr>
            <a:r>
              <a:rPr lang="zh-TW" altLang="en-US" sz="2800" dirty="0">
                <a:solidFill>
                  <a:srgbClr val="833C0B"/>
                </a:solidFill>
                <a:latin typeface="Arial"/>
                <a:ea typeface="Arial"/>
                <a:cs typeface="Arial"/>
                <a:sym typeface="Arial"/>
              </a:rPr>
              <a:t>增進親子關係</a:t>
            </a:r>
          </a:p>
          <a:p>
            <a:pPr marL="360000" indent="0">
              <a:lnSpc>
                <a:spcPct val="90000"/>
              </a:lnSpc>
              <a:buNone/>
            </a:pPr>
            <a:endParaRPr sz="2800" dirty="0">
              <a:solidFill>
                <a:srgbClr val="833C0B"/>
              </a:solidFill>
              <a:latin typeface="Arial"/>
              <a:ea typeface="Arial"/>
              <a:cs typeface="Arial"/>
              <a:sym typeface="Arial"/>
            </a:endParaRPr>
          </a:p>
        </p:txBody>
      </p:sp>
      <p:pic>
        <p:nvPicPr>
          <p:cNvPr id="164" name="Google Shape;164;p5">
            <a:extLst>
              <a:ext uri="{FF2B5EF4-FFF2-40B4-BE49-F238E27FC236}">
                <a16:creationId xmlns:a16="http://schemas.microsoft.com/office/drawing/2014/main" id="{5E1D407A-3E6B-C9F8-42AE-4182886193B3}"/>
              </a:ext>
            </a:extLst>
          </p:cNvPr>
          <p:cNvPicPr preferRelativeResize="0"/>
          <p:nvPr/>
        </p:nvPicPr>
        <p:blipFill rotWithShape="1">
          <a:blip r:embed="rId3">
            <a:alphaModFix/>
          </a:blip>
          <a:srcRect/>
          <a:stretch/>
        </p:blipFill>
        <p:spPr>
          <a:xfrm flipH="1">
            <a:off x="5264057" y="747712"/>
            <a:ext cx="744990" cy="496660"/>
          </a:xfrm>
          <a:prstGeom prst="rect">
            <a:avLst/>
          </a:prstGeom>
          <a:noFill/>
          <a:ln>
            <a:noFill/>
          </a:ln>
        </p:spPr>
      </p:pic>
      <p:pic>
        <p:nvPicPr>
          <p:cNvPr id="165" name="Google Shape;165;p5">
            <a:extLst>
              <a:ext uri="{FF2B5EF4-FFF2-40B4-BE49-F238E27FC236}">
                <a16:creationId xmlns:a16="http://schemas.microsoft.com/office/drawing/2014/main" id="{9294E082-7853-9477-F6C9-DEF4F03C20E8}"/>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spTree>
    <p:extLst>
      <p:ext uri="{BB962C8B-B14F-4D97-AF65-F5344CB8AC3E}">
        <p14:creationId xmlns:p14="http://schemas.microsoft.com/office/powerpoint/2010/main" val="3929171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a:extLst>
              <a:ext uri="{FF2B5EF4-FFF2-40B4-BE49-F238E27FC236}">
                <a16:creationId xmlns:a16="http://schemas.microsoft.com/office/drawing/2014/main" id="{225B3A6A-8989-4958-AA39-7061F4CD3C75}"/>
              </a:ext>
            </a:extLst>
          </p:cNvPr>
          <p:cNvSpPr/>
          <p:nvPr/>
        </p:nvSpPr>
        <p:spPr>
          <a:xfrm>
            <a:off x="1819777" y="1693335"/>
            <a:ext cx="8850681"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16929" y="1736782"/>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127675" y="1956363"/>
            <a:ext cx="8373366" cy="523220"/>
          </a:xfrm>
          <a:prstGeom prst="rect">
            <a:avLst/>
          </a:prstGeom>
          <a:noFill/>
        </p:spPr>
        <p:txBody>
          <a:bodyPr wrap="square" rtlCol="0">
            <a:spAutoFit/>
          </a:bodyPr>
          <a:lstStyle/>
          <a:p>
            <a:pPr algn="just">
              <a:buClrTx/>
              <a:buFontTx/>
              <a:buNone/>
            </a:pPr>
            <a:r>
              <a:rPr lang="zh-TW" altLang="en-US" sz="2800" b="1" kern="1200" dirty="0">
                <a:solidFill>
                  <a:prstClr val="black"/>
                </a:solidFill>
                <a:latin typeface="微軟正黑體" panose="020B0604030504040204" pitchFamily="34" charset="-120"/>
                <a:ea typeface="微軟正黑體" panose="020B0604030504040204" pitchFamily="34" charset="-120"/>
                <a:cs typeface="Arial" pitchFamily="34" charset="0"/>
              </a:rPr>
              <a:t>學習歷程檔案有哪些項目？</a:t>
            </a:r>
            <a:endParaRPr lang="ko-KR" altLang="en-US" sz="28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44079" y="1125366"/>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endParaRPr>
            </a:p>
          </p:txBody>
        </p:sp>
      </p:grpSp>
      <p:pic>
        <p:nvPicPr>
          <p:cNvPr id="40" name="圖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099" y="1305124"/>
            <a:ext cx="974162" cy="1534514"/>
          </a:xfrm>
          <a:prstGeom prst="rect">
            <a:avLst/>
          </a:prstGeom>
          <a:effectLst>
            <a:outerShdw blurRad="50800" dist="38100" dir="2700000" algn="tl" rotWithShape="0">
              <a:prstClr val="black">
                <a:alpha val="40000"/>
              </a:prstClr>
            </a:outerShdw>
          </a:effectLst>
        </p:spPr>
      </p:pic>
      <p:pic>
        <p:nvPicPr>
          <p:cNvPr id="41" name="圖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1723">
            <a:off x="10726109" y="2550215"/>
            <a:ext cx="1091543" cy="1837723"/>
          </a:xfrm>
          <a:prstGeom prst="rect">
            <a:avLst/>
          </a:prstGeom>
          <a:effectLst>
            <a:outerShdw blurRad="50800" dist="38100" dir="2700000" algn="tl" rotWithShape="0">
              <a:prstClr val="black">
                <a:alpha val="40000"/>
              </a:prstClr>
            </a:outerShdw>
          </a:effectLst>
        </p:spPr>
      </p:pic>
      <p:sp>
        <p:nvSpPr>
          <p:cNvPr id="42" name="Rounded Rectangle 2">
            <a:extLst>
              <a:ext uri="{FF2B5EF4-FFF2-40B4-BE49-F238E27FC236}">
                <a16:creationId xmlns:a16="http://schemas.microsoft.com/office/drawing/2014/main" id="{225B3A6A-8989-4958-AA39-7061F4CD3C75}"/>
              </a:ext>
            </a:extLst>
          </p:cNvPr>
          <p:cNvSpPr/>
          <p:nvPr/>
        </p:nvSpPr>
        <p:spPr>
          <a:xfrm>
            <a:off x="2290255" y="3616497"/>
            <a:ext cx="9242131" cy="2776169"/>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379485" y="3713835"/>
            <a:ext cx="9041347" cy="2614234"/>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4" name="矩形 43"/>
          <p:cNvSpPr/>
          <p:nvPr/>
        </p:nvSpPr>
        <p:spPr>
          <a:xfrm>
            <a:off x="2483790" y="3666735"/>
            <a:ext cx="8788090" cy="2708434"/>
          </a:xfrm>
          <a:prstGeom prst="rect">
            <a:avLst/>
          </a:prstGeom>
        </p:spPr>
        <p:txBody>
          <a:bodyPr wrap="square">
            <a:spAutoFit/>
          </a:bodyPr>
          <a:lstStyle/>
          <a:p>
            <a:pPr lvl="1" algn="just">
              <a:lnSpc>
                <a:spcPts val="3000"/>
              </a:lnSpc>
              <a:spcBef>
                <a:spcPts val="600"/>
              </a:spcBef>
              <a:buClrTx/>
              <a:buFontTx/>
              <a:buNone/>
            </a:pPr>
            <a:r>
              <a:rPr lang="en-US" altLang="zh-TW" sz="2200" b="1" kern="1200" dirty="0">
                <a:solidFill>
                  <a:prstClr val="black"/>
                </a:solidFill>
                <a:latin typeface="微軟正黑體" panose="020B0604030504040204" pitchFamily="34" charset="-120"/>
                <a:ea typeface="微軟正黑體" panose="020B0604030504040204" pitchFamily="34" charset="-120"/>
              </a:rPr>
              <a:t>1.</a:t>
            </a:r>
            <a:r>
              <a:rPr lang="zh-TW" altLang="en-US" sz="2200" b="1" kern="1200" dirty="0">
                <a:solidFill>
                  <a:prstClr val="black"/>
                </a:solidFill>
                <a:latin typeface="微軟正黑體" panose="020B0604030504040204" pitchFamily="34" charset="-120"/>
                <a:ea typeface="微軟正黑體" panose="020B0604030504040204" pitchFamily="34" charset="-120"/>
              </a:rPr>
              <a:t>基本資料</a:t>
            </a:r>
            <a:r>
              <a:rPr lang="en-US" altLang="zh-TW" sz="2200" b="1" kern="1200" dirty="0">
                <a:solidFill>
                  <a:prstClr val="black"/>
                </a:solidFill>
                <a:latin typeface="微軟正黑體" panose="020B0604030504040204" pitchFamily="34" charset="-120"/>
                <a:ea typeface="微軟正黑體" panose="020B0604030504040204" pitchFamily="34" charset="-120"/>
              </a:rPr>
              <a:t>(</a:t>
            </a:r>
            <a:r>
              <a:rPr lang="zh-TW" altLang="en-US" sz="2200" b="1" kern="1200" dirty="0">
                <a:solidFill>
                  <a:prstClr val="black"/>
                </a:solidFill>
                <a:latin typeface="微軟正黑體" panose="020B0604030504040204" pitchFamily="34" charset="-120"/>
                <a:ea typeface="微軟正黑體" panose="020B0604030504040204" pitchFamily="34" charset="-120"/>
              </a:rPr>
              <a:t>學校準備</a:t>
            </a:r>
            <a:r>
              <a:rPr lang="en-US" altLang="zh-TW" sz="2200" b="1" kern="1200" dirty="0">
                <a:solidFill>
                  <a:prstClr val="black"/>
                </a:solidFill>
                <a:latin typeface="微軟正黑體" panose="020B0604030504040204" pitchFamily="34" charset="-120"/>
                <a:ea typeface="微軟正黑體" panose="020B0604030504040204" pitchFamily="34" charset="-120"/>
              </a:rPr>
              <a:t>)</a:t>
            </a:r>
          </a:p>
          <a:p>
            <a:pPr lvl="1" algn="just">
              <a:lnSpc>
                <a:spcPts val="3000"/>
              </a:lnSpc>
              <a:spcBef>
                <a:spcPts val="600"/>
              </a:spcBef>
              <a:buClrTx/>
            </a:pPr>
            <a:r>
              <a:rPr lang="en-US" altLang="zh-TW" sz="2200" b="1" kern="1200" dirty="0">
                <a:solidFill>
                  <a:prstClr val="black"/>
                </a:solidFill>
                <a:latin typeface="微軟正黑體" panose="020B0604030504040204" pitchFamily="34" charset="-120"/>
                <a:ea typeface="微軟正黑體" panose="020B0604030504040204" pitchFamily="34" charset="-120"/>
              </a:rPr>
              <a:t>2.</a:t>
            </a:r>
            <a:r>
              <a:rPr lang="zh-TW" altLang="en-US" sz="2200" b="1" kern="1200" dirty="0">
                <a:solidFill>
                  <a:prstClr val="black"/>
                </a:solidFill>
                <a:latin typeface="微軟正黑體" panose="020B0604030504040204" pitchFamily="34" charset="-120"/>
                <a:ea typeface="微軟正黑體" panose="020B0604030504040204" pitchFamily="34" charset="-120"/>
              </a:rPr>
              <a:t>修課紀錄</a:t>
            </a:r>
            <a:r>
              <a:rPr lang="en-US" altLang="zh-TW" sz="2200" b="1" kern="1200" dirty="0">
                <a:solidFill>
                  <a:prstClr val="black"/>
                </a:solidFill>
                <a:latin typeface="微軟正黑體" panose="020B0604030504040204" pitchFamily="34" charset="-120"/>
                <a:ea typeface="微軟正黑體" panose="020B0604030504040204" pitchFamily="34" charset="-120"/>
              </a:rPr>
              <a:t>(</a:t>
            </a:r>
            <a:r>
              <a:rPr lang="zh-TW" altLang="en-US" sz="2200" b="1" kern="1200" dirty="0">
                <a:solidFill>
                  <a:prstClr val="black"/>
                </a:solidFill>
                <a:latin typeface="微軟正黑體" panose="020B0604030504040204" pitchFamily="34" charset="-120"/>
                <a:ea typeface="微軟正黑體" panose="020B0604030504040204" pitchFamily="34" charset="-120"/>
              </a:rPr>
              <a:t>學校準備</a:t>
            </a:r>
            <a:r>
              <a:rPr lang="en-US" altLang="zh-TW" sz="2200" b="1" kern="1200" dirty="0">
                <a:solidFill>
                  <a:prstClr val="black"/>
                </a:solidFill>
                <a:latin typeface="微軟正黑體" panose="020B0604030504040204" pitchFamily="34" charset="-120"/>
                <a:ea typeface="微軟正黑體" panose="020B0604030504040204" pitchFamily="34" charset="-120"/>
              </a:rPr>
              <a:t>)</a:t>
            </a:r>
          </a:p>
          <a:p>
            <a:pPr lvl="1" algn="just">
              <a:lnSpc>
                <a:spcPts val="3000"/>
              </a:lnSpc>
              <a:spcBef>
                <a:spcPts val="600"/>
              </a:spcBef>
              <a:buClrTx/>
            </a:pPr>
            <a:r>
              <a:rPr lang="en-US" altLang="zh-TW" sz="2200" b="1" kern="1200" dirty="0">
                <a:solidFill>
                  <a:prstClr val="black"/>
                </a:solidFill>
                <a:latin typeface="微軟正黑體" panose="020B0604030504040204" pitchFamily="34" charset="-120"/>
                <a:ea typeface="微軟正黑體" panose="020B0604030504040204" pitchFamily="34" charset="-120"/>
              </a:rPr>
              <a:t>3.</a:t>
            </a:r>
            <a:r>
              <a:rPr lang="zh-TW" altLang="en-US" sz="2200" b="1" kern="1200" dirty="0">
                <a:solidFill>
                  <a:prstClr val="black"/>
                </a:solidFill>
                <a:latin typeface="微軟正黑體" panose="020B0604030504040204" pitchFamily="34" charset="-120"/>
                <a:ea typeface="微軟正黑體" panose="020B0604030504040204" pitchFamily="34" charset="-120"/>
              </a:rPr>
              <a:t>課程學習成果</a:t>
            </a:r>
            <a:r>
              <a:rPr lang="en-US" altLang="zh-TW" sz="2200" b="1" kern="1200" dirty="0">
                <a:solidFill>
                  <a:prstClr val="black"/>
                </a:solidFill>
                <a:latin typeface="微軟正黑體" panose="020B0604030504040204" pitchFamily="34" charset="-120"/>
                <a:ea typeface="微軟正黑體" panose="020B0604030504040204" pitchFamily="34" charset="-120"/>
              </a:rPr>
              <a:t>(</a:t>
            </a:r>
            <a:r>
              <a:rPr lang="zh-TW" altLang="en-US" sz="2200" b="1" kern="1200" dirty="0">
                <a:solidFill>
                  <a:prstClr val="black"/>
                </a:solidFill>
                <a:latin typeface="微軟正黑體" panose="020B0604030504040204" pitchFamily="34" charset="-120"/>
                <a:ea typeface="微軟正黑體" panose="020B0604030504040204" pitchFamily="34" charset="-120"/>
              </a:rPr>
              <a:t>同學自己準備，授課老師要認證</a:t>
            </a:r>
            <a:r>
              <a:rPr lang="en-US" altLang="zh-TW" sz="2200" b="1" kern="1200" dirty="0">
                <a:solidFill>
                  <a:prstClr val="black"/>
                </a:solidFill>
                <a:latin typeface="微軟正黑體" panose="020B0604030504040204" pitchFamily="34" charset="-120"/>
                <a:ea typeface="微軟正黑體" panose="020B0604030504040204" pitchFamily="34" charset="-120"/>
              </a:rPr>
              <a:t>)</a:t>
            </a:r>
          </a:p>
          <a:p>
            <a:pPr lvl="1" algn="just">
              <a:lnSpc>
                <a:spcPts val="3000"/>
              </a:lnSpc>
              <a:spcBef>
                <a:spcPts val="600"/>
              </a:spcBef>
              <a:buClrTx/>
            </a:pPr>
            <a:r>
              <a:rPr lang="en-US" altLang="zh-TW" sz="2200" b="1" kern="1200" dirty="0">
                <a:solidFill>
                  <a:prstClr val="black"/>
                </a:solidFill>
                <a:latin typeface="微軟正黑體" panose="020B0604030504040204" pitchFamily="34" charset="-120"/>
                <a:ea typeface="微軟正黑體" panose="020B0604030504040204" pitchFamily="34" charset="-120"/>
              </a:rPr>
              <a:t>4.</a:t>
            </a:r>
            <a:r>
              <a:rPr lang="zh-TW" altLang="en-US" sz="2200" b="1" kern="1200" dirty="0">
                <a:solidFill>
                  <a:prstClr val="black"/>
                </a:solidFill>
                <a:latin typeface="微軟正黑體" panose="020B0604030504040204" pitchFamily="34" charset="-120"/>
                <a:ea typeface="微軟正黑體" panose="020B0604030504040204" pitchFamily="34" charset="-120"/>
              </a:rPr>
              <a:t>多元表現</a:t>
            </a:r>
            <a:r>
              <a:rPr lang="en-US" altLang="zh-TW" sz="2200" b="1" kern="1200" dirty="0">
                <a:solidFill>
                  <a:prstClr val="black"/>
                </a:solidFill>
                <a:latin typeface="微軟正黑體" panose="020B0604030504040204" pitchFamily="34" charset="-120"/>
                <a:ea typeface="微軟正黑體" panose="020B0604030504040204" pitchFamily="34" charset="-120"/>
              </a:rPr>
              <a:t>(</a:t>
            </a:r>
            <a:r>
              <a:rPr lang="zh-TW" altLang="en-US" sz="2200" b="1" kern="1200" dirty="0">
                <a:solidFill>
                  <a:prstClr val="black"/>
                </a:solidFill>
                <a:latin typeface="微軟正黑體" panose="020B0604030504040204" pitchFamily="34" charset="-120"/>
                <a:ea typeface="微軟正黑體" panose="020B0604030504040204" pitchFamily="34" charset="-120"/>
              </a:rPr>
              <a:t>同學自己準備，不需要老師認證</a:t>
            </a:r>
            <a:r>
              <a:rPr lang="en-US" altLang="zh-TW" sz="2200" b="1" kern="1200" dirty="0">
                <a:solidFill>
                  <a:prstClr val="black"/>
                </a:solidFill>
                <a:latin typeface="微軟正黑體" panose="020B0604030504040204" pitchFamily="34" charset="-120"/>
                <a:ea typeface="微軟正黑體" panose="020B0604030504040204" pitchFamily="34" charset="-120"/>
              </a:rPr>
              <a:t>)</a:t>
            </a:r>
          </a:p>
          <a:p>
            <a:pPr lvl="1" algn="just">
              <a:lnSpc>
                <a:spcPts val="3000"/>
              </a:lnSpc>
              <a:spcBef>
                <a:spcPts val="600"/>
              </a:spcBef>
              <a:buClrTx/>
              <a:buFontTx/>
              <a:buNone/>
            </a:pPr>
            <a:r>
              <a:rPr lang="zh-TW" altLang="en-US" sz="2200" kern="1200" dirty="0">
                <a:solidFill>
                  <a:prstClr val="black"/>
                </a:solidFill>
                <a:latin typeface="微軟正黑體" panose="020B0604030504040204" pitchFamily="34" charset="-120"/>
                <a:ea typeface="微軟正黑體" panose="020B0604030504040204" pitchFamily="34" charset="-120"/>
              </a:rPr>
              <a:t>準備甄選入學時同學尚須撰寫</a:t>
            </a:r>
            <a:r>
              <a:rPr lang="zh-TW" altLang="en-US" sz="2200" b="1" kern="1200" dirty="0">
                <a:solidFill>
                  <a:prstClr val="black"/>
                </a:solidFill>
                <a:latin typeface="微軟正黑體" panose="020B0604030504040204" pitchFamily="34" charset="-120"/>
                <a:ea typeface="微軟正黑體" panose="020B0604030504040204" pitchFamily="34" charset="-120"/>
              </a:rPr>
              <a:t>多元表現綜整心得</a:t>
            </a:r>
            <a:r>
              <a:rPr lang="zh-TW" altLang="en-US" sz="2200" kern="1200" dirty="0">
                <a:solidFill>
                  <a:prstClr val="black"/>
                </a:solidFill>
                <a:latin typeface="微軟正黑體" panose="020B0604030504040204" pitchFamily="34" charset="-120"/>
                <a:ea typeface="微軟正黑體" panose="020B0604030504040204" pitchFamily="34" charset="-120"/>
              </a:rPr>
              <a:t>、</a:t>
            </a:r>
            <a:r>
              <a:rPr lang="zh-TW" altLang="en-US" sz="2200" b="1" kern="1200" dirty="0">
                <a:solidFill>
                  <a:prstClr val="black"/>
                </a:solidFill>
                <a:latin typeface="微軟正黑體" panose="020B0604030504040204" pitchFamily="34" charset="-120"/>
                <a:ea typeface="微軟正黑體" panose="020B0604030504040204" pitchFamily="34" charset="-120"/>
              </a:rPr>
              <a:t>學習歷程自述</a:t>
            </a:r>
            <a:r>
              <a:rPr lang="zh-TW" altLang="en-US" sz="2200" kern="1200" dirty="0">
                <a:solidFill>
                  <a:prstClr val="black"/>
                </a:solidFill>
                <a:latin typeface="微軟正黑體" panose="020B0604030504040204" pitchFamily="34" charset="-120"/>
                <a:ea typeface="微軟正黑體" panose="020B0604030504040204" pitchFamily="34" charset="-120"/>
              </a:rPr>
              <a:t>及</a:t>
            </a:r>
            <a:r>
              <a:rPr lang="zh-TW" altLang="en-US" sz="2200" b="1" kern="1200" dirty="0">
                <a:solidFill>
                  <a:prstClr val="black"/>
                </a:solidFill>
                <a:latin typeface="微軟正黑體" panose="020B0604030504040204" pitchFamily="34" charset="-120"/>
                <a:ea typeface="微軟正黑體" panose="020B0604030504040204" pitchFamily="34" charset="-120"/>
              </a:rPr>
              <a:t>其他有利審查資料等備審資料</a:t>
            </a:r>
            <a:endParaRPr lang="en-US" altLang="zh-TW" sz="2200" b="1" kern="1200" dirty="0">
              <a:solidFill>
                <a:prstClr val="black"/>
              </a:solidFill>
              <a:latin typeface="微軟正黑體" panose="020B0604030504040204" pitchFamily="34" charset="-120"/>
              <a:ea typeface="微軟正黑體" panose="020B0604030504040204" pitchFamily="34" charset="-120"/>
            </a:endParaRPr>
          </a:p>
        </p:txBody>
      </p:sp>
      <p:grpSp>
        <p:nvGrpSpPr>
          <p:cNvPr id="45" name="群組 44"/>
          <p:cNvGrpSpPr/>
          <p:nvPr/>
        </p:nvGrpSpPr>
        <p:grpSpPr>
          <a:xfrm>
            <a:off x="1732377" y="3987835"/>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endParaRPr>
            </a:p>
          </p:txBody>
        </p:sp>
      </p:grpSp>
      <p:sp>
        <p:nvSpPr>
          <p:cNvPr id="2" name="文字方塊 1">
            <a:extLst>
              <a:ext uri="{FF2B5EF4-FFF2-40B4-BE49-F238E27FC236}">
                <a16:creationId xmlns:a16="http://schemas.microsoft.com/office/drawing/2014/main" id="{F0546A0E-135B-4683-33FD-16ECE8E8009F}"/>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(1/11)</a:t>
            </a:r>
            <a:endParaRPr lang="zh-TW" altLang="en-US" sz="1800" kern="1200" dirty="0">
              <a:solidFill>
                <a:prstClr val="black"/>
              </a:solidFill>
              <a:latin typeface="Calibri" panose="020F0502020204030204"/>
              <a:ea typeface="新細明體"/>
            </a:endParaRPr>
          </a:p>
        </p:txBody>
      </p:sp>
    </p:spTree>
    <p:extLst>
      <p:ext uri="{BB962C8B-B14F-4D97-AF65-F5344CB8AC3E}">
        <p14:creationId xmlns:p14="http://schemas.microsoft.com/office/powerpoint/2010/main" val="1129310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a:extLst>
              <a:ext uri="{FF2B5EF4-FFF2-40B4-BE49-F238E27FC236}">
                <a16:creationId xmlns:a16="http://schemas.microsoft.com/office/drawing/2014/main" id="{225B3A6A-8989-4958-AA39-7061F4CD3C75}"/>
              </a:ext>
            </a:extLst>
          </p:cNvPr>
          <p:cNvSpPr/>
          <p:nvPr/>
        </p:nvSpPr>
        <p:spPr>
          <a:xfrm>
            <a:off x="1819777" y="1693335"/>
            <a:ext cx="8850681"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16929" y="1736782"/>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127675" y="1956363"/>
            <a:ext cx="8373366" cy="523220"/>
          </a:xfrm>
          <a:prstGeom prst="rect">
            <a:avLst/>
          </a:prstGeom>
          <a:noFill/>
        </p:spPr>
        <p:txBody>
          <a:bodyPr wrap="square" rtlCol="0">
            <a:spAutoFit/>
          </a:bodyPr>
          <a:lstStyle/>
          <a:p>
            <a:pPr algn="just">
              <a:buClrTx/>
              <a:buFontTx/>
              <a:buNone/>
            </a:pPr>
            <a:r>
              <a:rPr lang="zh-TW" altLang="en-US" sz="2800" b="1" kern="1200" dirty="0">
                <a:solidFill>
                  <a:prstClr val="black"/>
                </a:solidFill>
                <a:latin typeface="微軟正黑體" panose="020B0604030504040204" pitchFamily="34" charset="-120"/>
                <a:ea typeface="微軟正黑體" panose="020B0604030504040204" pitchFamily="34" charset="-120"/>
                <a:cs typeface="Arial" pitchFamily="34" charset="0"/>
              </a:rPr>
              <a:t>哪些招生管道會運用到學習歷程檔案？</a:t>
            </a:r>
            <a:endParaRPr lang="ko-KR" altLang="en-US" sz="28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44079" y="1125366"/>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endParaRPr>
            </a:p>
          </p:txBody>
        </p:sp>
      </p:grpSp>
      <p:pic>
        <p:nvPicPr>
          <p:cNvPr id="40" name="圖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099" y="1305124"/>
            <a:ext cx="974162" cy="1534514"/>
          </a:xfrm>
          <a:prstGeom prst="rect">
            <a:avLst/>
          </a:prstGeom>
          <a:effectLst>
            <a:outerShdw blurRad="50800" dist="38100" dir="2700000" algn="tl" rotWithShape="0">
              <a:prstClr val="black">
                <a:alpha val="40000"/>
              </a:prstClr>
            </a:outerShdw>
          </a:effectLst>
        </p:spPr>
      </p:pic>
      <p:pic>
        <p:nvPicPr>
          <p:cNvPr id="41" name="圖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1723">
            <a:off x="10737611" y="2686168"/>
            <a:ext cx="1091543" cy="1837723"/>
          </a:xfrm>
          <a:prstGeom prst="rect">
            <a:avLst/>
          </a:prstGeom>
          <a:effectLst>
            <a:outerShdw blurRad="50800" dist="38100" dir="2700000" algn="tl" rotWithShape="0">
              <a:prstClr val="black">
                <a:alpha val="40000"/>
              </a:prstClr>
            </a:outerShdw>
          </a:effectLst>
        </p:spPr>
      </p:pic>
      <p:sp>
        <p:nvSpPr>
          <p:cNvPr id="42" name="Rounded Rectangle 2">
            <a:extLst>
              <a:ext uri="{FF2B5EF4-FFF2-40B4-BE49-F238E27FC236}">
                <a16:creationId xmlns:a16="http://schemas.microsoft.com/office/drawing/2014/main" id="{225B3A6A-8989-4958-AA39-7061F4CD3C75}"/>
              </a:ext>
            </a:extLst>
          </p:cNvPr>
          <p:cNvSpPr/>
          <p:nvPr/>
        </p:nvSpPr>
        <p:spPr>
          <a:xfrm>
            <a:off x="2301757" y="3752450"/>
            <a:ext cx="9242131" cy="2776169"/>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402148" y="3861047"/>
            <a:ext cx="9041347" cy="2559811"/>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zh-TW" altLang="en-US" sz="1800" kern="1200">
                <a:solidFill>
                  <a:prstClr val="white"/>
                </a:solidFill>
              </a:rPr>
              <a:t>四</a:t>
            </a:r>
          </a:p>
        </p:txBody>
      </p:sp>
      <p:grpSp>
        <p:nvGrpSpPr>
          <p:cNvPr id="45" name="群組 44"/>
          <p:cNvGrpSpPr/>
          <p:nvPr/>
        </p:nvGrpSpPr>
        <p:grpSpPr>
          <a:xfrm>
            <a:off x="1743879" y="4123788"/>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endParaRPr>
            </a:p>
          </p:txBody>
        </p:sp>
      </p:grpSp>
      <p:sp>
        <p:nvSpPr>
          <p:cNvPr id="19" name="矩形 18"/>
          <p:cNvSpPr/>
          <p:nvPr/>
        </p:nvSpPr>
        <p:spPr>
          <a:xfrm>
            <a:off x="2509579" y="3961140"/>
            <a:ext cx="8788090" cy="2185214"/>
          </a:xfrm>
          <a:prstGeom prst="rect">
            <a:avLst/>
          </a:prstGeom>
        </p:spPr>
        <p:txBody>
          <a:bodyPr wrap="square">
            <a:spAutoFit/>
          </a:bodyPr>
          <a:lstStyle/>
          <a:p>
            <a:pPr lvl="1" algn="just">
              <a:lnSpc>
                <a:spcPct val="150000"/>
              </a:lnSpc>
              <a:spcBef>
                <a:spcPts val="600"/>
              </a:spcBef>
              <a:buClrTx/>
            </a:pPr>
            <a:r>
              <a:rPr lang="en-US" altLang="zh-TW" sz="2800" b="1" kern="1200" dirty="0">
                <a:solidFill>
                  <a:prstClr val="black"/>
                </a:solidFill>
                <a:latin typeface="微軟正黑體" panose="020B0604030504040204" pitchFamily="34" charset="-120"/>
                <a:ea typeface="微軟正黑體" panose="020B0604030504040204" pitchFamily="34" charset="-120"/>
                <a:cs typeface="+mn-cs"/>
              </a:rPr>
              <a:t>1.</a:t>
            </a:r>
            <a:r>
              <a:rPr lang="zh-TW" altLang="en-US" sz="2800" b="1" kern="1200" dirty="0">
                <a:solidFill>
                  <a:prstClr val="black"/>
                </a:solidFill>
                <a:latin typeface="微軟正黑體" panose="020B0604030504040204" pitchFamily="34" charset="-120"/>
                <a:ea typeface="微軟正黑體" panose="020B0604030504040204" pitchFamily="34" charset="-120"/>
                <a:cs typeface="+mn-cs"/>
              </a:rPr>
              <a:t>四技二專甄選入學</a:t>
            </a:r>
            <a:r>
              <a:rPr lang="en-US" altLang="zh-TW" sz="2800" b="1" kern="1200" dirty="0">
                <a:solidFill>
                  <a:prstClr val="black"/>
                </a:solidFill>
                <a:latin typeface="微軟正黑體" panose="020B0604030504040204" pitchFamily="34" charset="-120"/>
                <a:ea typeface="微軟正黑體" panose="020B0604030504040204" pitchFamily="34" charset="-120"/>
              </a:rPr>
              <a:t>(</a:t>
            </a:r>
            <a:r>
              <a:rPr lang="zh-TW" altLang="en-US" sz="2800" b="1" kern="1200" dirty="0">
                <a:solidFill>
                  <a:prstClr val="black"/>
                </a:solidFill>
                <a:latin typeface="微軟正黑體" panose="020B0604030504040204" pitchFamily="34" charset="-120"/>
                <a:ea typeface="微軟正黑體" panose="020B0604030504040204" pitchFamily="34" charset="-120"/>
              </a:rPr>
              <a:t>須參加</a:t>
            </a:r>
            <a:r>
              <a:rPr lang="zh-TW" altLang="zh-TW" sz="2800" b="1" kern="100" dirty="0">
                <a:latin typeface="微軟正黑體" panose="020B0604030504040204" pitchFamily="34" charset="-120"/>
                <a:ea typeface="微軟正黑體" panose="020B0604030504040204" pitchFamily="34" charset="-120"/>
              </a:rPr>
              <a:t>四技二專統一入學測驗</a:t>
            </a:r>
            <a:r>
              <a:rPr lang="en-US" altLang="zh-TW" sz="2800" b="1" kern="100" dirty="0">
                <a:latin typeface="微軟正黑體" panose="020B0604030504040204" pitchFamily="34" charset="-120"/>
                <a:ea typeface="微軟正黑體" panose="020B0604030504040204" pitchFamily="34" charset="-120"/>
              </a:rPr>
              <a:t>)</a:t>
            </a:r>
            <a:endParaRPr lang="en-US" altLang="zh-TW" sz="2800" b="1" kern="1200" dirty="0">
              <a:solidFill>
                <a:prstClr val="black"/>
              </a:solidFill>
              <a:latin typeface="微軟正黑體" panose="020B0604030504040204" pitchFamily="34" charset="-120"/>
              <a:ea typeface="微軟正黑體" panose="020B0604030504040204" pitchFamily="34" charset="-120"/>
              <a:cs typeface="+mn-cs"/>
            </a:endParaRPr>
          </a:p>
          <a:p>
            <a:pPr lvl="1" algn="just">
              <a:lnSpc>
                <a:spcPct val="150000"/>
              </a:lnSpc>
              <a:spcBef>
                <a:spcPts val="600"/>
              </a:spcBef>
              <a:buClrTx/>
              <a:buFontTx/>
              <a:buNone/>
            </a:pPr>
            <a:r>
              <a:rPr lang="en-US" altLang="zh-TW" sz="2800" b="1" kern="1200" dirty="0">
                <a:solidFill>
                  <a:prstClr val="black"/>
                </a:solidFill>
                <a:latin typeface="微軟正黑體" panose="020B0604030504040204" pitchFamily="34" charset="-120"/>
                <a:ea typeface="微軟正黑體" panose="020B0604030504040204" pitchFamily="34" charset="-120"/>
                <a:cs typeface="+mn-cs"/>
              </a:rPr>
              <a:t>2.</a:t>
            </a:r>
            <a:r>
              <a:rPr lang="zh-TW" altLang="en-US" sz="2800" b="1" kern="1200" dirty="0">
                <a:solidFill>
                  <a:prstClr val="black"/>
                </a:solidFill>
                <a:latin typeface="微軟正黑體" panose="020B0604030504040204" pitchFamily="34" charset="-120"/>
                <a:ea typeface="微軟正黑體" panose="020B0604030504040204" pitchFamily="34" charset="-120"/>
                <a:cs typeface="+mn-cs"/>
              </a:rPr>
              <a:t>四技二專技優甄審</a:t>
            </a:r>
            <a:endParaRPr lang="en-US" altLang="zh-TW" sz="2800" b="1" kern="1200" dirty="0">
              <a:solidFill>
                <a:prstClr val="black"/>
              </a:solidFill>
              <a:latin typeface="微軟正黑體" panose="020B0604030504040204" pitchFamily="34" charset="-120"/>
              <a:ea typeface="微軟正黑體" panose="020B0604030504040204" pitchFamily="34" charset="-120"/>
              <a:cs typeface="+mn-cs"/>
            </a:endParaRPr>
          </a:p>
          <a:p>
            <a:pPr lvl="1" algn="just">
              <a:lnSpc>
                <a:spcPct val="150000"/>
              </a:lnSpc>
              <a:spcBef>
                <a:spcPts val="600"/>
              </a:spcBef>
              <a:buClrTx/>
            </a:pPr>
            <a:r>
              <a:rPr lang="en-US" altLang="zh-TW" sz="2800" b="1" kern="1200" dirty="0">
                <a:solidFill>
                  <a:prstClr val="black"/>
                </a:solidFill>
                <a:latin typeface="微軟正黑體" panose="020B0604030504040204" pitchFamily="34" charset="-120"/>
                <a:ea typeface="微軟正黑體" panose="020B0604030504040204" pitchFamily="34" charset="-120"/>
                <a:cs typeface="+mn-cs"/>
              </a:rPr>
              <a:t>3.</a:t>
            </a:r>
            <a:r>
              <a:rPr lang="zh-TW" altLang="en-US" sz="2800" b="1" kern="1200" dirty="0">
                <a:solidFill>
                  <a:prstClr val="black"/>
                </a:solidFill>
                <a:latin typeface="微軟正黑體" panose="020B0604030504040204" pitchFamily="34" charset="-120"/>
                <a:ea typeface="微軟正黑體" panose="020B0604030504040204" pitchFamily="34" charset="-120"/>
                <a:cs typeface="+mn-cs"/>
              </a:rPr>
              <a:t>四技申請入學</a:t>
            </a:r>
            <a:r>
              <a:rPr lang="en-US" altLang="zh-TW" sz="2800" b="1" kern="1200" dirty="0">
                <a:solidFill>
                  <a:prstClr val="black"/>
                </a:solidFill>
                <a:latin typeface="微軟正黑體" panose="020B0604030504040204" pitchFamily="34" charset="-120"/>
                <a:ea typeface="微軟正黑體" panose="020B0604030504040204" pitchFamily="34" charset="-120"/>
                <a:cs typeface="+mn-cs"/>
              </a:rPr>
              <a:t>(</a:t>
            </a:r>
            <a:r>
              <a:rPr lang="zh-TW" altLang="en-US" sz="2800" b="1" kern="1200" dirty="0">
                <a:solidFill>
                  <a:prstClr val="black"/>
                </a:solidFill>
                <a:latin typeface="微軟正黑體" panose="020B0604030504040204" pitchFamily="34" charset="-120"/>
                <a:ea typeface="微軟正黑體" panose="020B0604030504040204" pitchFamily="34" charset="-120"/>
                <a:cs typeface="+mn-cs"/>
              </a:rPr>
              <a:t>須參加</a:t>
            </a:r>
            <a:r>
              <a:rPr lang="zh-TW" altLang="zh-TW" sz="2800" b="1" kern="100" dirty="0">
                <a:latin typeface="微軟正黑體" panose="020B0604030504040204" pitchFamily="34" charset="-120"/>
                <a:ea typeface="微軟正黑體" panose="020B0604030504040204" pitchFamily="34" charset="-120"/>
              </a:rPr>
              <a:t>大學學科能力測驗</a:t>
            </a:r>
            <a:r>
              <a:rPr lang="en-US" altLang="zh-TW" sz="2800" b="1" kern="100" dirty="0">
                <a:latin typeface="微軟正黑體" panose="020B0604030504040204" pitchFamily="34" charset="-120"/>
                <a:ea typeface="微軟正黑體" panose="020B0604030504040204" pitchFamily="34" charset="-120"/>
              </a:rPr>
              <a:t>)</a:t>
            </a:r>
            <a:endParaRPr lang="en-US" altLang="zh-TW" sz="2800" b="1" kern="1200" dirty="0">
              <a:solidFill>
                <a:prstClr val="black"/>
              </a:solidFill>
              <a:latin typeface="微軟正黑體" panose="020B0604030504040204" pitchFamily="34" charset="-120"/>
              <a:ea typeface="微軟正黑體" panose="020B0604030504040204" pitchFamily="34" charset="-120"/>
              <a:cs typeface="+mn-cs"/>
            </a:endParaRPr>
          </a:p>
        </p:txBody>
      </p:sp>
      <p:sp>
        <p:nvSpPr>
          <p:cNvPr id="3" name="文字方塊 2">
            <a:extLst>
              <a:ext uri="{FF2B5EF4-FFF2-40B4-BE49-F238E27FC236}">
                <a16:creationId xmlns:a16="http://schemas.microsoft.com/office/drawing/2014/main" id="{DFF9E78F-37F0-DEA3-E8A6-6AB7E2B8D30E}"/>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(2/11)</a:t>
            </a:r>
            <a:endParaRPr lang="zh-TW" altLang="en-US" sz="1800" kern="1200" dirty="0">
              <a:solidFill>
                <a:prstClr val="black"/>
              </a:solidFill>
              <a:latin typeface="Calibri" panose="020F0502020204030204"/>
              <a:ea typeface="新細明體"/>
            </a:endParaRPr>
          </a:p>
        </p:txBody>
      </p:sp>
    </p:spTree>
    <p:extLst>
      <p:ext uri="{BB962C8B-B14F-4D97-AF65-F5344CB8AC3E}">
        <p14:creationId xmlns:p14="http://schemas.microsoft.com/office/powerpoint/2010/main" val="148695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580845" y="610783"/>
            <a:ext cx="11283351" cy="5495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43C0C"/>
              </a:buClr>
              <a:buSzPts val="4400"/>
              <a:buFont typeface="Arial"/>
              <a:buNone/>
            </a:pPr>
            <a:r>
              <a:rPr lang="zh-TW" altLang="en-US" sz="4000" spc="-150" dirty="0">
                <a:latin typeface="微軟正黑體" panose="020B0604030504040204" pitchFamily="34" charset="-120"/>
                <a:ea typeface="微軟正黑體" panose="020B0604030504040204" pitchFamily="34" charset="-120"/>
              </a:rPr>
              <a:t>「</a:t>
            </a:r>
            <a:r>
              <a:rPr lang="zh-TW" altLang="en-US" sz="4000" spc="-150" dirty="0"/>
              <a:t>學習歷程</a:t>
            </a:r>
            <a:r>
              <a:rPr lang="en-US" altLang="zh-TW" sz="4000" spc="-150" dirty="0"/>
              <a:t>-</a:t>
            </a:r>
            <a:r>
              <a:rPr lang="zh-TW" altLang="en-US" sz="4000" spc="-150" dirty="0"/>
              <a:t>課程學習成果呈現指南</a:t>
            </a:r>
            <a:r>
              <a:rPr lang="en-US" altLang="zh-TW" sz="3100" spc="-150" normalizeH="1" dirty="0"/>
              <a:t>(</a:t>
            </a:r>
            <a:r>
              <a:rPr lang="zh-TW" altLang="en-US" sz="4000" spc="-150" dirty="0"/>
              <a:t>專業群科</a:t>
            </a:r>
            <a:r>
              <a:rPr lang="en-US" altLang="zh-TW" sz="3100" spc="-150" normalizeH="1" dirty="0"/>
              <a:t>)</a:t>
            </a:r>
            <a:r>
              <a:rPr lang="zh-TW" altLang="en-US" sz="4000" spc="-150" dirty="0">
                <a:latin typeface="微軟正黑體" panose="020B0604030504040204" pitchFamily="34" charset="-120"/>
                <a:ea typeface="微軟正黑體" panose="020B0604030504040204" pitchFamily="34" charset="-120"/>
              </a:rPr>
              <a:t>」</a:t>
            </a:r>
            <a:r>
              <a:rPr lang="zh-TW" altLang="en-US" sz="4000" kern="1200" spc="-150" dirty="0">
                <a:solidFill>
                  <a:srgbClr val="C00000"/>
                </a:solidFill>
                <a:latin typeface="微軟正黑體" panose="020B0604030504040204" pitchFamily="34" charset="-120"/>
                <a:ea typeface="微軟正黑體" panose="020B0604030504040204" pitchFamily="34" charset="-120"/>
              </a:rPr>
              <a:t>手冊導讀</a:t>
            </a:r>
            <a:endParaRPr sz="4000" spc="-150" dirty="0">
              <a:solidFill>
                <a:srgbClr val="C00000"/>
              </a:solidFill>
            </a:endParaRPr>
          </a:p>
        </p:txBody>
      </p:sp>
      <p:sp>
        <p:nvSpPr>
          <p:cNvPr id="162" name="Google Shape;162;p5"/>
          <p:cNvSpPr txBox="1">
            <a:spLocks noGrp="1"/>
          </p:cNvSpPr>
          <p:nvPr>
            <p:ph type="body" idx="1"/>
          </p:nvPr>
        </p:nvSpPr>
        <p:spPr>
          <a:xfrm>
            <a:off x="1235075" y="1846263"/>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833C0B"/>
              </a:buClr>
              <a:buSzPts val="2800"/>
              <a:buFont typeface="Arial"/>
              <a:buChar char="•"/>
            </a:pPr>
            <a:endParaRPr lang="en-US" altLang="zh-TW" dirty="0">
              <a:latin typeface="+mn-lt"/>
              <a:ea typeface="微軟正黑體" panose="020B0604030504040204" pitchFamily="34" charset="-120"/>
            </a:endParaRPr>
          </a:p>
          <a:p>
            <a:pPr marL="228600" marR="0" lvl="0" indent="-228600" algn="l" rtl="0">
              <a:lnSpc>
                <a:spcPct val="90000"/>
              </a:lnSpc>
              <a:spcBef>
                <a:spcPts val="0"/>
              </a:spcBef>
              <a:spcAft>
                <a:spcPts val="0"/>
              </a:spcAft>
              <a:buClr>
                <a:srgbClr val="833C0B"/>
              </a:buClr>
              <a:buSzPts val="2800"/>
              <a:buFont typeface="Arial"/>
              <a:buChar char="•"/>
            </a:pPr>
            <a:endParaRPr lang="en-US" altLang="zh-TW" dirty="0">
              <a:latin typeface="+mn-lt"/>
              <a:ea typeface="微軟正黑體" panose="020B0604030504040204" pitchFamily="34" charset="-120"/>
            </a:endParaRPr>
          </a:p>
          <a:p>
            <a:pPr marL="228600" marR="0" lvl="0" indent="-228600" algn="l" rtl="0">
              <a:lnSpc>
                <a:spcPct val="90000"/>
              </a:lnSpc>
              <a:spcBef>
                <a:spcPts val="0"/>
              </a:spcBef>
              <a:spcAft>
                <a:spcPts val="0"/>
              </a:spcAft>
              <a:buClr>
                <a:srgbClr val="833C0B"/>
              </a:buClr>
              <a:buSzPts val="2800"/>
              <a:buFont typeface="Arial"/>
              <a:buChar char="•"/>
            </a:pPr>
            <a:endParaRPr lang="en-US" altLang="zh-TW" dirty="0">
              <a:latin typeface="+mn-lt"/>
              <a:ea typeface="微軟正黑體" panose="020B0604030504040204" pitchFamily="34" charset="-120"/>
            </a:endParaRPr>
          </a:p>
          <a:p>
            <a:pPr marL="228600" marR="0" lvl="0" indent="-228600" algn="l" rtl="0">
              <a:lnSpc>
                <a:spcPct val="90000"/>
              </a:lnSpc>
              <a:spcBef>
                <a:spcPts val="0"/>
              </a:spcBef>
              <a:spcAft>
                <a:spcPts val="0"/>
              </a:spcAft>
              <a:buClr>
                <a:srgbClr val="833C0B"/>
              </a:buClr>
              <a:buSzPts val="2800"/>
              <a:buFont typeface="Arial"/>
              <a:buChar char="•"/>
            </a:pPr>
            <a:endParaRPr lang="en-US" altLang="zh-TW" dirty="0">
              <a:latin typeface="+mn-lt"/>
              <a:ea typeface="微軟正黑體" panose="020B0604030504040204" pitchFamily="34" charset="-120"/>
            </a:endParaRPr>
          </a:p>
          <a:p>
            <a:pPr marL="228600" marR="0" lvl="0" indent="-228600" algn="l" rtl="0">
              <a:lnSpc>
                <a:spcPct val="90000"/>
              </a:lnSpc>
              <a:spcBef>
                <a:spcPts val="0"/>
              </a:spcBef>
              <a:spcAft>
                <a:spcPts val="0"/>
              </a:spcAft>
              <a:buClr>
                <a:srgbClr val="833C0B"/>
              </a:buClr>
              <a:buSzPts val="2800"/>
              <a:buFont typeface="Arial"/>
              <a:buChar char="•"/>
            </a:pPr>
            <a:endParaRPr lang="en-US" altLang="zh-TW" dirty="0">
              <a:latin typeface="+mn-lt"/>
              <a:ea typeface="微軟正黑體" panose="020B0604030504040204" pitchFamily="34" charset="-120"/>
            </a:endParaRPr>
          </a:p>
          <a:p>
            <a:pPr marL="0" marR="0" lvl="0" indent="0" algn="l" rtl="0">
              <a:lnSpc>
                <a:spcPct val="90000"/>
              </a:lnSpc>
              <a:spcBef>
                <a:spcPts val="0"/>
              </a:spcBef>
              <a:spcAft>
                <a:spcPts val="0"/>
              </a:spcAft>
              <a:buClr>
                <a:srgbClr val="833C0B"/>
              </a:buClr>
              <a:buSzPts val="2800"/>
              <a:buNone/>
            </a:pPr>
            <a:endParaRPr lang="en-US" altLang="zh-TW" dirty="0">
              <a:latin typeface="+mn-lt"/>
              <a:ea typeface="微軟正黑體" panose="020B0604030504040204" pitchFamily="34" charset="-120"/>
            </a:endParaRPr>
          </a:p>
        </p:txBody>
      </p:sp>
      <p:pic>
        <p:nvPicPr>
          <p:cNvPr id="164" name="Google Shape;164;p5"/>
          <p:cNvPicPr preferRelativeResize="0"/>
          <p:nvPr/>
        </p:nvPicPr>
        <p:blipFill rotWithShape="1">
          <a:blip r:embed="rId3">
            <a:alphaModFix/>
          </a:blip>
          <a:srcRect/>
          <a:stretch/>
        </p:blipFill>
        <p:spPr>
          <a:xfrm flipH="1">
            <a:off x="10320571" y="1254959"/>
            <a:ext cx="744990" cy="496660"/>
          </a:xfrm>
          <a:prstGeom prst="rect">
            <a:avLst/>
          </a:prstGeom>
          <a:noFill/>
          <a:ln>
            <a:noFill/>
          </a:ln>
        </p:spPr>
      </p:pic>
      <p:pic>
        <p:nvPicPr>
          <p:cNvPr id="2" name="圖片 1">
            <a:extLst>
              <a:ext uri="{FF2B5EF4-FFF2-40B4-BE49-F238E27FC236}">
                <a16:creationId xmlns:a16="http://schemas.microsoft.com/office/drawing/2014/main" id="{F471AA0E-394A-D83A-E174-C5C1A24A5E3F}"/>
              </a:ext>
            </a:extLst>
          </p:cNvPr>
          <p:cNvPicPr>
            <a:picLocks noChangeAspect="1"/>
          </p:cNvPicPr>
          <p:nvPr/>
        </p:nvPicPr>
        <p:blipFill>
          <a:blip r:embed="rId4"/>
          <a:stretch>
            <a:fillRect/>
          </a:stretch>
        </p:blipFill>
        <p:spPr>
          <a:xfrm>
            <a:off x="9949273" y="4915269"/>
            <a:ext cx="1621677" cy="1469263"/>
          </a:xfrm>
          <a:prstGeom prst="rect">
            <a:avLst/>
          </a:prstGeom>
        </p:spPr>
      </p:pic>
      <p:grpSp>
        <p:nvGrpSpPr>
          <p:cNvPr id="18" name="群組 17">
            <a:extLst>
              <a:ext uri="{FF2B5EF4-FFF2-40B4-BE49-F238E27FC236}">
                <a16:creationId xmlns:a16="http://schemas.microsoft.com/office/drawing/2014/main" id="{B8CBE00D-55FC-B77E-0013-94375D7E3D5F}"/>
              </a:ext>
            </a:extLst>
          </p:cNvPr>
          <p:cNvGrpSpPr/>
          <p:nvPr/>
        </p:nvGrpSpPr>
        <p:grpSpPr>
          <a:xfrm>
            <a:off x="1017925" y="1904184"/>
            <a:ext cx="8757863" cy="3885909"/>
            <a:chOff x="1017925" y="1904184"/>
            <a:chExt cx="8757863" cy="3885909"/>
          </a:xfrm>
        </p:grpSpPr>
        <p:pic>
          <p:nvPicPr>
            <p:cNvPr id="5" name="圖片 4">
              <a:extLst>
                <a:ext uri="{FF2B5EF4-FFF2-40B4-BE49-F238E27FC236}">
                  <a16:creationId xmlns:a16="http://schemas.microsoft.com/office/drawing/2014/main" id="{CE438EA4-385A-64F1-B5EA-F42FA7945E6B}"/>
                </a:ext>
              </a:extLst>
            </p:cNvPr>
            <p:cNvPicPr>
              <a:picLocks noChangeAspect="1"/>
            </p:cNvPicPr>
            <p:nvPr/>
          </p:nvPicPr>
          <p:blipFill>
            <a:blip r:embed="rId5"/>
            <a:stretch>
              <a:fillRect/>
            </a:stretch>
          </p:blipFill>
          <p:spPr>
            <a:xfrm>
              <a:off x="1017925" y="1904184"/>
              <a:ext cx="8757863" cy="3885909"/>
            </a:xfrm>
            <a:prstGeom prst="rect">
              <a:avLst/>
            </a:prstGeom>
          </p:spPr>
        </p:pic>
        <p:pic>
          <p:nvPicPr>
            <p:cNvPr id="17" name="圖片 16">
              <a:extLst>
                <a:ext uri="{FF2B5EF4-FFF2-40B4-BE49-F238E27FC236}">
                  <a16:creationId xmlns:a16="http://schemas.microsoft.com/office/drawing/2014/main" id="{44459971-CDC0-F249-0283-2A997206C9FC}"/>
                </a:ext>
              </a:extLst>
            </p:cNvPr>
            <p:cNvPicPr>
              <a:picLocks noChangeAspect="1"/>
            </p:cNvPicPr>
            <p:nvPr/>
          </p:nvPicPr>
          <p:blipFill>
            <a:blip r:embed="rId6"/>
            <a:stretch>
              <a:fillRect/>
            </a:stretch>
          </p:blipFill>
          <p:spPr>
            <a:xfrm>
              <a:off x="2674188" y="3276080"/>
              <a:ext cx="3438979" cy="1445445"/>
            </a:xfrm>
            <a:prstGeom prst="rect">
              <a:avLst/>
            </a:prstGeom>
          </p:spPr>
        </p:pic>
      </p:grpSp>
    </p:spTree>
    <p:extLst>
      <p:ext uri="{BB962C8B-B14F-4D97-AF65-F5344CB8AC3E}">
        <p14:creationId xmlns:p14="http://schemas.microsoft.com/office/powerpoint/2010/main" val="3132324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a:extLst>
              <a:ext uri="{FF2B5EF4-FFF2-40B4-BE49-F238E27FC236}">
                <a16:creationId xmlns:a16="http://schemas.microsoft.com/office/drawing/2014/main" id="{225B3A6A-8989-4958-AA39-7061F4CD3C75}"/>
              </a:ext>
            </a:extLst>
          </p:cNvPr>
          <p:cNvSpPr/>
          <p:nvPr/>
        </p:nvSpPr>
        <p:spPr>
          <a:xfrm>
            <a:off x="1819778" y="1693335"/>
            <a:ext cx="8796112"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16929" y="1736782"/>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089995" y="1737085"/>
            <a:ext cx="8238847" cy="954107"/>
          </a:xfrm>
          <a:prstGeom prst="rect">
            <a:avLst/>
          </a:prstGeom>
          <a:noFill/>
        </p:spPr>
        <p:txBody>
          <a:bodyPr wrap="square" rtlCol="0">
            <a:spAutoFit/>
          </a:bodyPr>
          <a:lstStyle/>
          <a:p>
            <a:pPr algn="just">
              <a:buClrTx/>
              <a:buFontTx/>
              <a:buNone/>
            </a:pPr>
            <a:r>
              <a:rPr lang="zh-TW" altLang="en-US" sz="2800" b="1" kern="1200" dirty="0">
                <a:solidFill>
                  <a:prstClr val="black"/>
                </a:solidFill>
                <a:latin typeface="微軟正黑體" panose="020B0604030504040204" pitchFamily="34" charset="-120"/>
                <a:ea typeface="微軟正黑體" panose="020B0604030504040204" pitchFamily="34" charset="-120"/>
                <a:cs typeface="Arial" pitchFamily="34" charset="0"/>
              </a:rPr>
              <a:t>課程學習成果是每學期還是每學年上傳，可以上傳幾件？</a:t>
            </a:r>
            <a:endParaRPr lang="ko-KR" altLang="en-US" sz="28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44079" y="1125366"/>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endParaRPr>
            </a:p>
          </p:txBody>
        </p:sp>
      </p:grpSp>
      <p:pic>
        <p:nvPicPr>
          <p:cNvPr id="40" name="圖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099" y="1305124"/>
            <a:ext cx="974162" cy="1534514"/>
          </a:xfrm>
          <a:prstGeom prst="rect">
            <a:avLst/>
          </a:prstGeom>
          <a:effectLst>
            <a:outerShdw blurRad="50800" dist="38100" dir="2700000" algn="tl" rotWithShape="0">
              <a:prstClr val="black">
                <a:alpha val="40000"/>
              </a:prstClr>
            </a:outerShdw>
          </a:effectLst>
        </p:spPr>
      </p:pic>
      <p:pic>
        <p:nvPicPr>
          <p:cNvPr id="41" name="圖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1723">
            <a:off x="10737611" y="2686168"/>
            <a:ext cx="1091543" cy="1837723"/>
          </a:xfrm>
          <a:prstGeom prst="rect">
            <a:avLst/>
          </a:prstGeom>
          <a:effectLst>
            <a:outerShdw blurRad="50800" dist="38100" dir="2700000" algn="tl" rotWithShape="0">
              <a:prstClr val="black">
                <a:alpha val="40000"/>
              </a:prstClr>
            </a:outerShdw>
          </a:effectLst>
        </p:spPr>
      </p:pic>
      <p:sp>
        <p:nvSpPr>
          <p:cNvPr id="42" name="Rounded Rectangle 2">
            <a:extLst>
              <a:ext uri="{FF2B5EF4-FFF2-40B4-BE49-F238E27FC236}">
                <a16:creationId xmlns:a16="http://schemas.microsoft.com/office/drawing/2014/main" id="{225B3A6A-8989-4958-AA39-7061F4CD3C75}"/>
              </a:ext>
            </a:extLst>
          </p:cNvPr>
          <p:cNvSpPr/>
          <p:nvPr/>
        </p:nvSpPr>
        <p:spPr>
          <a:xfrm>
            <a:off x="2301757" y="3752450"/>
            <a:ext cx="9242131" cy="2458569"/>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390987" y="3849788"/>
            <a:ext cx="9041347" cy="2240461"/>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dirty="0">
              <a:solidFill>
                <a:prstClr val="white"/>
              </a:solidFill>
            </a:endParaRPr>
          </a:p>
        </p:txBody>
      </p:sp>
      <p:grpSp>
        <p:nvGrpSpPr>
          <p:cNvPr id="45" name="群組 44"/>
          <p:cNvGrpSpPr/>
          <p:nvPr/>
        </p:nvGrpSpPr>
        <p:grpSpPr>
          <a:xfrm>
            <a:off x="1743879" y="4123788"/>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endParaRPr>
            </a:p>
          </p:txBody>
        </p:sp>
      </p:grpSp>
      <p:sp>
        <p:nvSpPr>
          <p:cNvPr id="21" name="矩形 20"/>
          <p:cNvSpPr/>
          <p:nvPr/>
        </p:nvSpPr>
        <p:spPr>
          <a:xfrm>
            <a:off x="2463879" y="3964271"/>
            <a:ext cx="8920081" cy="1978875"/>
          </a:xfrm>
          <a:prstGeom prst="rect">
            <a:avLst/>
          </a:prstGeom>
        </p:spPr>
        <p:txBody>
          <a:bodyPr wrap="square">
            <a:spAutoFit/>
          </a:bodyPr>
          <a:lstStyle/>
          <a:p>
            <a:pPr marL="457200" lvl="1" indent="-457200" algn="just">
              <a:lnSpc>
                <a:spcPct val="120000"/>
              </a:lnSpc>
              <a:spcBef>
                <a:spcPts val="12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rPr>
              <a:t>課程學習成果</a:t>
            </a: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每學期</a:t>
            </a: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可依學校學生學習歷程檔案工作小組公告之件數上傳至</a:t>
            </a: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a:t>
            </a:r>
            <a:r>
              <a:rPr lang="zh-TW" altLang="en-US" sz="2400" b="1" kern="1200" dirty="0">
                <a:solidFill>
                  <a:prstClr val="black"/>
                </a:solidFill>
                <a:latin typeface="微軟正黑體" panose="020B0604030504040204" pitchFamily="34" charset="-120"/>
                <a:ea typeface="微軟正黑體" panose="020B0604030504040204" pitchFamily="34" charset="-120"/>
              </a:rPr>
              <a:t>學習歷程學校平台」 </a:t>
            </a: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a:t>
            </a:r>
            <a:endParaRPr lang="en-US" altLang="zh-TW" sz="2400" kern="1200" dirty="0">
              <a:solidFill>
                <a:prstClr val="black"/>
              </a:solidFill>
              <a:latin typeface="微軟正黑體" panose="020B0604030504040204" pitchFamily="34" charset="-120"/>
              <a:ea typeface="微軟正黑體" panose="020B0604030504040204" pitchFamily="34" charset="-120"/>
              <a:cs typeface="+mn-cs"/>
            </a:endParaRPr>
          </a:p>
          <a:p>
            <a:pPr marL="457200" lvl="1" indent="-457200" algn="just">
              <a:lnSpc>
                <a:spcPct val="120000"/>
              </a:lnSpc>
              <a:spcBef>
                <a:spcPts val="12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rPr>
              <a:t>課程學習成果</a:t>
            </a:r>
            <a:r>
              <a:rPr lang="zh-TW" altLang="en-US" sz="2400" b="1" kern="1200" dirty="0">
                <a:solidFill>
                  <a:prstClr val="black"/>
                </a:solidFill>
                <a:latin typeface="微軟正黑體" panose="020B0604030504040204" pitchFamily="34" charset="-120"/>
                <a:ea typeface="微軟正黑體" panose="020B0604030504040204" pitchFamily="34" charset="-120"/>
              </a:rPr>
              <a:t>每學年</a:t>
            </a:r>
            <a:r>
              <a:rPr lang="zh-TW" altLang="en-US" sz="2400" kern="1200" dirty="0">
                <a:solidFill>
                  <a:prstClr val="black"/>
                </a:solidFill>
                <a:latin typeface="微軟正黑體" panose="020B0604030504040204" pitchFamily="34" charset="-120"/>
                <a:ea typeface="微軟正黑體" panose="020B0604030504040204" pitchFamily="34" charset="-120"/>
              </a:rPr>
              <a:t>可</a:t>
            </a:r>
            <a:r>
              <a:rPr lang="zh-TW" altLang="en-US" sz="2400" b="1" kern="1200" dirty="0">
                <a:solidFill>
                  <a:prstClr val="black"/>
                </a:solidFill>
                <a:latin typeface="微軟正黑體" panose="020B0604030504040204" pitchFamily="34" charset="-120"/>
                <a:ea typeface="微軟正黑體" panose="020B0604030504040204" pitchFamily="34" charset="-120"/>
              </a:rPr>
              <a:t>勾選至多</a:t>
            </a:r>
            <a:r>
              <a:rPr lang="en-US" altLang="zh-TW" sz="2400" b="1" kern="1200" dirty="0">
                <a:solidFill>
                  <a:prstClr val="black"/>
                </a:solidFill>
                <a:latin typeface="微軟正黑體" panose="020B0604030504040204" pitchFamily="34" charset="-120"/>
                <a:ea typeface="微軟正黑體" panose="020B0604030504040204" pitchFamily="34" charset="-120"/>
              </a:rPr>
              <a:t>6</a:t>
            </a:r>
            <a:r>
              <a:rPr lang="zh-TW" altLang="en-US" sz="2400" b="1" kern="1200" dirty="0">
                <a:solidFill>
                  <a:prstClr val="black"/>
                </a:solidFill>
                <a:latin typeface="微軟正黑體" panose="020B0604030504040204" pitchFamily="34" charset="-120"/>
                <a:ea typeface="微軟正黑體" panose="020B0604030504040204" pitchFamily="34" charset="-120"/>
              </a:rPr>
              <a:t>件</a:t>
            </a:r>
            <a:r>
              <a:rPr lang="zh-TW" altLang="en-US" sz="2400" kern="1200" dirty="0">
                <a:solidFill>
                  <a:prstClr val="black"/>
                </a:solidFill>
                <a:latin typeface="微軟正黑體" panose="020B0604030504040204" pitchFamily="34" charset="-120"/>
                <a:ea typeface="微軟正黑體" panose="020B0604030504040204" pitchFamily="34" charset="-120"/>
              </a:rPr>
              <a:t>至</a:t>
            </a:r>
            <a:r>
              <a:rPr lang="zh-TW" altLang="en-US" sz="2400" b="1" kern="1200" dirty="0">
                <a:solidFill>
                  <a:prstClr val="black"/>
                </a:solidFill>
                <a:latin typeface="微軟正黑體" panose="020B0604030504040204" pitchFamily="34" charset="-120"/>
                <a:ea typeface="微軟正黑體" panose="020B0604030504040204" pitchFamily="34" charset="-120"/>
              </a:rPr>
              <a:t>「學習歷程中央資料庫」。</a:t>
            </a:r>
            <a:endParaRPr lang="en-US" altLang="zh-TW" sz="2800" strike="sngStrike" kern="1200" dirty="0">
              <a:solidFill>
                <a:prstClr val="black"/>
              </a:solidFill>
              <a:latin typeface="微軟正黑體" panose="020B0604030504040204" pitchFamily="34" charset="-120"/>
              <a:ea typeface="微軟正黑體" panose="020B0604030504040204" pitchFamily="34" charset="-120"/>
              <a:cs typeface="+mn-cs"/>
            </a:endParaRPr>
          </a:p>
        </p:txBody>
      </p:sp>
      <p:sp>
        <p:nvSpPr>
          <p:cNvPr id="3" name="文字方塊 2">
            <a:extLst>
              <a:ext uri="{FF2B5EF4-FFF2-40B4-BE49-F238E27FC236}">
                <a16:creationId xmlns:a16="http://schemas.microsoft.com/office/drawing/2014/main" id="{EF8AB912-425C-8099-0F2C-7E0935E326CF}"/>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(3/11)</a:t>
            </a:r>
            <a:endParaRPr lang="zh-TW" altLang="en-US" sz="1800" kern="1200" dirty="0">
              <a:solidFill>
                <a:prstClr val="black"/>
              </a:solidFill>
              <a:latin typeface="Calibri" panose="020F0502020204030204"/>
              <a:ea typeface="新細明體"/>
            </a:endParaRPr>
          </a:p>
        </p:txBody>
      </p:sp>
    </p:spTree>
    <p:extLst>
      <p:ext uri="{BB962C8B-B14F-4D97-AF65-F5344CB8AC3E}">
        <p14:creationId xmlns:p14="http://schemas.microsoft.com/office/powerpoint/2010/main" val="1733791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a:extLst>
              <a:ext uri="{FF2B5EF4-FFF2-40B4-BE49-F238E27FC236}">
                <a16:creationId xmlns:a16="http://schemas.microsoft.com/office/drawing/2014/main" id="{225B3A6A-8989-4958-AA39-7061F4CD3C75}"/>
              </a:ext>
            </a:extLst>
          </p:cNvPr>
          <p:cNvSpPr/>
          <p:nvPr/>
        </p:nvSpPr>
        <p:spPr>
          <a:xfrm>
            <a:off x="1819777" y="1693335"/>
            <a:ext cx="8850681"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16929" y="1736782"/>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103879" y="1913798"/>
            <a:ext cx="8373366" cy="523220"/>
          </a:xfrm>
          <a:prstGeom prst="rect">
            <a:avLst/>
          </a:prstGeom>
          <a:noFill/>
        </p:spPr>
        <p:txBody>
          <a:bodyPr wrap="square" rtlCol="0">
            <a:spAutoFit/>
          </a:bodyPr>
          <a:lstStyle/>
          <a:p>
            <a:pPr algn="just">
              <a:buClrTx/>
              <a:buFontTx/>
              <a:buNone/>
            </a:pPr>
            <a:r>
              <a:rPr lang="zh-TW" altLang="en-US" sz="2800" b="1" kern="1200" dirty="0">
                <a:solidFill>
                  <a:prstClr val="black"/>
                </a:solidFill>
                <a:latin typeface="微軟正黑體" panose="020B0604030504040204" pitchFamily="34" charset="-120"/>
                <a:ea typeface="微軟正黑體" panose="020B0604030504040204" pitchFamily="34" charset="-120"/>
                <a:cs typeface="Arial" pitchFamily="34" charset="0"/>
              </a:rPr>
              <a:t>多元表現是每學期還是每學年上傳，可以上傳幾件？</a:t>
            </a:r>
            <a:endParaRPr lang="ko-KR" altLang="en-US" sz="28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44079" y="1125366"/>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endParaRPr>
            </a:p>
          </p:txBody>
        </p:sp>
      </p:grpSp>
      <p:pic>
        <p:nvPicPr>
          <p:cNvPr id="40" name="圖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099" y="1305124"/>
            <a:ext cx="974162" cy="1534514"/>
          </a:xfrm>
          <a:prstGeom prst="rect">
            <a:avLst/>
          </a:prstGeom>
          <a:effectLst>
            <a:outerShdw blurRad="50800" dist="38100" dir="2700000" algn="tl" rotWithShape="0">
              <a:prstClr val="black">
                <a:alpha val="40000"/>
              </a:prstClr>
            </a:outerShdw>
          </a:effectLst>
        </p:spPr>
      </p:pic>
      <p:pic>
        <p:nvPicPr>
          <p:cNvPr id="41" name="圖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1723">
            <a:off x="10737611" y="2686168"/>
            <a:ext cx="1091543" cy="1837723"/>
          </a:xfrm>
          <a:prstGeom prst="rect">
            <a:avLst/>
          </a:prstGeom>
          <a:effectLst>
            <a:outerShdw blurRad="50800" dist="38100" dir="2700000" algn="tl" rotWithShape="0">
              <a:prstClr val="black">
                <a:alpha val="40000"/>
              </a:prstClr>
            </a:outerShdw>
          </a:effectLst>
        </p:spPr>
      </p:pic>
      <p:sp>
        <p:nvSpPr>
          <p:cNvPr id="42" name="Rounded Rectangle 2">
            <a:extLst>
              <a:ext uri="{FF2B5EF4-FFF2-40B4-BE49-F238E27FC236}">
                <a16:creationId xmlns:a16="http://schemas.microsoft.com/office/drawing/2014/main" id="{225B3A6A-8989-4958-AA39-7061F4CD3C75}"/>
              </a:ext>
            </a:extLst>
          </p:cNvPr>
          <p:cNvSpPr/>
          <p:nvPr/>
        </p:nvSpPr>
        <p:spPr>
          <a:xfrm>
            <a:off x="2301757" y="3752452"/>
            <a:ext cx="9242131" cy="2188273"/>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390987" y="3849788"/>
            <a:ext cx="9041347" cy="1964416"/>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dirty="0">
              <a:solidFill>
                <a:prstClr val="white"/>
              </a:solidFill>
            </a:endParaRPr>
          </a:p>
        </p:txBody>
      </p:sp>
      <p:grpSp>
        <p:nvGrpSpPr>
          <p:cNvPr id="45" name="群組 44"/>
          <p:cNvGrpSpPr/>
          <p:nvPr/>
        </p:nvGrpSpPr>
        <p:grpSpPr>
          <a:xfrm>
            <a:off x="1743879" y="4123788"/>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endParaRPr>
            </a:p>
          </p:txBody>
        </p:sp>
      </p:grpSp>
      <p:sp>
        <p:nvSpPr>
          <p:cNvPr id="21" name="矩形 20"/>
          <p:cNvSpPr/>
          <p:nvPr/>
        </p:nvSpPr>
        <p:spPr>
          <a:xfrm>
            <a:off x="2463879" y="3964271"/>
            <a:ext cx="8968455" cy="1535677"/>
          </a:xfrm>
          <a:prstGeom prst="rect">
            <a:avLst/>
          </a:prstGeom>
        </p:spPr>
        <p:txBody>
          <a:bodyPr wrap="square">
            <a:spAutoFit/>
          </a:bodyPr>
          <a:lstStyle/>
          <a:p>
            <a:pPr marL="457200" lvl="1" indent="-457200" algn="just">
              <a:lnSpc>
                <a:spcPct val="120000"/>
              </a:lnSpc>
              <a:spcBef>
                <a:spcPts val="12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多元表現</a:t>
            </a: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每學年</a:t>
            </a: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可依學校學生學習歷程檔案工作小組公告之件數上傳至</a:t>
            </a:r>
            <a:r>
              <a:rPr lang="zh-TW" altLang="en-US" sz="2400" b="1" kern="1200" dirty="0">
                <a:solidFill>
                  <a:prstClr val="black"/>
                </a:solidFill>
                <a:latin typeface="微軟正黑體" panose="020B0604030504040204" pitchFamily="34" charset="-120"/>
                <a:ea typeface="微軟正黑體" panose="020B0604030504040204" pitchFamily="34" charset="-120"/>
                <a:cs typeface="+mn-cs"/>
              </a:rPr>
              <a:t>「</a:t>
            </a:r>
            <a:r>
              <a:rPr lang="zh-TW" altLang="en-US" sz="2400" b="1" kern="1200" dirty="0">
                <a:solidFill>
                  <a:prstClr val="black"/>
                </a:solidFill>
                <a:latin typeface="微軟正黑體" panose="020B0604030504040204" pitchFamily="34" charset="-120"/>
                <a:ea typeface="微軟正黑體" panose="020B0604030504040204" pitchFamily="34" charset="-120"/>
              </a:rPr>
              <a:t>學習歷程學校平台」 </a:t>
            </a: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a:t>
            </a:r>
            <a:endParaRPr lang="en-US" altLang="zh-TW" sz="2400" kern="1200" dirty="0">
              <a:solidFill>
                <a:prstClr val="black"/>
              </a:solidFill>
              <a:latin typeface="微軟正黑體" panose="020B0604030504040204" pitchFamily="34" charset="-120"/>
              <a:ea typeface="微軟正黑體" panose="020B0604030504040204" pitchFamily="34" charset="-120"/>
              <a:cs typeface="+mn-cs"/>
            </a:endParaRPr>
          </a:p>
          <a:p>
            <a:pPr marL="457200" lvl="1" indent="-457200" algn="just">
              <a:lnSpc>
                <a:spcPct val="120000"/>
              </a:lnSpc>
              <a:spcBef>
                <a:spcPts val="12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rPr>
              <a:t>多元表現</a:t>
            </a:r>
            <a:r>
              <a:rPr lang="zh-TW" altLang="en-US" sz="2400" b="1" kern="1200" dirty="0">
                <a:solidFill>
                  <a:prstClr val="black"/>
                </a:solidFill>
                <a:latin typeface="微軟正黑體" panose="020B0604030504040204" pitchFamily="34" charset="-120"/>
                <a:ea typeface="微軟正黑體" panose="020B0604030504040204" pitchFamily="34" charset="-120"/>
              </a:rPr>
              <a:t>每學年</a:t>
            </a:r>
            <a:r>
              <a:rPr lang="zh-TW" altLang="en-US" sz="2400" kern="1200" dirty="0">
                <a:solidFill>
                  <a:prstClr val="black"/>
                </a:solidFill>
                <a:latin typeface="微軟正黑體" panose="020B0604030504040204" pitchFamily="34" charset="-120"/>
                <a:ea typeface="微軟正黑體" panose="020B0604030504040204" pitchFamily="34" charset="-120"/>
              </a:rPr>
              <a:t>可</a:t>
            </a:r>
            <a:r>
              <a:rPr lang="zh-TW" altLang="en-US" sz="2400" b="1" kern="1200" dirty="0">
                <a:solidFill>
                  <a:prstClr val="black"/>
                </a:solidFill>
                <a:latin typeface="微軟正黑體" panose="020B0604030504040204" pitchFamily="34" charset="-120"/>
                <a:ea typeface="微軟正黑體" panose="020B0604030504040204" pitchFamily="34" charset="-120"/>
              </a:rPr>
              <a:t>勾選至多</a:t>
            </a:r>
            <a:r>
              <a:rPr lang="en-US" altLang="zh-TW" sz="2400" b="1" kern="1200" dirty="0">
                <a:solidFill>
                  <a:prstClr val="black"/>
                </a:solidFill>
                <a:latin typeface="微軟正黑體" panose="020B0604030504040204" pitchFamily="34" charset="-120"/>
                <a:ea typeface="微軟正黑體" panose="020B0604030504040204" pitchFamily="34" charset="-120"/>
              </a:rPr>
              <a:t>10</a:t>
            </a:r>
            <a:r>
              <a:rPr lang="zh-TW" altLang="en-US" sz="2400" b="1" kern="1200" dirty="0">
                <a:solidFill>
                  <a:prstClr val="black"/>
                </a:solidFill>
                <a:latin typeface="微軟正黑體" panose="020B0604030504040204" pitchFamily="34" charset="-120"/>
                <a:ea typeface="微軟正黑體" panose="020B0604030504040204" pitchFamily="34" charset="-120"/>
              </a:rPr>
              <a:t>件</a:t>
            </a:r>
            <a:r>
              <a:rPr lang="zh-TW" altLang="en-US" sz="2400" kern="1200" dirty="0">
                <a:solidFill>
                  <a:prstClr val="black"/>
                </a:solidFill>
                <a:latin typeface="微軟正黑體" panose="020B0604030504040204" pitchFamily="34" charset="-120"/>
                <a:ea typeface="微軟正黑體" panose="020B0604030504040204" pitchFamily="34" charset="-120"/>
              </a:rPr>
              <a:t>至</a:t>
            </a:r>
            <a:r>
              <a:rPr lang="zh-TW" altLang="en-US" sz="2400" b="1" kern="1200" dirty="0">
                <a:solidFill>
                  <a:prstClr val="black"/>
                </a:solidFill>
                <a:latin typeface="微軟正黑體" panose="020B0604030504040204" pitchFamily="34" charset="-120"/>
                <a:ea typeface="微軟正黑體" panose="020B0604030504040204" pitchFamily="34" charset="-120"/>
              </a:rPr>
              <a:t>「學習歷程中央資料庫」</a:t>
            </a:r>
            <a:r>
              <a:rPr lang="zh-TW" altLang="en-US" sz="2400" kern="1200" dirty="0">
                <a:solidFill>
                  <a:prstClr val="black"/>
                </a:solidFill>
                <a:latin typeface="微軟正黑體" panose="020B0604030504040204" pitchFamily="34" charset="-120"/>
                <a:ea typeface="微軟正黑體" panose="020B0604030504040204" pitchFamily="34" charset="-120"/>
              </a:rPr>
              <a:t>。</a:t>
            </a:r>
            <a:endParaRPr lang="en-US" altLang="zh-TW" sz="2800" strike="sngStrike" kern="1200" dirty="0">
              <a:solidFill>
                <a:prstClr val="black"/>
              </a:solidFill>
              <a:latin typeface="微軟正黑體" panose="020B0604030504040204" pitchFamily="34" charset="-120"/>
              <a:ea typeface="微軟正黑體" panose="020B0604030504040204" pitchFamily="34" charset="-120"/>
              <a:cs typeface="+mn-cs"/>
            </a:endParaRPr>
          </a:p>
        </p:txBody>
      </p:sp>
      <p:sp>
        <p:nvSpPr>
          <p:cNvPr id="3" name="文字方塊 2">
            <a:extLst>
              <a:ext uri="{FF2B5EF4-FFF2-40B4-BE49-F238E27FC236}">
                <a16:creationId xmlns:a16="http://schemas.microsoft.com/office/drawing/2014/main" id="{CBB80F50-199F-2D08-DDF1-CC55778A0357}"/>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(4/11)</a:t>
            </a:r>
            <a:endParaRPr lang="zh-TW" altLang="en-US" sz="1800" kern="1200" dirty="0">
              <a:solidFill>
                <a:prstClr val="black"/>
              </a:solidFill>
              <a:latin typeface="Calibri" panose="020F0502020204030204"/>
              <a:ea typeface="新細明體"/>
            </a:endParaRPr>
          </a:p>
        </p:txBody>
      </p:sp>
    </p:spTree>
    <p:extLst>
      <p:ext uri="{BB962C8B-B14F-4D97-AF65-F5344CB8AC3E}">
        <p14:creationId xmlns:p14="http://schemas.microsoft.com/office/powerpoint/2010/main" val="409390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a:extLst>
              <a:ext uri="{FF2B5EF4-FFF2-40B4-BE49-F238E27FC236}">
                <a16:creationId xmlns:a16="http://schemas.microsoft.com/office/drawing/2014/main" id="{225B3A6A-8989-4958-AA39-7061F4CD3C75}"/>
              </a:ext>
            </a:extLst>
          </p:cNvPr>
          <p:cNvSpPr/>
          <p:nvPr/>
        </p:nvSpPr>
        <p:spPr>
          <a:xfrm>
            <a:off x="1813585" y="1636702"/>
            <a:ext cx="8850681"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25530" y="1704644"/>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103879" y="1913798"/>
            <a:ext cx="8373366" cy="523220"/>
          </a:xfrm>
          <a:prstGeom prst="rect">
            <a:avLst/>
          </a:prstGeom>
          <a:noFill/>
        </p:spPr>
        <p:txBody>
          <a:bodyPr wrap="square" rtlCol="0">
            <a:spAutoFit/>
          </a:bodyPr>
          <a:lstStyle/>
          <a:p>
            <a:pPr algn="just">
              <a:buClrTx/>
              <a:buFontTx/>
              <a:buNone/>
            </a:pPr>
            <a:r>
              <a:rPr lang="zh-TW" altLang="en-US" sz="2800" b="1" kern="1200" dirty="0">
                <a:solidFill>
                  <a:prstClr val="black"/>
                </a:solidFill>
                <a:latin typeface="微軟正黑體" panose="020B0604030504040204" pitchFamily="34" charset="-120"/>
                <a:ea typeface="微軟正黑體" panose="020B0604030504040204" pitchFamily="34" charset="-120"/>
                <a:cs typeface="Arial" pitchFamily="34" charset="0"/>
              </a:rPr>
              <a:t>我的課程學習成果要做什麼？</a:t>
            </a:r>
            <a:endParaRPr lang="ko-KR" altLang="en-US" sz="28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44079" y="1125366"/>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endParaRPr>
            </a:p>
          </p:txBody>
        </p:sp>
      </p:grpSp>
      <p:pic>
        <p:nvPicPr>
          <p:cNvPr id="40" name="圖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78" y="1504555"/>
            <a:ext cx="974162" cy="1534514"/>
          </a:xfrm>
          <a:prstGeom prst="rect">
            <a:avLst/>
          </a:prstGeom>
          <a:effectLst>
            <a:outerShdw blurRad="50800" dist="38100" dir="2700000" algn="tl" rotWithShape="0">
              <a:prstClr val="black">
                <a:alpha val="40000"/>
              </a:prstClr>
            </a:outerShdw>
          </a:effectLst>
        </p:spPr>
      </p:pic>
      <p:pic>
        <p:nvPicPr>
          <p:cNvPr id="41" name="圖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1723">
            <a:off x="10737611" y="2686168"/>
            <a:ext cx="1091543" cy="1837723"/>
          </a:xfrm>
          <a:prstGeom prst="rect">
            <a:avLst/>
          </a:prstGeom>
          <a:effectLst>
            <a:outerShdw blurRad="50800" dist="38100" dir="2700000" algn="tl" rotWithShape="0">
              <a:prstClr val="black">
                <a:alpha val="40000"/>
              </a:prstClr>
            </a:outerShdw>
          </a:effectLst>
        </p:spPr>
      </p:pic>
      <p:sp>
        <p:nvSpPr>
          <p:cNvPr id="42" name="Rounded Rectangle 2">
            <a:extLst>
              <a:ext uri="{FF2B5EF4-FFF2-40B4-BE49-F238E27FC236}">
                <a16:creationId xmlns:a16="http://schemas.microsoft.com/office/drawing/2014/main" id="{225B3A6A-8989-4958-AA39-7061F4CD3C75}"/>
              </a:ext>
            </a:extLst>
          </p:cNvPr>
          <p:cNvSpPr/>
          <p:nvPr/>
        </p:nvSpPr>
        <p:spPr>
          <a:xfrm>
            <a:off x="2301757" y="3752450"/>
            <a:ext cx="9242131" cy="2776169"/>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390987" y="3849788"/>
            <a:ext cx="9041347" cy="2614234"/>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dirty="0">
              <a:solidFill>
                <a:prstClr val="white"/>
              </a:solidFill>
            </a:endParaRPr>
          </a:p>
        </p:txBody>
      </p:sp>
      <p:grpSp>
        <p:nvGrpSpPr>
          <p:cNvPr id="45" name="群組 44"/>
          <p:cNvGrpSpPr/>
          <p:nvPr/>
        </p:nvGrpSpPr>
        <p:grpSpPr>
          <a:xfrm>
            <a:off x="1743879" y="4123788"/>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endParaRPr>
            </a:p>
          </p:txBody>
        </p:sp>
      </p:grpSp>
      <p:sp>
        <p:nvSpPr>
          <p:cNvPr id="21" name="矩形 20"/>
          <p:cNvSpPr/>
          <p:nvPr/>
        </p:nvSpPr>
        <p:spPr>
          <a:xfrm>
            <a:off x="2463879" y="3885638"/>
            <a:ext cx="8968455" cy="2048125"/>
          </a:xfrm>
          <a:prstGeom prst="rect">
            <a:avLst/>
          </a:prstGeom>
        </p:spPr>
        <p:txBody>
          <a:bodyPr wrap="square">
            <a:spAutoFit/>
          </a:bodyPr>
          <a:lstStyle/>
          <a:p>
            <a:pPr marL="457200" lvl="1" indent="-457200" algn="just">
              <a:lnSpc>
                <a:spcPct val="125000"/>
              </a:lnSpc>
              <a:spcBef>
                <a:spcPts val="6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可參考手冊</a:t>
            </a:r>
            <a:r>
              <a:rPr lang="en-US" altLang="zh-TW" sz="2400" kern="1200" dirty="0">
                <a:solidFill>
                  <a:prstClr val="black"/>
                </a:solidFill>
                <a:latin typeface="微軟正黑體" panose="020B0604030504040204" pitchFamily="34" charset="-120"/>
                <a:ea typeface="微軟正黑體" panose="020B0604030504040204" pitchFamily="34" charset="-120"/>
                <a:cs typeface="+mn-cs"/>
              </a:rPr>
              <a:t>P4-</a:t>
            </a: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我可以上傳那些東西當作我的課程學習成果。</a:t>
            </a:r>
            <a:endParaRPr lang="en-US" altLang="zh-TW" sz="2400" kern="1200" dirty="0">
              <a:solidFill>
                <a:prstClr val="black"/>
              </a:solidFill>
              <a:latin typeface="微軟正黑體" panose="020B0604030504040204" pitchFamily="34" charset="-120"/>
              <a:ea typeface="微軟正黑體" panose="020B0604030504040204" pitchFamily="34" charset="-120"/>
              <a:cs typeface="+mn-cs"/>
            </a:endParaRPr>
          </a:p>
          <a:p>
            <a:pPr marL="457200" lvl="1" indent="-457200" algn="just">
              <a:lnSpc>
                <a:spcPct val="125000"/>
              </a:lnSpc>
              <a:spcBef>
                <a:spcPts val="6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rPr>
              <a:t>想知道技專教授想看到的課程學習成果，可參考手冊</a:t>
            </a:r>
            <a:r>
              <a:rPr lang="en-US" altLang="zh-TW" sz="2400" kern="1200" dirty="0">
                <a:solidFill>
                  <a:prstClr val="black"/>
                </a:solidFill>
                <a:latin typeface="微軟正黑體" panose="020B0604030504040204" pitchFamily="34" charset="-120"/>
                <a:ea typeface="微軟正黑體" panose="020B0604030504040204" pitchFamily="34" charset="-120"/>
              </a:rPr>
              <a:t>P15~25</a:t>
            </a:r>
            <a:r>
              <a:rPr lang="zh-TW" altLang="en-US" sz="2400" kern="1200" dirty="0">
                <a:solidFill>
                  <a:prstClr val="black"/>
                </a:solidFill>
                <a:latin typeface="微軟正黑體" panose="020B0604030504040204" pitchFamily="34" charset="-120"/>
                <a:ea typeface="微軟正黑體" panose="020B0604030504040204" pitchFamily="34" charset="-120"/>
              </a:rPr>
              <a:t>。</a:t>
            </a:r>
            <a:endParaRPr lang="en-US" altLang="zh-TW" sz="2400" kern="1200" dirty="0">
              <a:solidFill>
                <a:prstClr val="black"/>
              </a:solidFill>
              <a:latin typeface="微軟正黑體" panose="020B0604030504040204" pitchFamily="34" charset="-120"/>
              <a:ea typeface="微軟正黑體" panose="020B0604030504040204" pitchFamily="34" charset="-120"/>
            </a:endParaRPr>
          </a:p>
          <a:p>
            <a:pPr marL="457200" lvl="1" indent="-457200">
              <a:lnSpc>
                <a:spcPct val="125000"/>
              </a:lnSpc>
              <a:spcBef>
                <a:spcPts val="6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rPr>
              <a:t>如何撰寫，可參考手冊「寫作大補帖」</a:t>
            </a:r>
            <a:r>
              <a:rPr lang="en-US" altLang="zh-TW" sz="2400" kern="1200" dirty="0">
                <a:solidFill>
                  <a:prstClr val="black"/>
                </a:solidFill>
                <a:latin typeface="微軟正黑體" panose="020B0604030504040204" pitchFamily="34" charset="-120"/>
                <a:ea typeface="微軟正黑體" panose="020B0604030504040204" pitchFamily="34" charset="-120"/>
              </a:rPr>
              <a:t>P43~55</a:t>
            </a:r>
            <a:r>
              <a:rPr lang="zh-TW" altLang="en-US" sz="2400" kern="1200" dirty="0">
                <a:solidFill>
                  <a:prstClr val="black"/>
                </a:solidFill>
                <a:latin typeface="微軟正黑體" panose="020B0604030504040204" pitchFamily="34" charset="-120"/>
                <a:ea typeface="微軟正黑體" panose="020B0604030504040204" pitchFamily="34" charset="-120"/>
              </a:rPr>
              <a:t>及</a:t>
            </a:r>
            <a:br>
              <a:rPr lang="en-US" altLang="zh-TW" sz="2400" kern="1200" dirty="0">
                <a:solidFill>
                  <a:prstClr val="black"/>
                </a:solidFill>
                <a:latin typeface="微軟正黑體" panose="020B0604030504040204" pitchFamily="34" charset="-120"/>
                <a:ea typeface="微軟正黑體" panose="020B0604030504040204" pitchFamily="34" charset="-120"/>
              </a:rPr>
            </a:br>
            <a:r>
              <a:rPr lang="en-US" altLang="zh-TW" sz="2400" dirty="0">
                <a:latin typeface="微軟正黑體" panose="020B0604030504040204" pitchFamily="34" charset="-120"/>
                <a:ea typeface="微軟正黑體" panose="020B0604030504040204" pitchFamily="34" charset="-120"/>
              </a:rPr>
              <a:t>P56</a:t>
            </a:r>
            <a:r>
              <a:rPr lang="zh-TW" altLang="en-US" sz="2400" dirty="0">
                <a:latin typeface="微軟正黑體" panose="020B0604030504040204" pitchFamily="34" charset="-120"/>
                <a:ea typeface="微軟正黑體" panose="020B0604030504040204" pitchFamily="34" charset="-120"/>
              </a:rPr>
              <a:t>開始之「學習歷程檔案大比拚」</a:t>
            </a:r>
            <a:endParaRPr lang="en-US" altLang="zh-TW" sz="2400" kern="1200"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598D28FF-6A95-6E9F-5A1E-392AE9305F90}"/>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(5/11)</a:t>
            </a:r>
            <a:endParaRPr lang="zh-TW" altLang="en-US" sz="1800" kern="1200" dirty="0">
              <a:solidFill>
                <a:prstClr val="black"/>
              </a:solidFill>
              <a:latin typeface="Calibri" panose="020F0502020204030204"/>
              <a:ea typeface="新細明體"/>
            </a:endParaRPr>
          </a:p>
        </p:txBody>
      </p:sp>
    </p:spTree>
    <p:extLst>
      <p:ext uri="{BB962C8B-B14F-4D97-AF65-F5344CB8AC3E}">
        <p14:creationId xmlns:p14="http://schemas.microsoft.com/office/powerpoint/2010/main" val="2325137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a:extLst>
              <a:ext uri="{FF2B5EF4-FFF2-40B4-BE49-F238E27FC236}">
                <a16:creationId xmlns:a16="http://schemas.microsoft.com/office/drawing/2014/main" id="{225B3A6A-8989-4958-AA39-7061F4CD3C75}"/>
              </a:ext>
            </a:extLst>
          </p:cNvPr>
          <p:cNvSpPr/>
          <p:nvPr/>
        </p:nvSpPr>
        <p:spPr>
          <a:xfrm>
            <a:off x="1819777" y="1693335"/>
            <a:ext cx="8850681"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16929" y="1736782"/>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103879" y="1913798"/>
            <a:ext cx="8373366" cy="523220"/>
          </a:xfrm>
          <a:prstGeom prst="rect">
            <a:avLst/>
          </a:prstGeom>
          <a:noFill/>
        </p:spPr>
        <p:txBody>
          <a:bodyPr wrap="square" rtlCol="0">
            <a:spAutoFit/>
          </a:bodyPr>
          <a:lstStyle/>
          <a:p>
            <a:pPr algn="just">
              <a:buClrTx/>
              <a:buFontTx/>
              <a:buNone/>
            </a:pPr>
            <a:r>
              <a:rPr lang="zh-TW" altLang="en-US" sz="2800" b="1" kern="1200" dirty="0">
                <a:solidFill>
                  <a:prstClr val="black"/>
                </a:solidFill>
                <a:latin typeface="微軟正黑體" panose="020B0604030504040204" pitchFamily="34" charset="-120"/>
                <a:ea typeface="微軟正黑體" panose="020B0604030504040204" pitchFamily="34" charset="-120"/>
                <a:cs typeface="Arial" pitchFamily="34" charset="0"/>
              </a:rPr>
              <a:t>我的多元表現要做什麼？</a:t>
            </a:r>
            <a:endParaRPr lang="ko-KR" altLang="en-US" sz="28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44079" y="1125366"/>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endParaRPr>
            </a:p>
          </p:txBody>
        </p:sp>
      </p:grpSp>
      <p:pic>
        <p:nvPicPr>
          <p:cNvPr id="40" name="圖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86" y="1440289"/>
            <a:ext cx="974162" cy="1534514"/>
          </a:xfrm>
          <a:prstGeom prst="rect">
            <a:avLst/>
          </a:prstGeom>
          <a:effectLst>
            <a:outerShdw blurRad="50800" dist="38100" dir="2700000" algn="tl" rotWithShape="0">
              <a:prstClr val="black">
                <a:alpha val="40000"/>
              </a:prstClr>
            </a:outerShdw>
          </a:effectLst>
        </p:spPr>
      </p:pic>
      <p:pic>
        <p:nvPicPr>
          <p:cNvPr id="41" name="圖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1723">
            <a:off x="10737611" y="2686168"/>
            <a:ext cx="1091543" cy="1837723"/>
          </a:xfrm>
          <a:prstGeom prst="rect">
            <a:avLst/>
          </a:prstGeom>
          <a:effectLst>
            <a:outerShdw blurRad="50800" dist="38100" dir="2700000" algn="tl" rotWithShape="0">
              <a:prstClr val="black">
                <a:alpha val="40000"/>
              </a:prstClr>
            </a:outerShdw>
          </a:effectLst>
        </p:spPr>
      </p:pic>
      <p:sp>
        <p:nvSpPr>
          <p:cNvPr id="42" name="Rounded Rectangle 2">
            <a:extLst>
              <a:ext uri="{FF2B5EF4-FFF2-40B4-BE49-F238E27FC236}">
                <a16:creationId xmlns:a16="http://schemas.microsoft.com/office/drawing/2014/main" id="{225B3A6A-8989-4958-AA39-7061F4CD3C75}"/>
              </a:ext>
            </a:extLst>
          </p:cNvPr>
          <p:cNvSpPr/>
          <p:nvPr/>
        </p:nvSpPr>
        <p:spPr>
          <a:xfrm>
            <a:off x="2301757" y="3752451"/>
            <a:ext cx="9242131" cy="2573588"/>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390987" y="3849789"/>
            <a:ext cx="9041347" cy="2332476"/>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dirty="0">
              <a:solidFill>
                <a:prstClr val="white"/>
              </a:solidFill>
            </a:endParaRPr>
          </a:p>
        </p:txBody>
      </p:sp>
      <p:grpSp>
        <p:nvGrpSpPr>
          <p:cNvPr id="45" name="群組 44"/>
          <p:cNvGrpSpPr/>
          <p:nvPr/>
        </p:nvGrpSpPr>
        <p:grpSpPr>
          <a:xfrm>
            <a:off x="1743879" y="4123788"/>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endParaRPr>
            </a:p>
          </p:txBody>
        </p:sp>
      </p:grpSp>
      <p:sp>
        <p:nvSpPr>
          <p:cNvPr id="21" name="矩形 20"/>
          <p:cNvSpPr/>
          <p:nvPr/>
        </p:nvSpPr>
        <p:spPr>
          <a:xfrm>
            <a:off x="2463879" y="3964271"/>
            <a:ext cx="8968455" cy="2048125"/>
          </a:xfrm>
          <a:prstGeom prst="rect">
            <a:avLst/>
          </a:prstGeom>
        </p:spPr>
        <p:txBody>
          <a:bodyPr wrap="square">
            <a:spAutoFit/>
          </a:bodyPr>
          <a:lstStyle/>
          <a:p>
            <a:pPr marL="457200" lvl="1" indent="-457200">
              <a:lnSpc>
                <a:spcPct val="125000"/>
              </a:lnSpc>
              <a:spcBef>
                <a:spcPts val="6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可參考手冊</a:t>
            </a:r>
            <a:r>
              <a:rPr lang="en-US" altLang="zh-TW" sz="2400" kern="1200" dirty="0">
                <a:solidFill>
                  <a:prstClr val="black"/>
                </a:solidFill>
                <a:latin typeface="微軟正黑體" panose="020B0604030504040204" pitchFamily="34" charset="-120"/>
                <a:ea typeface="微軟正黑體" panose="020B0604030504040204" pitchFamily="34" charset="-120"/>
                <a:cs typeface="+mn-cs"/>
              </a:rPr>
              <a:t>P7-</a:t>
            </a:r>
            <a:r>
              <a:rPr lang="zh-TW" altLang="en-US" sz="2400" kern="1200" dirty="0">
                <a:solidFill>
                  <a:prstClr val="black"/>
                </a:solidFill>
                <a:latin typeface="微軟正黑體" panose="020B0604030504040204" pitchFamily="34" charset="-120"/>
                <a:ea typeface="微軟正黑體" panose="020B0604030504040204" pitchFamily="34" charset="-120"/>
                <a:cs typeface="+mn-cs"/>
              </a:rPr>
              <a:t>我可以上傳那些東西當作我的多元表現。</a:t>
            </a:r>
            <a:endParaRPr lang="en-US" altLang="zh-TW" sz="2400" kern="1200" dirty="0">
              <a:solidFill>
                <a:prstClr val="black"/>
              </a:solidFill>
              <a:latin typeface="微軟正黑體" panose="020B0604030504040204" pitchFamily="34" charset="-120"/>
              <a:ea typeface="微軟正黑體" panose="020B0604030504040204" pitchFamily="34" charset="-120"/>
              <a:cs typeface="+mn-cs"/>
            </a:endParaRPr>
          </a:p>
          <a:p>
            <a:pPr marL="457200" lvl="1" indent="-457200">
              <a:lnSpc>
                <a:spcPct val="125000"/>
              </a:lnSpc>
              <a:spcBef>
                <a:spcPts val="6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rPr>
              <a:t>想知道技專教授想看到的多元表現。可參考手冊</a:t>
            </a:r>
            <a:r>
              <a:rPr lang="en-US" altLang="zh-TW" sz="2400" kern="1200" dirty="0">
                <a:solidFill>
                  <a:prstClr val="black"/>
                </a:solidFill>
                <a:latin typeface="微軟正黑體" panose="020B0604030504040204" pitchFamily="34" charset="-120"/>
                <a:ea typeface="微軟正黑體" panose="020B0604030504040204" pitchFamily="34" charset="-120"/>
              </a:rPr>
              <a:t>P34~42</a:t>
            </a:r>
            <a:r>
              <a:rPr lang="zh-TW" altLang="en-US" sz="2400" kern="1200" dirty="0">
                <a:solidFill>
                  <a:prstClr val="black"/>
                </a:solidFill>
                <a:latin typeface="微軟正黑體" panose="020B0604030504040204" pitchFamily="34" charset="-120"/>
                <a:ea typeface="微軟正黑體" panose="020B0604030504040204" pitchFamily="34" charset="-120"/>
              </a:rPr>
              <a:t>。</a:t>
            </a:r>
            <a:endParaRPr lang="en-US" altLang="zh-TW" sz="2800" strike="sngStrike" kern="1200" dirty="0">
              <a:solidFill>
                <a:prstClr val="black"/>
              </a:solidFill>
              <a:latin typeface="微軟正黑體" panose="020B0604030504040204" pitchFamily="34" charset="-120"/>
              <a:ea typeface="微軟正黑體" panose="020B0604030504040204" pitchFamily="34" charset="-120"/>
            </a:endParaRPr>
          </a:p>
          <a:p>
            <a:pPr marL="457200" lvl="1" indent="-457200">
              <a:lnSpc>
                <a:spcPct val="125000"/>
              </a:lnSpc>
              <a:spcBef>
                <a:spcPts val="600"/>
              </a:spcBef>
              <a:buClrTx/>
              <a:buFont typeface="Wingdings" panose="05000000000000000000" pitchFamily="2" charset="2"/>
              <a:buChar char="u"/>
            </a:pPr>
            <a:r>
              <a:rPr lang="zh-TW" altLang="en-US" sz="2400" kern="1200" dirty="0">
                <a:solidFill>
                  <a:prstClr val="black"/>
                </a:solidFill>
                <a:latin typeface="微軟正黑體" panose="020B0604030504040204" pitchFamily="34" charset="-120"/>
                <a:ea typeface="微軟正黑體" panose="020B0604030504040204" pitchFamily="34" charset="-120"/>
              </a:rPr>
              <a:t>如何撰寫，可參考手冊「寫作大補帖」</a:t>
            </a:r>
            <a:r>
              <a:rPr lang="en-US" altLang="zh-TW" sz="2400" kern="1200" dirty="0">
                <a:solidFill>
                  <a:prstClr val="black"/>
                </a:solidFill>
                <a:latin typeface="微軟正黑體" panose="020B0604030504040204" pitchFamily="34" charset="-120"/>
                <a:ea typeface="微軟正黑體" panose="020B0604030504040204" pitchFamily="34" charset="-120"/>
              </a:rPr>
              <a:t>P43~55</a:t>
            </a:r>
            <a:r>
              <a:rPr lang="zh-TW" altLang="en-US" sz="2400" kern="1200" dirty="0">
                <a:solidFill>
                  <a:prstClr val="black"/>
                </a:solidFill>
                <a:latin typeface="微軟正黑體" panose="020B0604030504040204" pitchFamily="34" charset="-120"/>
                <a:ea typeface="微軟正黑體" panose="020B0604030504040204" pitchFamily="34" charset="-120"/>
              </a:rPr>
              <a:t>及</a:t>
            </a:r>
            <a:br>
              <a:rPr lang="en-US" altLang="zh-TW" sz="2400" kern="1200" dirty="0">
                <a:solidFill>
                  <a:prstClr val="black"/>
                </a:solidFill>
                <a:latin typeface="微軟正黑體" panose="020B0604030504040204" pitchFamily="34" charset="-120"/>
                <a:ea typeface="微軟正黑體" panose="020B0604030504040204" pitchFamily="34" charset="-120"/>
              </a:rPr>
            </a:br>
            <a:r>
              <a:rPr lang="en-US" altLang="zh-TW" sz="2400" dirty="0">
                <a:latin typeface="微軟正黑體" panose="020B0604030504040204" pitchFamily="34" charset="-120"/>
                <a:ea typeface="微軟正黑體" panose="020B0604030504040204" pitchFamily="34" charset="-120"/>
              </a:rPr>
              <a:t>P56</a:t>
            </a:r>
            <a:r>
              <a:rPr lang="zh-TW" altLang="en-US" sz="2400" dirty="0">
                <a:latin typeface="微軟正黑體" panose="020B0604030504040204" pitchFamily="34" charset="-120"/>
                <a:ea typeface="微軟正黑體" panose="020B0604030504040204" pitchFamily="34" charset="-120"/>
              </a:rPr>
              <a:t>開始之「學習歷程檔案大比拚」</a:t>
            </a:r>
            <a:endParaRPr lang="en-US" altLang="zh-TW" sz="2400" kern="1200"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2D57EE7E-B45C-46BD-63CD-B6C7FD549691}"/>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(6/11)</a:t>
            </a:r>
            <a:endParaRPr lang="zh-TW" altLang="en-US" sz="1800" kern="1200" dirty="0">
              <a:solidFill>
                <a:prstClr val="black"/>
              </a:solidFill>
              <a:latin typeface="Calibri" panose="020F0502020204030204"/>
              <a:ea typeface="新細明體"/>
            </a:endParaRPr>
          </a:p>
        </p:txBody>
      </p:sp>
    </p:spTree>
    <p:extLst>
      <p:ext uri="{BB962C8B-B14F-4D97-AF65-F5344CB8AC3E}">
        <p14:creationId xmlns:p14="http://schemas.microsoft.com/office/powerpoint/2010/main" val="2022844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32BE86D-BA9E-9AC4-6F28-86B1DF24E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36747" flipH="1">
            <a:off x="10650619" y="2160375"/>
            <a:ext cx="1152769" cy="1714894"/>
          </a:xfrm>
          <a:prstGeom prst="rect">
            <a:avLst/>
          </a:prstGeom>
          <a:effectLst>
            <a:outerShdw blurRad="50800" dist="38100" dir="2700000" algn="tl" rotWithShape="0">
              <a:prstClr val="black">
                <a:alpha val="40000"/>
              </a:prstClr>
            </a:outerShdw>
          </a:effectLst>
        </p:spPr>
      </p:pic>
      <p:sp>
        <p:nvSpPr>
          <p:cNvPr id="31" name="Rounded Rectangle 2">
            <a:extLst>
              <a:ext uri="{FF2B5EF4-FFF2-40B4-BE49-F238E27FC236}">
                <a16:creationId xmlns:a16="http://schemas.microsoft.com/office/drawing/2014/main" id="{225B3A6A-8989-4958-AA39-7061F4CD3C75}"/>
              </a:ext>
            </a:extLst>
          </p:cNvPr>
          <p:cNvSpPr/>
          <p:nvPr/>
        </p:nvSpPr>
        <p:spPr>
          <a:xfrm>
            <a:off x="1819777" y="1693335"/>
            <a:ext cx="8850681"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16929" y="1736782"/>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127675" y="1814048"/>
            <a:ext cx="8373366" cy="830997"/>
          </a:xfrm>
          <a:prstGeom prst="rect">
            <a:avLst/>
          </a:prstGeom>
          <a:noFill/>
        </p:spPr>
        <p:txBody>
          <a:bodyPr wrap="square" rtlCol="0">
            <a:spAutoFit/>
          </a:bodyPr>
          <a:lstStyle/>
          <a:p>
            <a:pPr algn="just">
              <a:buClrTx/>
              <a:buFontTx/>
              <a:buNone/>
            </a:pPr>
            <a:r>
              <a:rPr lang="zh-TW" altLang="en-US" sz="2400" b="1" kern="1200" dirty="0">
                <a:solidFill>
                  <a:prstClr val="black"/>
                </a:solidFill>
                <a:latin typeface="微軟正黑體" panose="020B0604030504040204" pitchFamily="34" charset="-120"/>
                <a:ea typeface="微軟正黑體" panose="020B0604030504040204" pitchFamily="34" charset="-120"/>
                <a:cs typeface="Arial" pitchFamily="34" charset="0"/>
              </a:rPr>
              <a:t>到高三才轉換志向，那在這之前累積的學習歷程，是否不會被採計？</a:t>
            </a:r>
            <a:endParaRPr lang="ko-KR" altLang="en-US" sz="24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44079" y="1125366"/>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cs typeface="+mn-cs"/>
              </a:endParaRPr>
            </a:p>
          </p:txBody>
        </p:sp>
      </p:grpSp>
      <p:sp>
        <p:nvSpPr>
          <p:cNvPr id="42" name="Rounded Rectangle 2">
            <a:extLst>
              <a:ext uri="{FF2B5EF4-FFF2-40B4-BE49-F238E27FC236}">
                <a16:creationId xmlns:a16="http://schemas.microsoft.com/office/drawing/2014/main" id="{225B3A6A-8989-4958-AA39-7061F4CD3C75}"/>
              </a:ext>
            </a:extLst>
          </p:cNvPr>
          <p:cNvSpPr/>
          <p:nvPr/>
        </p:nvSpPr>
        <p:spPr>
          <a:xfrm>
            <a:off x="2301757" y="3225718"/>
            <a:ext cx="9242131" cy="3302902"/>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390987" y="3336177"/>
            <a:ext cx="9041347" cy="3127845"/>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4" name="矩形 43"/>
          <p:cNvSpPr/>
          <p:nvPr/>
        </p:nvSpPr>
        <p:spPr>
          <a:xfrm>
            <a:off x="2429035" y="3351321"/>
            <a:ext cx="9027817" cy="3108543"/>
          </a:xfrm>
          <a:prstGeom prst="rect">
            <a:avLst/>
          </a:prstGeom>
        </p:spPr>
        <p:txBody>
          <a:bodyPr wrap="square">
            <a:spAutoFit/>
          </a:bodyPr>
          <a:lstStyle/>
          <a:p>
            <a:pPr lvl="1" algn="just">
              <a:buClrTx/>
              <a:buFontTx/>
              <a:buNone/>
            </a:pPr>
            <a:r>
              <a:rPr lang="zh-TW" altLang="en-US" sz="2200" kern="1200" dirty="0">
                <a:solidFill>
                  <a:prstClr val="black"/>
                </a:solidFill>
                <a:latin typeface="微軟正黑體" panose="020B0604030504040204" pitchFamily="34" charset="-120"/>
                <a:ea typeface="微軟正黑體" panose="020B0604030504040204" pitchFamily="34" charset="-120"/>
                <a:cs typeface="+mn-cs"/>
              </a:rPr>
              <a:t>對於跨領域的學生，只要能呈現在原有的學習領域有良好的學習表現和積極的學習態度，就可受到技專教授的青睞。</a:t>
            </a:r>
            <a:r>
              <a:rPr lang="zh-TW" altLang="en-US" sz="2200" b="1" kern="1200" dirty="0">
                <a:solidFill>
                  <a:prstClr val="black"/>
                </a:solidFill>
                <a:latin typeface="微軟正黑體" panose="020B0604030504040204" pitchFamily="34" charset="-120"/>
                <a:ea typeface="微軟正黑體" panose="020B0604030504040204" pitchFamily="34" charset="-120"/>
                <a:cs typeface="+mn-cs"/>
              </a:rPr>
              <a:t>建議在準備備審資料時，可表達出對申請校系的興趣，並呈現出自己的能力。</a:t>
            </a:r>
            <a:endParaRPr lang="en-US" altLang="zh-TW" sz="2200" b="1" kern="1200" dirty="0">
              <a:solidFill>
                <a:prstClr val="black"/>
              </a:solidFill>
              <a:latin typeface="微軟正黑體" panose="020B0604030504040204" pitchFamily="34" charset="-120"/>
              <a:ea typeface="微軟正黑體" panose="020B0604030504040204" pitchFamily="34" charset="-120"/>
              <a:cs typeface="+mn-cs"/>
            </a:endParaRPr>
          </a:p>
          <a:p>
            <a:pPr lvl="1" algn="just">
              <a:spcBef>
                <a:spcPts val="1200"/>
              </a:spcBef>
              <a:buClrTx/>
              <a:buFontTx/>
              <a:buNone/>
            </a:pPr>
            <a:r>
              <a:rPr lang="zh-TW" altLang="en-US" sz="2200" kern="1200" dirty="0">
                <a:solidFill>
                  <a:prstClr val="black"/>
                </a:solidFill>
                <a:latin typeface="微軟正黑體" panose="020B0604030504040204" pitchFamily="34" charset="-120"/>
                <a:ea typeface="微軟正黑體" panose="020B0604030504040204" pitchFamily="34" charset="-120"/>
                <a:cs typeface="+mn-cs"/>
              </a:rPr>
              <a:t>如：去自修、相關的成果，或是透過學習歷程自述說明轉變領域的心情轉折等，讓技專教師能因此發掘真正對這些有興趣的孩子進來，然後培育成為更進階的人才。</a:t>
            </a:r>
            <a:endParaRPr lang="en-US" altLang="zh-TW" sz="2200" kern="1200" dirty="0">
              <a:solidFill>
                <a:prstClr val="black"/>
              </a:solidFill>
              <a:latin typeface="微軟正黑體" panose="020B0604030504040204" pitchFamily="34" charset="-120"/>
              <a:ea typeface="微軟正黑體" panose="020B0604030504040204" pitchFamily="34" charset="-120"/>
              <a:cs typeface="+mn-cs"/>
            </a:endParaRPr>
          </a:p>
          <a:p>
            <a:pPr lvl="1" algn="just">
              <a:spcBef>
                <a:spcPts val="1200"/>
              </a:spcBef>
              <a:buClrTx/>
              <a:buFontTx/>
              <a:buNone/>
            </a:pPr>
            <a:r>
              <a:rPr lang="zh-TW" altLang="en-US" sz="2200" kern="1200" dirty="0">
                <a:solidFill>
                  <a:prstClr val="black"/>
                </a:solidFill>
                <a:latin typeface="微軟正黑體" panose="020B0604030504040204" pitchFamily="34" charset="-120"/>
                <a:ea typeface="微軟正黑體" panose="020B0604030504040204" pitchFamily="34" charset="-120"/>
                <a:cs typeface="+mn-cs"/>
              </a:rPr>
              <a:t>可參考</a:t>
            </a:r>
            <a:r>
              <a:rPr lang="zh-TW" altLang="zh-TW" sz="2200" dirty="0"/>
              <a:t>手冊</a:t>
            </a:r>
            <a:r>
              <a:rPr lang="en-US" altLang="zh-TW" sz="2200" dirty="0"/>
              <a:t>P11</a:t>
            </a:r>
            <a:r>
              <a:rPr lang="zh-TW" altLang="zh-TW" sz="2200" b="1" dirty="0"/>
              <a:t>「很晚才確定興趣怎麼辦？後來改變興趣怎麼辦？」</a:t>
            </a:r>
            <a:r>
              <a:rPr lang="zh-TW" altLang="en-US" sz="2200" b="1" dirty="0"/>
              <a:t>、</a:t>
            </a:r>
            <a:r>
              <a:rPr lang="zh-TW" altLang="zh-TW" sz="2200" dirty="0"/>
              <a:t>手冊</a:t>
            </a:r>
            <a:r>
              <a:rPr lang="en-US" altLang="zh-TW" sz="2200" dirty="0"/>
              <a:t>P29</a:t>
            </a:r>
            <a:r>
              <a:rPr lang="zh-TW" altLang="zh-TW" sz="2200" b="1" dirty="0"/>
              <a:t>「較晚形成興趣與跨群</a:t>
            </a:r>
            <a:r>
              <a:rPr lang="en-US" altLang="zh-TW" sz="2200" b="1" dirty="0"/>
              <a:t>(</a:t>
            </a:r>
            <a:r>
              <a:rPr lang="zh-TW" altLang="zh-TW" sz="2200" b="1" dirty="0"/>
              <a:t>類</a:t>
            </a:r>
            <a:r>
              <a:rPr lang="en-US" altLang="zh-TW" sz="2200" b="1" dirty="0"/>
              <a:t>)</a:t>
            </a:r>
            <a:r>
              <a:rPr lang="zh-TW" altLang="zh-TW" sz="2200" b="1" dirty="0"/>
              <a:t>的考生也不擔心」</a:t>
            </a:r>
            <a:endParaRPr lang="en-US" altLang="zh-TW" sz="2200" strike="sngStrike" kern="1200" dirty="0">
              <a:solidFill>
                <a:prstClr val="black"/>
              </a:solidFill>
              <a:latin typeface="微軟正黑體" panose="020B0604030504040204" pitchFamily="34" charset="-120"/>
              <a:ea typeface="微軟正黑體" panose="020B0604030504040204" pitchFamily="34" charset="-120"/>
              <a:cs typeface="+mn-cs"/>
            </a:endParaRPr>
          </a:p>
        </p:txBody>
      </p:sp>
      <p:grpSp>
        <p:nvGrpSpPr>
          <p:cNvPr id="45" name="群組 44"/>
          <p:cNvGrpSpPr/>
          <p:nvPr/>
        </p:nvGrpSpPr>
        <p:grpSpPr>
          <a:xfrm>
            <a:off x="1743879" y="4123788"/>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cs typeface="+mn-cs"/>
              </a:endParaRPr>
            </a:p>
          </p:txBody>
        </p:sp>
      </p:grpSp>
      <p:sp>
        <p:nvSpPr>
          <p:cNvPr id="3" name="文字方塊 2">
            <a:extLst>
              <a:ext uri="{FF2B5EF4-FFF2-40B4-BE49-F238E27FC236}">
                <a16:creationId xmlns:a16="http://schemas.microsoft.com/office/drawing/2014/main" id="{CA2166B0-EA92-71D3-2536-7663ABD68D81}"/>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(7/11)</a:t>
            </a:r>
            <a:endParaRPr lang="zh-TW" altLang="en-US" sz="1800" kern="1200" dirty="0">
              <a:solidFill>
                <a:prstClr val="black"/>
              </a:solidFill>
              <a:latin typeface="Calibri" panose="020F0502020204030204"/>
              <a:ea typeface="新細明體"/>
            </a:endParaRPr>
          </a:p>
        </p:txBody>
      </p:sp>
      <p:pic>
        <p:nvPicPr>
          <p:cNvPr id="4" name="圖片 3">
            <a:extLst>
              <a:ext uri="{FF2B5EF4-FFF2-40B4-BE49-F238E27FC236}">
                <a16:creationId xmlns:a16="http://schemas.microsoft.com/office/drawing/2014/main" id="{58DED938-A8C3-ED30-EE66-BE308F108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935" y="1436801"/>
            <a:ext cx="1006266" cy="17889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6241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2FE76DD-3C82-C22B-DEBE-B307F4001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36747" flipH="1">
            <a:off x="10676794" y="2518484"/>
            <a:ext cx="1152769" cy="1714894"/>
          </a:xfrm>
          <a:prstGeom prst="rect">
            <a:avLst/>
          </a:prstGeom>
          <a:effectLst>
            <a:outerShdw blurRad="50800" dist="38100" dir="2700000" algn="tl" rotWithShape="0">
              <a:prstClr val="black">
                <a:alpha val="40000"/>
              </a:prstClr>
            </a:outerShdw>
          </a:effectLst>
        </p:spPr>
      </p:pic>
      <p:sp>
        <p:nvSpPr>
          <p:cNvPr id="31" name="Rounded Rectangle 2">
            <a:extLst>
              <a:ext uri="{FF2B5EF4-FFF2-40B4-BE49-F238E27FC236}">
                <a16:creationId xmlns:a16="http://schemas.microsoft.com/office/drawing/2014/main" id="{225B3A6A-8989-4958-AA39-7061F4CD3C75}"/>
              </a:ext>
            </a:extLst>
          </p:cNvPr>
          <p:cNvSpPr/>
          <p:nvPr/>
        </p:nvSpPr>
        <p:spPr>
          <a:xfrm>
            <a:off x="1813585" y="1619730"/>
            <a:ext cx="8850681" cy="1041608"/>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圓角矩形 31"/>
          <p:cNvSpPr/>
          <p:nvPr/>
        </p:nvSpPr>
        <p:spPr>
          <a:xfrm>
            <a:off x="1910737" y="1663177"/>
            <a:ext cx="8601129" cy="94152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3" name="TextBox 7">
            <a:extLst>
              <a:ext uri="{FF2B5EF4-FFF2-40B4-BE49-F238E27FC236}">
                <a16:creationId xmlns:a16="http://schemas.microsoft.com/office/drawing/2014/main" id="{76BD1DF7-1DCD-4D05-8D92-B6E941EF60CE}"/>
              </a:ext>
            </a:extLst>
          </p:cNvPr>
          <p:cNvSpPr txBox="1"/>
          <p:nvPr/>
        </p:nvSpPr>
        <p:spPr>
          <a:xfrm>
            <a:off x="2121483" y="1740443"/>
            <a:ext cx="8373366" cy="830997"/>
          </a:xfrm>
          <a:prstGeom prst="rect">
            <a:avLst/>
          </a:prstGeom>
          <a:noFill/>
        </p:spPr>
        <p:txBody>
          <a:bodyPr wrap="square" rtlCol="0">
            <a:spAutoFit/>
          </a:bodyPr>
          <a:lstStyle/>
          <a:p>
            <a:pPr algn="just">
              <a:buClrTx/>
              <a:buFontTx/>
              <a:buNone/>
            </a:pPr>
            <a:r>
              <a:rPr lang="zh-TW" altLang="en-US" sz="2400" b="1" kern="1200" dirty="0">
                <a:solidFill>
                  <a:prstClr val="black"/>
                </a:solidFill>
                <a:latin typeface="微軟正黑體" panose="020B0604030504040204" pitchFamily="34" charset="-120"/>
                <a:ea typeface="微軟正黑體" panose="020B0604030504040204" pitchFamily="34" charset="-120"/>
                <a:cs typeface="Arial" pitchFamily="34" charset="0"/>
              </a:rPr>
              <a:t>學生上傳檔案，如果檔案容量較大，採用外部連結，但不知道技專端是否會看？</a:t>
            </a:r>
            <a:endParaRPr lang="ko-KR" altLang="en-US" sz="2400" b="1" kern="1200" dirty="0">
              <a:solidFill>
                <a:prstClr val="black"/>
              </a:solidFill>
              <a:latin typeface="微軟正黑體" panose="020B0604030504040204" pitchFamily="34" charset="-120"/>
              <a:ea typeface="맑은 고딕"/>
              <a:cs typeface="Arial" pitchFamily="34" charset="0"/>
            </a:endParaRPr>
          </a:p>
        </p:txBody>
      </p:sp>
      <p:grpSp>
        <p:nvGrpSpPr>
          <p:cNvPr id="34" name="群組 33"/>
          <p:cNvGrpSpPr/>
          <p:nvPr/>
        </p:nvGrpSpPr>
        <p:grpSpPr>
          <a:xfrm>
            <a:off x="1537887" y="1051761"/>
            <a:ext cx="720000" cy="830997"/>
            <a:chOff x="2232191" y="1205315"/>
            <a:chExt cx="720000" cy="830997"/>
          </a:xfrm>
        </p:grpSpPr>
        <p:sp>
          <p:nvSpPr>
            <p:cNvPr id="35"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8"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9" name="矩形 38"/>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cs typeface="+mn-cs"/>
              </a:endParaRPr>
            </a:p>
          </p:txBody>
        </p:sp>
      </p:grpSp>
      <p:sp>
        <p:nvSpPr>
          <p:cNvPr id="42" name="Rounded Rectangle 2">
            <a:extLst>
              <a:ext uri="{FF2B5EF4-FFF2-40B4-BE49-F238E27FC236}">
                <a16:creationId xmlns:a16="http://schemas.microsoft.com/office/drawing/2014/main" id="{225B3A6A-8989-4958-AA39-7061F4CD3C75}"/>
              </a:ext>
            </a:extLst>
          </p:cNvPr>
          <p:cNvSpPr/>
          <p:nvPr/>
        </p:nvSpPr>
        <p:spPr>
          <a:xfrm>
            <a:off x="2301757" y="3686355"/>
            <a:ext cx="9211632" cy="2800709"/>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43" name="圓角矩形 42"/>
          <p:cNvSpPr/>
          <p:nvPr/>
        </p:nvSpPr>
        <p:spPr>
          <a:xfrm>
            <a:off x="2388182" y="3785938"/>
            <a:ext cx="9041347" cy="2592978"/>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4" name="矩形 43"/>
          <p:cNvSpPr/>
          <p:nvPr/>
        </p:nvSpPr>
        <p:spPr>
          <a:xfrm>
            <a:off x="2467848" y="3824371"/>
            <a:ext cx="8794282" cy="2554545"/>
          </a:xfrm>
          <a:prstGeom prst="rect">
            <a:avLst/>
          </a:prstGeom>
        </p:spPr>
        <p:txBody>
          <a:bodyPr wrap="square">
            <a:spAutoFit/>
          </a:bodyPr>
          <a:lstStyle/>
          <a:p>
            <a:pPr marL="342900" lvl="1" indent="-342900" algn="just">
              <a:lnSpc>
                <a:spcPts val="3000"/>
              </a:lnSpc>
              <a:spcBef>
                <a:spcPts val="600"/>
              </a:spcBef>
              <a:buClrTx/>
              <a:buFont typeface="Wingdings" panose="05000000000000000000" pitchFamily="2" charset="2"/>
              <a:buChar char="u"/>
            </a:pPr>
            <a:r>
              <a:rPr lang="zh-TW" altLang="en-US" sz="2200" kern="1200" dirty="0">
                <a:solidFill>
                  <a:prstClr val="black"/>
                </a:solidFill>
                <a:latin typeface="微軟正黑體" panose="020B0604030504040204" pitchFamily="34" charset="-120"/>
                <a:ea typeface="微軟正黑體" panose="020B0604030504040204" pitchFamily="34" charset="-120"/>
                <a:cs typeface="+mn-cs"/>
              </a:rPr>
              <a:t>學習歷程檔案之課程學習成果需經教師認證，認證範圍不含外部連結內容，</a:t>
            </a:r>
            <a:r>
              <a:rPr lang="zh-TW" altLang="en-US" sz="2200" b="1" kern="1200" dirty="0">
                <a:solidFill>
                  <a:prstClr val="black"/>
                </a:solidFill>
                <a:latin typeface="微軟正黑體" panose="020B0604030504040204" pitchFamily="34" charset="-120"/>
                <a:ea typeface="微軟正黑體" panose="020B0604030504040204" pitchFamily="34" charset="-120"/>
                <a:cs typeface="+mn-cs"/>
              </a:rPr>
              <a:t>應以上傳學習歷程學校平臺之成果檔案且經教師認證為主</a:t>
            </a:r>
            <a:r>
              <a:rPr lang="zh-TW" altLang="en-US" sz="2200" kern="1200" dirty="0">
                <a:solidFill>
                  <a:prstClr val="black"/>
                </a:solidFill>
                <a:latin typeface="微軟正黑體" panose="020B0604030504040204" pitchFamily="34" charset="-120"/>
                <a:ea typeface="微軟正黑體" panose="020B0604030504040204" pitchFamily="34" charset="-120"/>
                <a:cs typeface="+mn-cs"/>
              </a:rPr>
              <a:t>。</a:t>
            </a:r>
            <a:endParaRPr lang="en-US" altLang="zh-TW" sz="2200" kern="1200" dirty="0">
              <a:solidFill>
                <a:prstClr val="black"/>
              </a:solidFill>
              <a:latin typeface="微軟正黑體" panose="020B0604030504040204" pitchFamily="34" charset="-120"/>
              <a:ea typeface="微軟正黑體" panose="020B0604030504040204" pitchFamily="34" charset="-120"/>
              <a:cs typeface="+mn-cs"/>
            </a:endParaRPr>
          </a:p>
          <a:p>
            <a:pPr marL="342900" lvl="1" indent="-342900" algn="just">
              <a:lnSpc>
                <a:spcPts val="3000"/>
              </a:lnSpc>
              <a:spcBef>
                <a:spcPts val="600"/>
              </a:spcBef>
              <a:buClrTx/>
              <a:buFont typeface="Wingdings" panose="05000000000000000000" pitchFamily="2" charset="2"/>
              <a:buChar char="u"/>
            </a:pPr>
            <a:r>
              <a:rPr lang="zh-TW" altLang="en-US" sz="2200" kern="1200" dirty="0">
                <a:solidFill>
                  <a:prstClr val="black"/>
                </a:solidFill>
                <a:latin typeface="微軟正黑體" panose="020B0604030504040204" pitchFamily="34" charset="-120"/>
                <a:ea typeface="微軟正黑體" panose="020B0604030504040204" pitchFamily="34" charset="-120"/>
                <a:cs typeface="+mn-cs"/>
              </a:rPr>
              <a:t>多元表現部分不需教師認證，學生除自行上傳之檔案外，如有填寫外部連結，技專端可適度綜整評量。</a:t>
            </a:r>
            <a:r>
              <a:rPr lang="zh-TW" altLang="en-US" sz="2200" b="1" kern="1200" dirty="0">
                <a:solidFill>
                  <a:prstClr val="black"/>
                </a:solidFill>
                <a:latin typeface="微軟正黑體" panose="020B0604030504040204" pitchFamily="34" charset="-120"/>
                <a:ea typeface="微軟正黑體" panose="020B0604030504040204" pitchFamily="34" charset="-120"/>
                <a:cs typeface="+mn-cs"/>
              </a:rPr>
              <a:t>學生須注意外部連結位址的有效性，以免技專師長審查時無法被順利讀取。</a:t>
            </a:r>
            <a:endParaRPr lang="en-US" altLang="zh-TW" sz="2200" b="1" kern="1200" dirty="0">
              <a:solidFill>
                <a:prstClr val="black"/>
              </a:solidFill>
              <a:latin typeface="微軟正黑體" panose="020B0604030504040204" pitchFamily="34" charset="-120"/>
              <a:ea typeface="微軟正黑體" panose="020B0604030504040204" pitchFamily="34" charset="-120"/>
              <a:cs typeface="+mn-cs"/>
            </a:endParaRPr>
          </a:p>
          <a:p>
            <a:pPr marL="342900" lvl="1" indent="-342900" algn="just">
              <a:lnSpc>
                <a:spcPts val="3000"/>
              </a:lnSpc>
              <a:spcBef>
                <a:spcPts val="600"/>
              </a:spcBef>
              <a:buClrTx/>
              <a:buFont typeface="Wingdings" panose="05000000000000000000" pitchFamily="2" charset="2"/>
              <a:buChar char="u"/>
            </a:pPr>
            <a:r>
              <a:rPr lang="zh-TW" altLang="en-US" sz="2200" kern="1200" dirty="0">
                <a:solidFill>
                  <a:prstClr val="black"/>
                </a:solidFill>
                <a:latin typeface="微軟正黑體" panose="020B0604030504040204" pitchFamily="34" charset="-120"/>
                <a:ea typeface="微軟正黑體" panose="020B0604030504040204" pitchFamily="34" charset="-120"/>
              </a:rPr>
              <a:t>可參考手冊</a:t>
            </a:r>
            <a:r>
              <a:rPr lang="en-US" altLang="zh-TW" sz="2200" kern="1200" dirty="0">
                <a:solidFill>
                  <a:prstClr val="black"/>
                </a:solidFill>
                <a:latin typeface="微軟正黑體" panose="020B0604030504040204" pitchFamily="34" charset="-120"/>
                <a:ea typeface="微軟正黑體" panose="020B0604030504040204" pitchFamily="34" charset="-120"/>
              </a:rPr>
              <a:t>P10</a:t>
            </a:r>
            <a:r>
              <a:rPr lang="zh-TW" altLang="en-US" sz="2200" kern="1200" dirty="0">
                <a:solidFill>
                  <a:prstClr val="black"/>
                </a:solidFill>
                <a:latin typeface="微軟正黑體" panose="020B0604030504040204" pitchFamily="34" charset="-120"/>
                <a:ea typeface="微軟正黑體" panose="020B0604030504040204" pitchFamily="34" charset="-120"/>
              </a:rPr>
              <a:t>。</a:t>
            </a:r>
            <a:endParaRPr lang="en-US" altLang="zh-TW" sz="2200" kern="1200" dirty="0">
              <a:solidFill>
                <a:prstClr val="black"/>
              </a:solidFill>
              <a:latin typeface="微軟正黑體" panose="020B0604030504040204" pitchFamily="34" charset="-120"/>
              <a:ea typeface="微軟正黑體" panose="020B0604030504040204" pitchFamily="34" charset="-120"/>
              <a:cs typeface="+mn-cs"/>
            </a:endParaRPr>
          </a:p>
        </p:txBody>
      </p:sp>
      <p:grpSp>
        <p:nvGrpSpPr>
          <p:cNvPr id="45" name="群組 44"/>
          <p:cNvGrpSpPr/>
          <p:nvPr/>
        </p:nvGrpSpPr>
        <p:grpSpPr>
          <a:xfrm>
            <a:off x="1743879" y="4123788"/>
            <a:ext cx="720000" cy="830997"/>
            <a:chOff x="2232191" y="1205315"/>
            <a:chExt cx="720000" cy="830997"/>
          </a:xfrm>
        </p:grpSpPr>
        <p:sp>
          <p:nvSpPr>
            <p:cNvPr id="46"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8" name="矩形 47"/>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cs typeface="+mn-cs"/>
              </a:endParaRPr>
            </a:p>
          </p:txBody>
        </p:sp>
      </p:grpSp>
      <p:sp>
        <p:nvSpPr>
          <p:cNvPr id="3" name="文字方塊 2">
            <a:extLst>
              <a:ext uri="{FF2B5EF4-FFF2-40B4-BE49-F238E27FC236}">
                <a16:creationId xmlns:a16="http://schemas.microsoft.com/office/drawing/2014/main" id="{BD5BE038-1BB0-7967-1FC7-BDE7D0B3C98B}"/>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(8/11)</a:t>
            </a:r>
            <a:endParaRPr lang="zh-TW" altLang="en-US" sz="1800" kern="1200" dirty="0">
              <a:solidFill>
                <a:prstClr val="black"/>
              </a:solidFill>
              <a:latin typeface="Calibri" panose="020F0502020204030204"/>
              <a:ea typeface="新細明體"/>
            </a:endParaRPr>
          </a:p>
        </p:txBody>
      </p:sp>
      <p:pic>
        <p:nvPicPr>
          <p:cNvPr id="5" name="圖片 4">
            <a:extLst>
              <a:ext uri="{FF2B5EF4-FFF2-40B4-BE49-F238E27FC236}">
                <a16:creationId xmlns:a16="http://schemas.microsoft.com/office/drawing/2014/main" id="{56732997-2FD6-5EC3-4F3E-618AFB113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35" y="1436801"/>
            <a:ext cx="1006266" cy="17889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5216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ECE7698-D550-A44F-D3B3-6E1F2FF92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36747" flipH="1">
            <a:off x="9682817" y="2826407"/>
            <a:ext cx="1152769" cy="1714894"/>
          </a:xfrm>
          <a:prstGeom prst="rect">
            <a:avLst/>
          </a:prstGeom>
          <a:effectLst>
            <a:outerShdw blurRad="50800" dist="38100" dir="2700000" algn="tl" rotWithShape="0">
              <a:prstClr val="black">
                <a:alpha val="40000"/>
              </a:prstClr>
            </a:outerShdw>
          </a:effectLst>
        </p:spPr>
      </p:pic>
      <p:sp>
        <p:nvSpPr>
          <p:cNvPr id="31" name="Rounded Rectangle 2">
            <a:extLst>
              <a:ext uri="{FF2B5EF4-FFF2-40B4-BE49-F238E27FC236}">
                <a16:creationId xmlns:a16="http://schemas.microsoft.com/office/drawing/2014/main" id="{225B3A6A-8989-4958-AA39-7061F4CD3C75}"/>
              </a:ext>
            </a:extLst>
          </p:cNvPr>
          <p:cNvSpPr/>
          <p:nvPr/>
        </p:nvSpPr>
        <p:spPr>
          <a:xfrm>
            <a:off x="2201457" y="1552951"/>
            <a:ext cx="9260745" cy="1194314"/>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32" name="Rounded Rectangle 2">
            <a:extLst>
              <a:ext uri="{FF2B5EF4-FFF2-40B4-BE49-F238E27FC236}">
                <a16:creationId xmlns:a16="http://schemas.microsoft.com/office/drawing/2014/main" id="{225B3A6A-8989-4958-AA39-7061F4CD3C75}"/>
              </a:ext>
            </a:extLst>
          </p:cNvPr>
          <p:cNvSpPr/>
          <p:nvPr/>
        </p:nvSpPr>
        <p:spPr>
          <a:xfrm>
            <a:off x="3398808" y="4016273"/>
            <a:ext cx="7204644" cy="2202815"/>
          </a:xfrm>
          <a:prstGeom prst="wedgeRoundRectCallout">
            <a:avLst>
              <a:gd name="adj1" fmla="val 49849"/>
              <a:gd name="adj2" fmla="val -29600"/>
              <a:gd name="adj3" fmla="val 16667"/>
            </a:avLst>
          </a:prstGeom>
          <a:solidFill>
            <a:schemeClr val="bg1"/>
          </a:solidFill>
          <a:ln w="57150">
            <a:gradFill>
              <a:gsLst>
                <a:gs pos="100000">
                  <a:srgbClr val="FF66CC"/>
                </a:gs>
                <a:gs pos="31000">
                  <a:srgbClr val="E5007F"/>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dirty="0">
              <a:solidFill>
                <a:prstClr val="black">
                  <a:lumMod val="75000"/>
                  <a:lumOff val="25000"/>
                </a:prstClr>
              </a:solidFill>
            </a:endParaRPr>
          </a:p>
        </p:txBody>
      </p:sp>
      <p:sp>
        <p:nvSpPr>
          <p:cNvPr id="33" name="圓角矩形 32"/>
          <p:cNvSpPr/>
          <p:nvPr/>
        </p:nvSpPr>
        <p:spPr>
          <a:xfrm>
            <a:off x="2298608" y="1629170"/>
            <a:ext cx="9033888" cy="1064734"/>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34" name="TextBox 7">
            <a:extLst>
              <a:ext uri="{FF2B5EF4-FFF2-40B4-BE49-F238E27FC236}">
                <a16:creationId xmlns:a16="http://schemas.microsoft.com/office/drawing/2014/main" id="{76BD1DF7-1DCD-4D05-8D92-B6E941EF60CE}"/>
              </a:ext>
            </a:extLst>
          </p:cNvPr>
          <p:cNvSpPr txBox="1"/>
          <p:nvPr/>
        </p:nvSpPr>
        <p:spPr>
          <a:xfrm>
            <a:off x="2467215" y="1746038"/>
            <a:ext cx="8729227" cy="830997"/>
          </a:xfrm>
          <a:prstGeom prst="rect">
            <a:avLst/>
          </a:prstGeom>
          <a:noFill/>
        </p:spPr>
        <p:txBody>
          <a:bodyPr wrap="square" rtlCol="0">
            <a:spAutoFit/>
          </a:bodyPr>
          <a:lstStyle/>
          <a:p>
            <a:pPr algn="just">
              <a:buClrTx/>
              <a:buFontTx/>
              <a:buNone/>
            </a:pPr>
            <a:r>
              <a:rPr lang="zh-TW" altLang="en-US" sz="2400" b="1" kern="1200" dirty="0">
                <a:solidFill>
                  <a:prstClr val="black"/>
                </a:solidFill>
                <a:latin typeface="微軟正黑體" panose="020B0604030504040204" pitchFamily="34" charset="-120"/>
                <a:ea typeface="微軟正黑體" panose="020B0604030504040204" pitchFamily="34" charset="-120"/>
                <a:cs typeface="Arial" pitchFamily="34" charset="0"/>
              </a:rPr>
              <a:t>科大教授在審查考生的備審資料時，會因為考生使用「勾選上傳學習歷程檔案」或「自製</a:t>
            </a:r>
            <a:r>
              <a:rPr lang="en-US" altLang="zh-TW" sz="2400" b="1" kern="1200" dirty="0">
                <a:solidFill>
                  <a:prstClr val="black"/>
                </a:solidFill>
                <a:latin typeface="微軟正黑體" panose="020B0604030504040204" pitchFamily="34" charset="-120"/>
                <a:ea typeface="微軟正黑體" panose="020B0604030504040204" pitchFamily="34" charset="-120"/>
                <a:cs typeface="Arial" pitchFamily="34" charset="0"/>
              </a:rPr>
              <a:t>PDF</a:t>
            </a:r>
            <a:r>
              <a:rPr lang="zh-TW" altLang="en-US" sz="2400" b="1" kern="1200" dirty="0">
                <a:solidFill>
                  <a:prstClr val="black"/>
                </a:solidFill>
                <a:latin typeface="微軟正黑體" panose="020B0604030504040204" pitchFamily="34" charset="-120"/>
                <a:ea typeface="微軟正黑體" panose="020B0604030504040204" pitchFamily="34" charset="-120"/>
                <a:cs typeface="Arial" pitchFamily="34" charset="0"/>
              </a:rPr>
              <a:t>檔上傳」而有不同的評分標準嗎？</a:t>
            </a:r>
            <a:endParaRPr lang="ko-KR" altLang="en-US" sz="2400" b="1" kern="1200" dirty="0">
              <a:solidFill>
                <a:prstClr val="black"/>
              </a:solidFill>
              <a:latin typeface="微軟正黑體" panose="020B0604030504040204" pitchFamily="34" charset="-120"/>
              <a:ea typeface="맑은 고딕"/>
              <a:cs typeface="Arial" pitchFamily="34" charset="0"/>
            </a:endParaRPr>
          </a:p>
        </p:txBody>
      </p:sp>
      <p:sp>
        <p:nvSpPr>
          <p:cNvPr id="35" name="矩形 34"/>
          <p:cNvSpPr/>
          <p:nvPr/>
        </p:nvSpPr>
        <p:spPr>
          <a:xfrm>
            <a:off x="3605219" y="4182873"/>
            <a:ext cx="6855352" cy="1951816"/>
          </a:xfrm>
          <a:prstGeom prst="rect">
            <a:avLst/>
          </a:prstGeom>
        </p:spPr>
        <p:txBody>
          <a:bodyPr wrap="square">
            <a:spAutoFit/>
          </a:bodyPr>
          <a:lstStyle/>
          <a:p>
            <a:pPr algn="just">
              <a:lnSpc>
                <a:spcPts val="2900"/>
              </a:lnSpc>
              <a:buClrTx/>
              <a:buFontTx/>
              <a:buNone/>
            </a:pPr>
            <a:r>
              <a:rPr lang="zh-TW" altLang="en-US" sz="2400" kern="1200" dirty="0">
                <a:solidFill>
                  <a:prstClr val="black"/>
                </a:solidFill>
                <a:latin typeface="微軟正黑體" panose="020B0604030504040204" pitchFamily="34" charset="-120"/>
                <a:ea typeface="微軟正黑體" panose="020B0604030504040204" pitchFamily="34" charset="-120"/>
                <a:cs typeface="Arial" pitchFamily="34" charset="0"/>
              </a:rPr>
              <a:t>各招生校系已訂定評量尺規，評分標準皆是一致的，科大教授在審查時，不論考生是採用</a:t>
            </a:r>
            <a:r>
              <a:rPr lang="zh-TW" altLang="en-US" sz="2400" kern="1200" dirty="0">
                <a:solidFill>
                  <a:srgbClr val="0070C0"/>
                </a:solidFill>
                <a:latin typeface="微軟正黑體" panose="020B0604030504040204" pitchFamily="34" charset="-120"/>
                <a:ea typeface="微軟正黑體" panose="020B0604030504040204" pitchFamily="34" charset="-120"/>
                <a:cs typeface="Arial" pitchFamily="34" charset="0"/>
              </a:rPr>
              <a:t>勾選學習歷程檔案</a:t>
            </a:r>
            <a:r>
              <a:rPr lang="zh-TW" altLang="en-US" sz="2400" kern="1200" dirty="0">
                <a:solidFill>
                  <a:prstClr val="black"/>
                </a:solidFill>
                <a:latin typeface="微軟正黑體" panose="020B0604030504040204" pitchFamily="34" charset="-120"/>
                <a:ea typeface="微軟正黑體" panose="020B0604030504040204" pitchFamily="34" charset="-120"/>
                <a:cs typeface="Arial" pitchFamily="34" charset="0"/>
              </a:rPr>
              <a:t>或是</a:t>
            </a:r>
            <a:r>
              <a:rPr lang="zh-TW" altLang="en-US" sz="2400" kern="1200" dirty="0">
                <a:solidFill>
                  <a:srgbClr val="0070C0"/>
                </a:solidFill>
                <a:latin typeface="微軟正黑體" panose="020B0604030504040204" pitchFamily="34" charset="-120"/>
                <a:ea typeface="微軟正黑體" panose="020B0604030504040204" pitchFamily="34" charset="-120"/>
                <a:cs typeface="Arial" pitchFamily="34" charset="0"/>
              </a:rPr>
              <a:t>上傳</a:t>
            </a:r>
            <a:r>
              <a:rPr lang="en-US" altLang="zh-TW" sz="2400" kern="1200" dirty="0">
                <a:solidFill>
                  <a:srgbClr val="0070C0"/>
                </a:solidFill>
                <a:latin typeface="微軟正黑體" panose="020B0604030504040204" pitchFamily="34" charset="-120"/>
                <a:ea typeface="微軟正黑體" panose="020B0604030504040204" pitchFamily="34" charset="-120"/>
                <a:cs typeface="Arial" pitchFamily="34" charset="0"/>
              </a:rPr>
              <a:t>PDF</a:t>
            </a:r>
            <a:r>
              <a:rPr lang="zh-TW" altLang="en-US" sz="2400" kern="1200" dirty="0">
                <a:solidFill>
                  <a:srgbClr val="0070C0"/>
                </a:solidFill>
                <a:latin typeface="微軟正黑體" panose="020B0604030504040204" pitchFamily="34" charset="-120"/>
                <a:ea typeface="微軟正黑體" panose="020B0604030504040204" pitchFamily="34" charset="-120"/>
                <a:cs typeface="Arial" pitchFamily="34" charset="0"/>
              </a:rPr>
              <a:t>檔案</a:t>
            </a:r>
            <a:r>
              <a:rPr lang="zh-TW" altLang="en-US" sz="2400" kern="1200" dirty="0">
                <a:solidFill>
                  <a:prstClr val="black"/>
                </a:solidFill>
                <a:latin typeface="微軟正黑體" panose="020B0604030504040204" pitchFamily="34" charset="-120"/>
                <a:ea typeface="微軟正黑體" panose="020B0604030504040204" pitchFamily="34" charset="-120"/>
                <a:cs typeface="Arial" pitchFamily="34" charset="0"/>
              </a:rPr>
              <a:t>做為備審資料，科大招生校系審查是</a:t>
            </a:r>
            <a:r>
              <a:rPr lang="zh-TW" altLang="en-US" sz="2400" b="1" kern="1200" dirty="0">
                <a:solidFill>
                  <a:prstClr val="black"/>
                </a:solidFill>
                <a:latin typeface="微軟正黑體" panose="020B0604030504040204" pitchFamily="34" charset="-120"/>
                <a:ea typeface="微軟正黑體" panose="020B0604030504040204" pitchFamily="34" charset="-120"/>
                <a:cs typeface="Arial" pitchFamily="34" charset="0"/>
              </a:rPr>
              <a:t>以備審資料的內容為主</a:t>
            </a:r>
            <a:r>
              <a:rPr lang="zh-TW" altLang="en-US" sz="2400" kern="1200" dirty="0">
                <a:solidFill>
                  <a:prstClr val="black"/>
                </a:solidFill>
                <a:latin typeface="微軟正黑體" panose="020B0604030504040204" pitchFamily="34" charset="-120"/>
                <a:ea typeface="微軟正黑體" panose="020B0604030504040204" pitchFamily="34" charset="-120"/>
                <a:cs typeface="Arial" pitchFamily="34" charset="0"/>
              </a:rPr>
              <a:t>，請考生不用擔心</a:t>
            </a:r>
            <a:r>
              <a:rPr lang="zh-TW" altLang="en-US" sz="2200" kern="120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altLang="zh-TW" sz="2200" kern="1200"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grpSp>
        <p:nvGrpSpPr>
          <p:cNvPr id="39" name="群組 38"/>
          <p:cNvGrpSpPr/>
          <p:nvPr/>
        </p:nvGrpSpPr>
        <p:grpSpPr>
          <a:xfrm>
            <a:off x="1925758" y="984982"/>
            <a:ext cx="720000" cy="830997"/>
            <a:chOff x="2232191" y="1205315"/>
            <a:chExt cx="720000" cy="830997"/>
          </a:xfrm>
        </p:grpSpPr>
        <p:sp>
          <p:nvSpPr>
            <p:cNvPr id="40"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1"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2" name="矩形 41"/>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cs typeface="+mn-cs"/>
              </a:endParaRPr>
            </a:p>
          </p:txBody>
        </p:sp>
      </p:grpSp>
      <p:grpSp>
        <p:nvGrpSpPr>
          <p:cNvPr id="43" name="群組 42"/>
          <p:cNvGrpSpPr/>
          <p:nvPr/>
        </p:nvGrpSpPr>
        <p:grpSpPr>
          <a:xfrm>
            <a:off x="2958111" y="3538531"/>
            <a:ext cx="720000" cy="830997"/>
            <a:chOff x="2232191" y="1205315"/>
            <a:chExt cx="720000" cy="830997"/>
          </a:xfrm>
        </p:grpSpPr>
        <p:sp>
          <p:nvSpPr>
            <p:cNvPr id="44"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5"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46" name="矩形 45"/>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A</a:t>
              </a:r>
              <a:endParaRPr lang="zh-TW" altLang="en-US" sz="4800" kern="1200" dirty="0">
                <a:solidFill>
                  <a:prstClr val="white"/>
                </a:solidFill>
                <a:latin typeface="Calibri" panose="020F0502020204030204"/>
                <a:ea typeface="新細明體"/>
                <a:cs typeface="+mn-cs"/>
              </a:endParaRPr>
            </a:p>
          </p:txBody>
        </p:sp>
      </p:grpSp>
      <p:sp>
        <p:nvSpPr>
          <p:cNvPr id="3" name="文字方塊 2">
            <a:extLst>
              <a:ext uri="{FF2B5EF4-FFF2-40B4-BE49-F238E27FC236}">
                <a16:creationId xmlns:a16="http://schemas.microsoft.com/office/drawing/2014/main" id="{875B5ADA-856C-7935-7B56-C25D079460FB}"/>
              </a:ext>
            </a:extLst>
          </p:cNvPr>
          <p:cNvSpPr txBox="1"/>
          <p:nvPr/>
        </p:nvSpPr>
        <p:spPr>
          <a:xfrm>
            <a:off x="4186850" y="113499"/>
            <a:ext cx="908486"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(9/11)</a:t>
            </a:r>
            <a:endParaRPr lang="zh-TW" altLang="en-US" sz="1800" kern="1200" dirty="0">
              <a:solidFill>
                <a:prstClr val="black"/>
              </a:solidFill>
              <a:latin typeface="Calibri" panose="020F0502020204030204"/>
              <a:ea typeface="新細明體"/>
            </a:endParaRPr>
          </a:p>
        </p:txBody>
      </p:sp>
      <p:pic>
        <p:nvPicPr>
          <p:cNvPr id="6" name="圖片 5">
            <a:extLst>
              <a:ext uri="{FF2B5EF4-FFF2-40B4-BE49-F238E27FC236}">
                <a16:creationId xmlns:a16="http://schemas.microsoft.com/office/drawing/2014/main" id="{CAAD4623-0257-9243-37B6-FD6A03E75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11" y="1457557"/>
            <a:ext cx="1006266" cy="17889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9727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711DBC5-E65F-7FF9-6587-4999975AE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36747" flipH="1">
            <a:off x="10810559" y="2315654"/>
            <a:ext cx="1152769" cy="1714894"/>
          </a:xfrm>
          <a:prstGeom prst="rect">
            <a:avLst/>
          </a:prstGeom>
          <a:effectLst>
            <a:outerShdw blurRad="50800" dist="38100" dir="2700000" algn="tl" rotWithShape="0">
              <a:prstClr val="black">
                <a:alpha val="40000"/>
              </a:prstClr>
            </a:outerShdw>
          </a:effectLst>
        </p:spPr>
      </p:pic>
      <p:sp>
        <p:nvSpPr>
          <p:cNvPr id="9" name="Rounded Rectangle 2">
            <a:extLst>
              <a:ext uri="{FF2B5EF4-FFF2-40B4-BE49-F238E27FC236}">
                <a16:creationId xmlns:a16="http://schemas.microsoft.com/office/drawing/2014/main" id="{0F2357C7-28A7-C16E-2EE0-AE02741F67DF}"/>
              </a:ext>
            </a:extLst>
          </p:cNvPr>
          <p:cNvSpPr/>
          <p:nvPr/>
        </p:nvSpPr>
        <p:spPr>
          <a:xfrm>
            <a:off x="1177861" y="3477460"/>
            <a:ext cx="10451302" cy="3233892"/>
          </a:xfrm>
          <a:prstGeom prst="wedgeRoundRectCallout">
            <a:avLst>
              <a:gd name="adj1" fmla="val 23070"/>
              <a:gd name="adj2" fmla="val -49339"/>
              <a:gd name="adj3" fmla="val 16667"/>
            </a:avLst>
          </a:prstGeom>
          <a:solidFill>
            <a:schemeClr val="bg1"/>
          </a:solidFill>
          <a:ln w="57150">
            <a:gradFill>
              <a:gsLst>
                <a:gs pos="100000">
                  <a:srgbClr val="FF66CC"/>
                </a:gs>
                <a:gs pos="31000">
                  <a:srgbClr val="E5007F"/>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u"/>
            </a:pPr>
            <a:endParaRPr lang="ko-KR" altLang="en-US" sz="2700" dirty="0">
              <a:solidFill>
                <a:schemeClr val="tx1">
                  <a:lumMod val="75000"/>
                  <a:lumOff val="25000"/>
                </a:schemeClr>
              </a:solidFill>
            </a:endParaRPr>
          </a:p>
        </p:txBody>
      </p:sp>
      <p:sp>
        <p:nvSpPr>
          <p:cNvPr id="12" name="矩形 11">
            <a:extLst>
              <a:ext uri="{FF2B5EF4-FFF2-40B4-BE49-F238E27FC236}">
                <a16:creationId xmlns:a16="http://schemas.microsoft.com/office/drawing/2014/main" id="{93810B0C-4668-4B59-F33B-4BF33F93EF39}"/>
              </a:ext>
            </a:extLst>
          </p:cNvPr>
          <p:cNvSpPr/>
          <p:nvPr/>
        </p:nvSpPr>
        <p:spPr>
          <a:xfrm>
            <a:off x="1260379" y="3563937"/>
            <a:ext cx="10219813" cy="3093154"/>
          </a:xfrm>
          <a:prstGeom prst="rect">
            <a:avLst/>
          </a:prstGeom>
        </p:spPr>
        <p:txBody>
          <a:bodyPr wrap="square">
            <a:spAutoFit/>
          </a:bodyPr>
          <a:lstStyle/>
          <a:p>
            <a:pPr marL="342900" indent="-342900" algn="just">
              <a:spcBef>
                <a:spcPts val="600"/>
              </a:spcBef>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cs typeface="Arial" pitchFamily="34" charset="0"/>
              </a:rPr>
              <a:t>甄選入學是所有大專校院聯合招生管道招生校數最多、規模最大的入學管道，招生名額將近</a:t>
            </a:r>
            <a:r>
              <a:rPr lang="en-US" altLang="zh-TW" sz="2000" b="1" dirty="0">
                <a:latin typeface="微軟正黑體" panose="020B0604030504040204" pitchFamily="34" charset="-120"/>
                <a:ea typeface="微軟正黑體" panose="020B0604030504040204" pitchFamily="34" charset="-120"/>
                <a:cs typeface="Arial" pitchFamily="34" charset="0"/>
              </a:rPr>
              <a:t>4</a:t>
            </a:r>
            <a:r>
              <a:rPr lang="zh-TW" altLang="en-US" sz="2000" b="1" dirty="0">
                <a:latin typeface="微軟正黑體" panose="020B0604030504040204" pitchFamily="34" charset="-120"/>
                <a:ea typeface="微軟正黑體" panose="020B0604030504040204" pitchFamily="34" charset="-120"/>
                <a:cs typeface="Arial" pitchFamily="34" charset="0"/>
              </a:rPr>
              <a:t>萬名。</a:t>
            </a:r>
            <a:r>
              <a:rPr lang="zh-TW" altLang="en-US" sz="2000" dirty="0">
                <a:latin typeface="微軟正黑體" panose="020B0604030504040204" pitchFamily="34" charset="-120"/>
                <a:ea typeface="微軟正黑體" panose="020B0604030504040204" pitchFamily="34" charset="-120"/>
                <a:cs typeface="Arial" pitchFamily="34" charset="0"/>
              </a:rPr>
              <a:t>在統測考完後，可挑選對自己有利的校系至多</a:t>
            </a:r>
            <a:r>
              <a:rPr lang="en-US" altLang="zh-TW" sz="2000" dirty="0">
                <a:latin typeface="微軟正黑體" panose="020B0604030504040204" pitchFamily="34" charset="-120"/>
                <a:ea typeface="微軟正黑體" panose="020B0604030504040204" pitchFamily="34" charset="-120"/>
                <a:cs typeface="Arial" pitchFamily="34" charset="0"/>
              </a:rPr>
              <a:t>6</a:t>
            </a:r>
            <a:r>
              <a:rPr lang="zh-TW" altLang="en-US" sz="2000" dirty="0">
                <a:latin typeface="微軟正黑體" panose="020B0604030504040204" pitchFamily="34" charset="-120"/>
                <a:ea typeface="微軟正黑體" panose="020B0604030504040204" pitchFamily="34" charset="-120"/>
                <a:cs typeface="Arial" pitchFamily="34" charset="0"/>
              </a:rPr>
              <a:t>志願報名甄選入學，就能</a:t>
            </a:r>
            <a:r>
              <a:rPr lang="zh-TW" altLang="en-US" sz="2000" b="1" dirty="0">
                <a:latin typeface="微軟正黑體" panose="020B0604030504040204" pitchFamily="34" charset="-120"/>
                <a:ea typeface="微軟正黑體" panose="020B0604030504040204" pitchFamily="34" charset="-120"/>
                <a:cs typeface="Arial" pitchFamily="34" charset="0"/>
              </a:rPr>
              <a:t>在</a:t>
            </a:r>
            <a:r>
              <a:rPr lang="en-US" altLang="zh-TW" sz="2000" b="1" dirty="0">
                <a:latin typeface="微軟正黑體" panose="020B0604030504040204" pitchFamily="34" charset="-120"/>
                <a:ea typeface="微軟正黑體" panose="020B0604030504040204" pitchFamily="34" charset="-120"/>
                <a:cs typeface="Arial" pitchFamily="34" charset="0"/>
              </a:rPr>
              <a:t>7</a:t>
            </a:r>
            <a:r>
              <a:rPr lang="zh-TW" altLang="en-US" sz="2000" b="1" dirty="0">
                <a:latin typeface="微軟正黑體" panose="020B0604030504040204" pitchFamily="34" charset="-120"/>
                <a:ea typeface="微軟正黑體" panose="020B0604030504040204" pitchFamily="34" charset="-120"/>
                <a:cs typeface="Arial" pitchFamily="34" charset="0"/>
              </a:rPr>
              <a:t>月初得知結果。</a:t>
            </a:r>
          </a:p>
          <a:p>
            <a:pPr marL="342900" indent="-342900" algn="just">
              <a:spcBef>
                <a:spcPts val="600"/>
              </a:spcBef>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cs typeface="Arial" pitchFamily="34" charset="0"/>
              </a:rPr>
              <a:t>甄選入學所需的備審資料不用特別花時間額外準備</a:t>
            </a:r>
            <a:r>
              <a:rPr lang="zh-TW" altLang="en-US" sz="2000" dirty="0">
                <a:latin typeface="微軟正黑體" panose="020B0604030504040204" pitchFamily="34" charset="-120"/>
                <a:ea typeface="微軟正黑體" panose="020B0604030504040204" pitchFamily="34" charset="-120"/>
                <a:cs typeface="Arial" pitchFamily="34" charset="0"/>
              </a:rPr>
              <a:t>，在升學時，</a:t>
            </a:r>
            <a:r>
              <a:rPr lang="zh-TW" altLang="en-US" sz="2000" b="1" dirty="0">
                <a:latin typeface="微軟正黑體" panose="020B0604030504040204" pitchFamily="34" charset="-120"/>
                <a:ea typeface="微軟正黑體" panose="020B0604030504040204" pitchFamily="34" charset="-120"/>
                <a:cs typeface="Arial" pitchFamily="34" charset="0"/>
              </a:rPr>
              <a:t>可選擇使用學習歷程檔案</a:t>
            </a:r>
            <a:r>
              <a:rPr lang="zh-TW" altLang="en-US" sz="2000" dirty="0">
                <a:latin typeface="微軟正黑體" panose="020B0604030504040204" pitchFamily="34" charset="-120"/>
                <a:ea typeface="微軟正黑體" panose="020B0604030504040204" pitchFamily="34" charset="-120"/>
                <a:cs typeface="Arial" pitchFamily="34" charset="0"/>
              </a:rPr>
              <a:t>，勾選在校期間已上傳到中央資料庫的檔案，能大大減輕學生在高三升學時整理備審資料的負擔。</a:t>
            </a:r>
          </a:p>
          <a:p>
            <a:pPr marL="342900" indent="-342900" algn="just">
              <a:spcBef>
                <a:spcPts val="600"/>
              </a:spcBef>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cs typeface="Arial" pitchFamily="34" charset="0"/>
              </a:rPr>
              <a:t>而聯合登記分發在</a:t>
            </a:r>
            <a:r>
              <a:rPr lang="en-US" altLang="zh-TW" sz="2000" b="1" dirty="0">
                <a:latin typeface="微軟正黑體" panose="020B0604030504040204" pitchFamily="34" charset="-120"/>
                <a:ea typeface="微軟正黑體" panose="020B0604030504040204" pitchFamily="34" charset="-120"/>
                <a:cs typeface="Arial" pitchFamily="34" charset="0"/>
              </a:rPr>
              <a:t>7</a:t>
            </a:r>
            <a:r>
              <a:rPr lang="zh-TW" altLang="en-US" sz="2000" b="1" dirty="0">
                <a:latin typeface="微軟正黑體" panose="020B0604030504040204" pitchFamily="34" charset="-120"/>
                <a:ea typeface="微軟正黑體" panose="020B0604030504040204" pitchFamily="34" charset="-120"/>
                <a:cs typeface="Arial" pitchFamily="34" charset="0"/>
              </a:rPr>
              <a:t>月底才開放報名，且實際招生名額每年不一定</a:t>
            </a:r>
            <a:r>
              <a:rPr lang="zh-TW" altLang="en-US" sz="2000" dirty="0">
                <a:latin typeface="微軟正黑體" panose="020B0604030504040204" pitchFamily="34" charset="-120"/>
                <a:ea typeface="微軟正黑體" panose="020B0604030504040204" pitchFamily="34" charset="-120"/>
                <a:cs typeface="Arial" pitchFamily="34" charset="0"/>
              </a:rPr>
              <a:t>，如心儀的校系名額不多，只孤注一擲參加聯合登記分發，</a:t>
            </a:r>
            <a:r>
              <a:rPr lang="zh-TW" altLang="en-US" sz="2000" b="1" dirty="0">
                <a:latin typeface="微軟正黑體" panose="020B0604030504040204" pitchFamily="34" charset="-120"/>
                <a:ea typeface="微軟正黑體" panose="020B0604030504040204" pitchFamily="34" charset="-120"/>
                <a:cs typeface="Arial" pitchFamily="34" charset="0"/>
              </a:rPr>
              <a:t>風險較大</a:t>
            </a:r>
            <a:r>
              <a:rPr lang="zh-TW" altLang="en-US" sz="2000" dirty="0">
                <a:latin typeface="微軟正黑體" panose="020B0604030504040204" pitchFamily="34" charset="-120"/>
                <a:ea typeface="微軟正黑體" panose="020B0604030504040204" pitchFamily="34" charset="-120"/>
                <a:cs typeface="Arial" pitchFamily="34" charset="0"/>
              </a:rPr>
              <a:t>。</a:t>
            </a:r>
            <a:endParaRPr lang="en-US" altLang="zh-TW" sz="2000" dirty="0">
              <a:latin typeface="微軟正黑體" panose="020B0604030504040204" pitchFamily="34" charset="-120"/>
              <a:ea typeface="微軟正黑體" panose="020B0604030504040204" pitchFamily="34" charset="-120"/>
              <a:cs typeface="Arial" pitchFamily="34" charset="0"/>
            </a:endParaRPr>
          </a:p>
          <a:p>
            <a:pPr marL="342900" indent="-342900" algn="just">
              <a:spcBef>
                <a:spcPts val="600"/>
              </a:spcBef>
              <a:buFont typeface="Wingdings" panose="05000000000000000000" pitchFamily="2" charset="2"/>
              <a:buChar char="u"/>
            </a:pPr>
            <a:r>
              <a:rPr lang="zh-TW" altLang="en-US" sz="2000" b="1" dirty="0">
                <a:latin typeface="微軟正黑體" panose="020B0604030504040204" pitchFamily="34" charset="-120"/>
                <a:ea typeface="微軟正黑體" panose="020B0604030504040204" pitchFamily="34" charset="-120"/>
                <a:cs typeface="Arial" pitchFamily="34" charset="0"/>
              </a:rPr>
              <a:t>衷心建議</a:t>
            </a:r>
            <a:r>
              <a:rPr lang="zh-TW" altLang="en-US" sz="2000" dirty="0">
                <a:latin typeface="微軟正黑體" panose="020B0604030504040204" pitchFamily="34" charset="-120"/>
                <a:ea typeface="微軟正黑體" panose="020B0604030504040204" pitchFamily="34" charset="-120"/>
                <a:cs typeface="Arial" pitchFamily="34" charset="0"/>
              </a:rPr>
              <a:t>，如果萬一甄選入學結果不理想，也可再參加聯合登記分發，可以好好把握。</a:t>
            </a:r>
          </a:p>
        </p:txBody>
      </p:sp>
      <p:grpSp>
        <p:nvGrpSpPr>
          <p:cNvPr id="17" name="群組 16">
            <a:extLst>
              <a:ext uri="{FF2B5EF4-FFF2-40B4-BE49-F238E27FC236}">
                <a16:creationId xmlns:a16="http://schemas.microsoft.com/office/drawing/2014/main" id="{8D3BB260-4640-B658-ADE0-7F6D6E0A5022}"/>
              </a:ext>
            </a:extLst>
          </p:cNvPr>
          <p:cNvGrpSpPr/>
          <p:nvPr/>
        </p:nvGrpSpPr>
        <p:grpSpPr>
          <a:xfrm>
            <a:off x="615023" y="3695795"/>
            <a:ext cx="720000" cy="830997"/>
            <a:chOff x="2232191" y="1205315"/>
            <a:chExt cx="720000" cy="830997"/>
          </a:xfrm>
        </p:grpSpPr>
        <p:sp>
          <p:nvSpPr>
            <p:cNvPr id="18" name="橢圓形圖說文字 58">
              <a:extLst>
                <a:ext uri="{FF2B5EF4-FFF2-40B4-BE49-F238E27FC236}">
                  <a16:creationId xmlns:a16="http://schemas.microsoft.com/office/drawing/2014/main" id="{9285CFC1-3E59-0D14-B946-152378619172}"/>
                </a:ext>
              </a:extLst>
            </p:cNvPr>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形圖說文字 58">
              <a:extLst>
                <a:ext uri="{FF2B5EF4-FFF2-40B4-BE49-F238E27FC236}">
                  <a16:creationId xmlns:a16="http://schemas.microsoft.com/office/drawing/2014/main" id="{43CDB531-0CB2-9838-0C84-B0BE99434BF6}"/>
                </a:ext>
              </a:extLst>
            </p:cNvPr>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2EE2AB4F-54DC-2692-BA88-91AAD31A9187}"/>
                </a:ext>
              </a:extLst>
            </p:cNvPr>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r>
                <a:rPr lang="en-US" altLang="zh-TW" sz="4800" b="1" dirty="0">
                  <a:solidFill>
                    <a:schemeClr val="bg1"/>
                  </a:solidFill>
                  <a:latin typeface="MS UI Gothic" panose="020B0600070205080204" pitchFamily="34" charset="-128"/>
                  <a:ea typeface="MS UI Gothic" panose="020B0600070205080204" pitchFamily="34" charset="-128"/>
                  <a:cs typeface="Arial" pitchFamily="34" charset="0"/>
                </a:rPr>
                <a:t>A</a:t>
              </a:r>
              <a:endParaRPr lang="zh-TW" altLang="en-US" sz="4800" dirty="0">
                <a:solidFill>
                  <a:schemeClr val="bg1"/>
                </a:solidFill>
              </a:endParaRPr>
            </a:p>
          </p:txBody>
        </p:sp>
      </p:grpSp>
      <p:sp>
        <p:nvSpPr>
          <p:cNvPr id="5" name="文字方塊 4">
            <a:extLst>
              <a:ext uri="{FF2B5EF4-FFF2-40B4-BE49-F238E27FC236}">
                <a16:creationId xmlns:a16="http://schemas.microsoft.com/office/drawing/2014/main" id="{CE8AAE75-F15E-0947-6A2E-5E9381D29AC5}"/>
              </a:ext>
            </a:extLst>
          </p:cNvPr>
          <p:cNvSpPr txBox="1"/>
          <p:nvPr/>
        </p:nvSpPr>
        <p:spPr>
          <a:xfrm>
            <a:off x="4100422" y="113499"/>
            <a:ext cx="994913"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(10/11)</a:t>
            </a:r>
            <a:endParaRPr lang="zh-TW" altLang="en-US" sz="1800" kern="1200" dirty="0">
              <a:solidFill>
                <a:prstClr val="black"/>
              </a:solidFill>
              <a:latin typeface="Calibri" panose="020F0502020204030204"/>
              <a:ea typeface="新細明體"/>
            </a:endParaRPr>
          </a:p>
        </p:txBody>
      </p:sp>
      <p:sp>
        <p:nvSpPr>
          <p:cNvPr id="21" name="Rounded Rectangle 2">
            <a:extLst>
              <a:ext uri="{FF2B5EF4-FFF2-40B4-BE49-F238E27FC236}">
                <a16:creationId xmlns:a16="http://schemas.microsoft.com/office/drawing/2014/main" id="{AD43FB1D-E24F-0283-3C27-EAC8E079450A}"/>
              </a:ext>
            </a:extLst>
          </p:cNvPr>
          <p:cNvSpPr/>
          <p:nvPr/>
        </p:nvSpPr>
        <p:spPr>
          <a:xfrm>
            <a:off x="1872068" y="1254069"/>
            <a:ext cx="9260745" cy="1194314"/>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ko-KR" altLang="en-US" sz="2700" kern="1200">
              <a:solidFill>
                <a:prstClr val="black">
                  <a:lumMod val="75000"/>
                  <a:lumOff val="25000"/>
                </a:prstClr>
              </a:solidFill>
            </a:endParaRPr>
          </a:p>
        </p:txBody>
      </p:sp>
      <p:sp>
        <p:nvSpPr>
          <p:cNvPr id="22" name="圓角矩形 32">
            <a:extLst>
              <a:ext uri="{FF2B5EF4-FFF2-40B4-BE49-F238E27FC236}">
                <a16:creationId xmlns:a16="http://schemas.microsoft.com/office/drawing/2014/main" id="{45EFAEE8-605B-74C0-695A-A2E9AF9BF6D2}"/>
              </a:ext>
            </a:extLst>
          </p:cNvPr>
          <p:cNvSpPr/>
          <p:nvPr/>
        </p:nvSpPr>
        <p:spPr>
          <a:xfrm>
            <a:off x="1969219" y="1330288"/>
            <a:ext cx="9033888" cy="1064734"/>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23" name="TextBox 7">
            <a:extLst>
              <a:ext uri="{FF2B5EF4-FFF2-40B4-BE49-F238E27FC236}">
                <a16:creationId xmlns:a16="http://schemas.microsoft.com/office/drawing/2014/main" id="{3EAB28C8-D1C1-5D2A-5BC9-93EF043791A0}"/>
              </a:ext>
            </a:extLst>
          </p:cNvPr>
          <p:cNvSpPr txBox="1"/>
          <p:nvPr/>
        </p:nvSpPr>
        <p:spPr>
          <a:xfrm>
            <a:off x="2137826" y="1447156"/>
            <a:ext cx="8729227" cy="830997"/>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cs typeface="Arial" pitchFamily="34" charset="0"/>
              </a:rPr>
              <a:t>統測考得好，直接等聯合登記分發就好了，不用報名甄選入學，也就不用花時間準備學習歷程資料？</a:t>
            </a:r>
            <a:endParaRPr lang="ko-KR" altLang="en-US" sz="2400" b="1" dirty="0">
              <a:latin typeface="微軟正黑體" panose="020B0604030504040204" pitchFamily="34" charset="-120"/>
              <a:cs typeface="Arial" pitchFamily="34" charset="0"/>
            </a:endParaRPr>
          </a:p>
        </p:txBody>
      </p:sp>
      <p:grpSp>
        <p:nvGrpSpPr>
          <p:cNvPr id="24" name="群組 23">
            <a:extLst>
              <a:ext uri="{FF2B5EF4-FFF2-40B4-BE49-F238E27FC236}">
                <a16:creationId xmlns:a16="http://schemas.microsoft.com/office/drawing/2014/main" id="{EACD93DC-3015-7B52-28D3-C35472769A2D}"/>
              </a:ext>
            </a:extLst>
          </p:cNvPr>
          <p:cNvGrpSpPr/>
          <p:nvPr/>
        </p:nvGrpSpPr>
        <p:grpSpPr>
          <a:xfrm>
            <a:off x="1596369" y="686100"/>
            <a:ext cx="720000" cy="830997"/>
            <a:chOff x="2232191" y="1205315"/>
            <a:chExt cx="720000" cy="830997"/>
          </a:xfrm>
        </p:grpSpPr>
        <p:sp>
          <p:nvSpPr>
            <p:cNvPr id="25" name="橢圓形圖說文字 58">
              <a:extLst>
                <a:ext uri="{FF2B5EF4-FFF2-40B4-BE49-F238E27FC236}">
                  <a16:creationId xmlns:a16="http://schemas.microsoft.com/office/drawing/2014/main" id="{86A58C9E-2F5D-FB5C-3494-E7FED8DF0789}"/>
                </a:ext>
              </a:extLst>
            </p:cNvPr>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26" name="橢圓形圖說文字 58">
              <a:extLst>
                <a:ext uri="{FF2B5EF4-FFF2-40B4-BE49-F238E27FC236}">
                  <a16:creationId xmlns:a16="http://schemas.microsoft.com/office/drawing/2014/main" id="{6F799AD6-8642-5D16-3451-E93C4B488081}"/>
                </a:ext>
              </a:extLst>
            </p:cNvPr>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prstClr val="white"/>
                </a:solidFill>
              </a:endParaRPr>
            </a:p>
          </p:txBody>
        </p:sp>
        <p:sp>
          <p:nvSpPr>
            <p:cNvPr id="27" name="矩形 26">
              <a:extLst>
                <a:ext uri="{FF2B5EF4-FFF2-40B4-BE49-F238E27FC236}">
                  <a16:creationId xmlns:a16="http://schemas.microsoft.com/office/drawing/2014/main" id="{21DFD531-A579-BA00-8CFE-2457279D6CED}"/>
                </a:ext>
              </a:extLst>
            </p:cNvPr>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pPr>
                <a:buClrTx/>
                <a:buFontTx/>
                <a:buNone/>
              </a:pPr>
              <a:r>
                <a:rPr lang="en-US" altLang="zh-TW" sz="4800" b="1" kern="1200" dirty="0">
                  <a:solidFill>
                    <a:prstClr val="white"/>
                  </a:solidFill>
                  <a:latin typeface="MS UI Gothic" panose="020B0600070205080204" pitchFamily="34" charset="-128"/>
                  <a:ea typeface="MS UI Gothic" panose="020B0600070205080204" pitchFamily="34" charset="-128"/>
                  <a:cs typeface="Arial" pitchFamily="34" charset="0"/>
                </a:rPr>
                <a:t>Q</a:t>
              </a:r>
              <a:endParaRPr lang="zh-TW" altLang="en-US" sz="4800" kern="1200" dirty="0">
                <a:solidFill>
                  <a:prstClr val="white"/>
                </a:solidFill>
                <a:latin typeface="Calibri" panose="020F0502020204030204"/>
                <a:ea typeface="新細明體"/>
                <a:cs typeface="+mn-cs"/>
              </a:endParaRPr>
            </a:p>
          </p:txBody>
        </p:sp>
      </p:grpSp>
      <p:pic>
        <p:nvPicPr>
          <p:cNvPr id="28" name="圖片 27">
            <a:extLst>
              <a:ext uri="{FF2B5EF4-FFF2-40B4-BE49-F238E27FC236}">
                <a16:creationId xmlns:a16="http://schemas.microsoft.com/office/drawing/2014/main" id="{E59C8472-D665-330E-B940-A7E7D4511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22" y="1158675"/>
            <a:ext cx="1006266" cy="17889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1536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40EDC78E-883E-675E-2C53-79D75FDAD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36747" flipH="1">
            <a:off x="10823180" y="2070577"/>
            <a:ext cx="1152769" cy="1714894"/>
          </a:xfrm>
          <a:prstGeom prst="rect">
            <a:avLst/>
          </a:prstGeom>
          <a:effectLst>
            <a:outerShdw blurRad="50800" dist="38100" dir="2700000" algn="tl" rotWithShape="0">
              <a:prstClr val="black">
                <a:alpha val="40000"/>
              </a:prstClr>
            </a:outerShdw>
          </a:effectLst>
        </p:spPr>
      </p:pic>
      <p:grpSp>
        <p:nvGrpSpPr>
          <p:cNvPr id="3" name="群組 2">
            <a:extLst>
              <a:ext uri="{FF2B5EF4-FFF2-40B4-BE49-F238E27FC236}">
                <a16:creationId xmlns:a16="http://schemas.microsoft.com/office/drawing/2014/main" id="{39678A7D-3D12-7ED5-FA91-23B4B55598C0}"/>
              </a:ext>
            </a:extLst>
          </p:cNvPr>
          <p:cNvGrpSpPr/>
          <p:nvPr/>
        </p:nvGrpSpPr>
        <p:grpSpPr>
          <a:xfrm>
            <a:off x="1892608" y="1142721"/>
            <a:ext cx="8793929" cy="1198505"/>
            <a:chOff x="1890435" y="1947270"/>
            <a:chExt cx="8793929" cy="693389"/>
          </a:xfrm>
        </p:grpSpPr>
        <p:sp>
          <p:nvSpPr>
            <p:cNvPr id="28" name="Rounded Rectangle 2">
              <a:extLst>
                <a:ext uri="{FF2B5EF4-FFF2-40B4-BE49-F238E27FC236}">
                  <a16:creationId xmlns:a16="http://schemas.microsoft.com/office/drawing/2014/main" id="{225B3A6A-8989-4958-AA39-7061F4CD3C75}"/>
                </a:ext>
              </a:extLst>
            </p:cNvPr>
            <p:cNvSpPr/>
            <p:nvPr/>
          </p:nvSpPr>
          <p:spPr>
            <a:xfrm>
              <a:off x="1890435" y="1947270"/>
              <a:ext cx="8793929" cy="693389"/>
            </a:xfrm>
            <a:prstGeom prst="wedgeRoundRectCallout">
              <a:avLst>
                <a:gd name="adj1" fmla="val -55573"/>
                <a:gd name="adj2" fmla="val 26008"/>
                <a:gd name="adj3" fmla="val 16667"/>
              </a:avLst>
            </a:prstGeom>
            <a:gradFill>
              <a:gsLst>
                <a:gs pos="100000">
                  <a:srgbClr val="57D3FF"/>
                </a:gs>
                <a:gs pos="31000">
                  <a:srgbClr val="008BBC"/>
                </a:gs>
              </a:gsLst>
              <a:lin ang="5400000" scaled="1"/>
            </a:gradFill>
            <a:ln w="28575">
              <a:gradFill>
                <a:gsLst>
                  <a:gs pos="100000">
                    <a:srgbClr val="57D3FF"/>
                  </a:gs>
                  <a:gs pos="31000">
                    <a:srgbClr val="008BBC"/>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0" name="圓角矩形 29"/>
            <p:cNvSpPr/>
            <p:nvPr/>
          </p:nvSpPr>
          <p:spPr>
            <a:xfrm>
              <a:off x="1987586" y="1990717"/>
              <a:ext cx="8589677" cy="603851"/>
            </a:xfrm>
            <a:prstGeom prst="roundRect">
              <a:avLst>
                <a:gd name="adj" fmla="val 11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TextBox 7">
            <a:extLst>
              <a:ext uri="{FF2B5EF4-FFF2-40B4-BE49-F238E27FC236}">
                <a16:creationId xmlns:a16="http://schemas.microsoft.com/office/drawing/2014/main" id="{76BD1DF7-1DCD-4D05-8D92-B6E941EF60CE}"/>
              </a:ext>
            </a:extLst>
          </p:cNvPr>
          <p:cNvSpPr txBox="1"/>
          <p:nvPr/>
        </p:nvSpPr>
        <p:spPr>
          <a:xfrm>
            <a:off x="2336909" y="1350526"/>
            <a:ext cx="8361915" cy="830997"/>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cs typeface="Arial" pitchFamily="34" charset="0"/>
              </a:rPr>
              <a:t>簡章上要求的項目，我都要備齊嗎？</a:t>
            </a:r>
            <a:endParaRPr lang="en-US" altLang="zh-TW" sz="2400" b="1" dirty="0">
              <a:latin typeface="微軟正黑體" panose="020B0604030504040204" pitchFamily="34" charset="-120"/>
              <a:ea typeface="微軟正黑體" panose="020B0604030504040204" pitchFamily="34" charset="-120"/>
              <a:cs typeface="Arial" pitchFamily="34" charset="0"/>
            </a:endParaRPr>
          </a:p>
          <a:p>
            <a:pPr algn="just"/>
            <a:r>
              <a:rPr lang="zh-TW" altLang="en-US" sz="2400" b="1" dirty="0">
                <a:latin typeface="微軟正黑體" panose="020B0604030504040204" pitchFamily="34" charset="-120"/>
                <a:ea typeface="微軟正黑體" panose="020B0604030504040204" pitchFamily="34" charset="-120"/>
                <a:cs typeface="Arial" pitchFamily="34" charset="0"/>
              </a:rPr>
              <a:t>我覺得我準備的資料不在系科要求的項目裡面，該怎麼辦呢</a:t>
            </a:r>
            <a:r>
              <a:rPr lang="en-US" altLang="zh-TW" sz="2400" b="1" dirty="0">
                <a:latin typeface="微軟正黑體" panose="020B0604030504040204" pitchFamily="34" charset="-120"/>
                <a:ea typeface="微軟正黑體" panose="020B0604030504040204" pitchFamily="34" charset="-120"/>
                <a:cs typeface="Arial" pitchFamily="34" charset="0"/>
              </a:rPr>
              <a:t>?</a:t>
            </a:r>
          </a:p>
        </p:txBody>
      </p:sp>
      <p:grpSp>
        <p:nvGrpSpPr>
          <p:cNvPr id="33" name="群組 32"/>
          <p:cNvGrpSpPr/>
          <p:nvPr/>
        </p:nvGrpSpPr>
        <p:grpSpPr>
          <a:xfrm>
            <a:off x="1616909" y="877644"/>
            <a:ext cx="720000" cy="830997"/>
            <a:chOff x="2232191" y="1205315"/>
            <a:chExt cx="720000" cy="830997"/>
          </a:xfrm>
        </p:grpSpPr>
        <p:sp>
          <p:nvSpPr>
            <p:cNvPr id="34" name="橢圓形圖說文字 58"/>
            <p:cNvSpPr/>
            <p:nvPr/>
          </p:nvSpPr>
          <p:spPr>
            <a:xfrm>
              <a:off x="2232191" y="1282509"/>
              <a:ext cx="720000" cy="720000"/>
            </a:xfrm>
            <a:prstGeom prst="ellipse">
              <a:avLst/>
            </a:prstGeom>
            <a:solidFill>
              <a:srgbClr val="006C9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22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2284313" y="1205315"/>
              <a:ext cx="622286" cy="830997"/>
            </a:xfrm>
            <a:prstGeom prst="rect">
              <a:avLst/>
            </a:prstGeom>
            <a:effectLst>
              <a:outerShdw blurRad="50800" dist="38100" dir="2700000" algn="tl" rotWithShape="0">
                <a:prstClr val="black">
                  <a:alpha val="40000"/>
                </a:prstClr>
              </a:outerShdw>
            </a:effectLst>
          </p:spPr>
          <p:txBody>
            <a:bodyPr wrap="none">
              <a:spAutoFit/>
            </a:bodyPr>
            <a:lstStyle/>
            <a:p>
              <a:r>
                <a:rPr lang="en-US" altLang="zh-TW" sz="4800" b="1" dirty="0">
                  <a:solidFill>
                    <a:schemeClr val="bg1"/>
                  </a:solidFill>
                  <a:latin typeface="MS UI Gothic" panose="020B0600070205080204" pitchFamily="34" charset="-128"/>
                  <a:ea typeface="MS UI Gothic" panose="020B0600070205080204" pitchFamily="34" charset="-128"/>
                  <a:cs typeface="Arial" pitchFamily="34" charset="0"/>
                </a:rPr>
                <a:t>Q</a:t>
              </a:r>
              <a:endParaRPr lang="zh-TW" altLang="en-US" sz="4800" dirty="0">
                <a:solidFill>
                  <a:schemeClr val="bg1"/>
                </a:solidFill>
              </a:endParaRPr>
            </a:p>
          </p:txBody>
        </p:sp>
      </p:grpSp>
      <p:grpSp>
        <p:nvGrpSpPr>
          <p:cNvPr id="4" name="群組 3">
            <a:extLst>
              <a:ext uri="{FF2B5EF4-FFF2-40B4-BE49-F238E27FC236}">
                <a16:creationId xmlns:a16="http://schemas.microsoft.com/office/drawing/2014/main" id="{2EE77613-6C85-ED84-83CA-AE455C793E75}"/>
              </a:ext>
            </a:extLst>
          </p:cNvPr>
          <p:cNvGrpSpPr/>
          <p:nvPr/>
        </p:nvGrpSpPr>
        <p:grpSpPr>
          <a:xfrm>
            <a:off x="1225040" y="3152634"/>
            <a:ext cx="10493092" cy="3500325"/>
            <a:chOff x="1163109" y="3449974"/>
            <a:chExt cx="10493092" cy="2594122"/>
          </a:xfrm>
        </p:grpSpPr>
        <p:sp>
          <p:nvSpPr>
            <p:cNvPr id="50" name="Rounded Rectangle 2">
              <a:extLst>
                <a:ext uri="{FF2B5EF4-FFF2-40B4-BE49-F238E27FC236}">
                  <a16:creationId xmlns:a16="http://schemas.microsoft.com/office/drawing/2014/main" id="{225B3A6A-8989-4958-AA39-7061F4CD3C75}"/>
                </a:ext>
              </a:extLst>
            </p:cNvPr>
            <p:cNvSpPr/>
            <p:nvPr/>
          </p:nvSpPr>
          <p:spPr>
            <a:xfrm>
              <a:off x="1163109" y="3449974"/>
              <a:ext cx="10493092" cy="2594122"/>
            </a:xfrm>
            <a:prstGeom prst="wedgeRoundRectCallout">
              <a:avLst>
                <a:gd name="adj1" fmla="val 28722"/>
                <a:gd name="adj2" fmla="val -47395"/>
                <a:gd name="adj3" fmla="val 16667"/>
              </a:avLst>
            </a:prstGeom>
            <a:gradFill>
              <a:gsLst>
                <a:gs pos="100000">
                  <a:srgbClr val="FE62C9"/>
                </a:gs>
                <a:gs pos="31000">
                  <a:srgbClr val="E5007F"/>
                </a:gs>
              </a:gsLst>
              <a:lin ang="5400000" scaled="1"/>
            </a:gra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1" name="圓角矩形 50"/>
            <p:cNvSpPr/>
            <p:nvPr/>
          </p:nvSpPr>
          <p:spPr>
            <a:xfrm>
              <a:off x="1308100" y="3546388"/>
              <a:ext cx="10244467" cy="2425510"/>
            </a:xfrm>
            <a:prstGeom prst="roundRect">
              <a:avLst>
                <a:gd name="adj" fmla="val 14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grpSp>
      <p:sp>
        <p:nvSpPr>
          <p:cNvPr id="52" name="矩形 51"/>
          <p:cNvSpPr/>
          <p:nvPr/>
        </p:nvSpPr>
        <p:spPr>
          <a:xfrm>
            <a:off x="1708830" y="3291338"/>
            <a:ext cx="9615678" cy="1209177"/>
          </a:xfrm>
          <a:prstGeom prst="rect">
            <a:avLst/>
          </a:prstGeom>
        </p:spPr>
        <p:txBody>
          <a:bodyPr wrap="square">
            <a:spAutoFit/>
          </a:bodyPr>
          <a:lstStyle/>
          <a:p>
            <a:pPr marL="0" lvl="1" algn="just">
              <a:lnSpc>
                <a:spcPts val="3000"/>
              </a:lnSpc>
              <a:spcBef>
                <a:spcPts val="600"/>
              </a:spcBef>
              <a:tabLst>
                <a:tab pos="361950" algn="l"/>
              </a:tabLst>
            </a:pPr>
            <a:r>
              <a:rPr lang="zh-TW" altLang="en-US" sz="2000" dirty="0">
                <a:latin typeface="微軟正黑體" panose="020B0604030504040204" pitchFamily="34" charset="-120"/>
                <a:ea typeface="微軟正黑體" panose="020B0604030504040204" pitchFamily="34" charset="-120"/>
              </a:rPr>
              <a:t>各系科所列的項目並沒有要求學生必須全部都要提供，學生</a:t>
            </a:r>
            <a:r>
              <a:rPr lang="zh-TW" altLang="en-US" sz="2000" b="1" dirty="0">
                <a:solidFill>
                  <a:schemeClr val="tx1"/>
                </a:solidFill>
                <a:latin typeface="微軟正黑體" panose="020B0604030504040204" pitchFamily="34" charset="-120"/>
                <a:ea typeface="微軟正黑體" panose="020B0604030504040204" pitchFamily="34" charset="-120"/>
              </a:rPr>
              <a:t>不需要樣樣具備</a:t>
            </a:r>
            <a:r>
              <a:rPr lang="zh-TW" altLang="en-US" sz="2000" dirty="0">
                <a:latin typeface="微軟正黑體" panose="020B0604030504040204" pitchFamily="34" charset="-120"/>
                <a:ea typeface="微軟正黑體" panose="020B0604030504040204" pitchFamily="34" charset="-120"/>
              </a:rPr>
              <a:t>，做滿所有項目。學生如果有系科要求以外的資料也可以勾選給系科審查，即便是非學習歷程檔案的資料，亦可透過「其他有利審查資料」的部份上傳給系科審查。</a:t>
            </a:r>
            <a:endParaRPr lang="en-US" altLang="zh-TW" sz="2000" dirty="0">
              <a:latin typeface="微軟正黑體" panose="020B0604030504040204" pitchFamily="34" charset="-120"/>
              <a:ea typeface="微軟正黑體" panose="020B0604030504040204" pitchFamily="34" charset="-120"/>
            </a:endParaRPr>
          </a:p>
        </p:txBody>
      </p:sp>
      <p:grpSp>
        <p:nvGrpSpPr>
          <p:cNvPr id="53" name="群組 52"/>
          <p:cNvGrpSpPr/>
          <p:nvPr/>
        </p:nvGrpSpPr>
        <p:grpSpPr>
          <a:xfrm>
            <a:off x="918040" y="3535433"/>
            <a:ext cx="720000" cy="830997"/>
            <a:chOff x="2232191" y="1205315"/>
            <a:chExt cx="720000" cy="830997"/>
          </a:xfrm>
        </p:grpSpPr>
        <p:sp>
          <p:nvSpPr>
            <p:cNvPr id="54" name="橢圓形圖說文字 58"/>
            <p:cNvSpPr/>
            <p:nvPr/>
          </p:nvSpPr>
          <p:spPr>
            <a:xfrm>
              <a:off x="2232191" y="1282509"/>
              <a:ext cx="720000" cy="720000"/>
            </a:xfrm>
            <a:prstGeom prst="ellipse">
              <a:avLst/>
            </a:prstGeom>
            <a:solidFill>
              <a:srgbClr val="D30398"/>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形圖說文字 58"/>
            <p:cNvSpPr/>
            <p:nvPr/>
          </p:nvSpPr>
          <p:spPr>
            <a:xfrm rot="19608323">
              <a:off x="2243448" y="1303816"/>
              <a:ext cx="669719" cy="631982"/>
            </a:xfrm>
            <a:prstGeom prst="ellipse">
              <a:avLst/>
            </a:prstGeom>
            <a:gradFill>
              <a:gsLst>
                <a:gs pos="78000">
                  <a:schemeClr val="bg1">
                    <a:alpha val="0"/>
                  </a:schemeClr>
                </a:gs>
                <a:gs pos="31000">
                  <a:schemeClr val="bg1">
                    <a:alpha val="30000"/>
                  </a:schemeClr>
                </a:gs>
              </a:gsLst>
              <a:lin ang="5400000" scaled="1"/>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2301897" y="1205315"/>
              <a:ext cx="577402" cy="830997"/>
            </a:xfrm>
            <a:prstGeom prst="rect">
              <a:avLst/>
            </a:prstGeom>
            <a:effectLst>
              <a:outerShdw blurRad="50800" dist="38100" dir="2700000" algn="tl" rotWithShape="0">
                <a:prstClr val="black">
                  <a:alpha val="40000"/>
                </a:prstClr>
              </a:outerShdw>
            </a:effectLst>
          </p:spPr>
          <p:txBody>
            <a:bodyPr wrap="none">
              <a:spAutoFit/>
            </a:bodyPr>
            <a:lstStyle/>
            <a:p>
              <a:r>
                <a:rPr lang="en-US" altLang="zh-TW" sz="4800" b="1" dirty="0">
                  <a:solidFill>
                    <a:schemeClr val="bg1"/>
                  </a:solidFill>
                  <a:latin typeface="MS UI Gothic" panose="020B0600070205080204" pitchFamily="34" charset="-128"/>
                  <a:ea typeface="MS UI Gothic" panose="020B0600070205080204" pitchFamily="34" charset="-128"/>
                  <a:cs typeface="Arial" pitchFamily="34" charset="0"/>
                </a:rPr>
                <a:t>A</a:t>
              </a:r>
              <a:endParaRPr lang="zh-TW" altLang="en-US" sz="4800" dirty="0">
                <a:solidFill>
                  <a:schemeClr val="bg1"/>
                </a:solidFill>
              </a:endParaRPr>
            </a:p>
          </p:txBody>
        </p:sp>
      </p:grpSp>
      <p:cxnSp>
        <p:nvCxnSpPr>
          <p:cNvPr id="62" name="直線接點 61"/>
          <p:cNvCxnSpPr>
            <a:cxnSpLocks/>
          </p:cNvCxnSpPr>
          <p:nvPr/>
        </p:nvCxnSpPr>
        <p:spPr>
          <a:xfrm>
            <a:off x="1749156" y="4500515"/>
            <a:ext cx="9606483" cy="0"/>
          </a:xfrm>
          <a:prstGeom prst="line">
            <a:avLst/>
          </a:prstGeom>
          <a:ln>
            <a:prstDash val="dash"/>
          </a:ln>
          <a:effectLst>
            <a:outerShdw blurRad="38100" dist="127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3" name="矩形 62"/>
          <p:cNvSpPr/>
          <p:nvPr/>
        </p:nvSpPr>
        <p:spPr>
          <a:xfrm>
            <a:off x="1605953" y="4553223"/>
            <a:ext cx="9892887" cy="1978619"/>
          </a:xfrm>
          <a:prstGeom prst="rect">
            <a:avLst/>
          </a:prstGeom>
        </p:spPr>
        <p:txBody>
          <a:bodyPr wrap="square">
            <a:spAutoFit/>
          </a:bodyPr>
          <a:lstStyle/>
          <a:p>
            <a:pPr marL="0" lvl="1">
              <a:lnSpc>
                <a:spcPts val="3000"/>
              </a:lnSpc>
              <a:tabLst>
                <a:tab pos="361950" algn="l"/>
              </a:tabLst>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例如</a:t>
            </a:r>
            <a:r>
              <a:rPr lang="en-US" altLang="zh-TW" sz="2000" dirty="0">
                <a:latin typeface="微軟正黑體" panose="020B0604030504040204" pitchFamily="34" charset="-120"/>
                <a:ea typeface="微軟正黑體" panose="020B0604030504040204" pitchFamily="34" charset="-120"/>
              </a:rPr>
              <a:t>】</a:t>
            </a:r>
          </a:p>
          <a:p>
            <a:pPr marL="0" lvl="1" algn="just">
              <a:lnSpc>
                <a:spcPts val="3000"/>
              </a:lnSpc>
              <a:tabLst>
                <a:tab pos="361950" algn="l"/>
              </a:tabLst>
            </a:pPr>
            <a:r>
              <a:rPr lang="en-US" altLang="zh-TW" sz="2000" dirty="0">
                <a:latin typeface="微軟正黑體" panose="020B0604030504040204" pitchFamily="34" charset="-120"/>
                <a:ea typeface="微軟正黑體" panose="020B0604030504040204" pitchFamily="34" charset="-120"/>
              </a:rPr>
              <a:t>A</a:t>
            </a:r>
            <a:r>
              <a:rPr lang="zh-TW" altLang="en-US" sz="2000" dirty="0">
                <a:latin typeface="微軟正黑體" panose="020B0604030504040204" pitchFamily="34" charset="-120"/>
                <a:ea typeface="微軟正黑體" panose="020B0604030504040204" pitchFamily="34" charset="-120"/>
              </a:rPr>
              <a:t>系於「多元表現」看重學生的「擔任幹部經驗」及「特殊優良表現證明」，學生如果沒有「特殊優良表現相關證明」，可以提供多元表現的其他項目，或也可提供其他有利審查資料。系科在審查時會以學生所提供的修課紀錄、課程學習成果及多元表現等資料，據以綜合評量。</a:t>
            </a:r>
            <a:endParaRPr lang="en-US" altLang="zh-TW" sz="2000"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C8F40BB2-DFFB-4345-17FD-6EB3FB977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09" y="998826"/>
            <a:ext cx="1006266" cy="1788917"/>
          </a:xfrm>
          <a:prstGeom prst="rect">
            <a:avLst/>
          </a:prstGeom>
          <a:effectLst>
            <a:outerShdw blurRad="50800" dist="38100" dir="2700000" algn="tl" rotWithShape="0">
              <a:prstClr val="black">
                <a:alpha val="40000"/>
              </a:prstClr>
            </a:outerShdw>
          </a:effectLst>
        </p:spPr>
      </p:pic>
      <p:sp>
        <p:nvSpPr>
          <p:cNvPr id="5" name="文字方塊 4">
            <a:extLst>
              <a:ext uri="{FF2B5EF4-FFF2-40B4-BE49-F238E27FC236}">
                <a16:creationId xmlns:a16="http://schemas.microsoft.com/office/drawing/2014/main" id="{AACA2573-E4CA-EF0D-28E4-37DDA96A63F8}"/>
              </a:ext>
            </a:extLst>
          </p:cNvPr>
          <p:cNvSpPr txBox="1"/>
          <p:nvPr/>
        </p:nvSpPr>
        <p:spPr>
          <a:xfrm>
            <a:off x="4100422" y="113499"/>
            <a:ext cx="994913" cy="369332"/>
          </a:xfrm>
          <a:prstGeom prst="rect">
            <a:avLst/>
          </a:prstGeom>
          <a:noFill/>
        </p:spPr>
        <p:txBody>
          <a:bodyPr wrap="square">
            <a:spAutoFit/>
          </a:bodyPr>
          <a:lstStyle/>
          <a:p>
            <a:pPr>
              <a:buClrTx/>
              <a:buFontTx/>
              <a:buNone/>
            </a:pPr>
            <a:r>
              <a:rPr lang="en-US" altLang="zh-TW" sz="1800" b="1" dirty="0">
                <a:solidFill>
                  <a:prstClr val="black"/>
                </a:solidFill>
                <a:latin typeface="微軟正黑體" panose="020B0604030504040204" pitchFamily="34" charset="-120"/>
                <a:ea typeface="微軟正黑體" panose="020B0604030504040204" pitchFamily="34" charset="-120"/>
                <a:cs typeface="Arial" pitchFamily="34" charset="0"/>
              </a:rPr>
              <a:t>(11/11)</a:t>
            </a:r>
            <a:endParaRPr lang="zh-TW" altLang="en-US" sz="1800" kern="1200" dirty="0">
              <a:solidFill>
                <a:prstClr val="black"/>
              </a:solidFill>
              <a:latin typeface="Calibri" panose="020F0502020204030204"/>
              <a:ea typeface="新細明體"/>
            </a:endParaRPr>
          </a:p>
        </p:txBody>
      </p:sp>
    </p:spTree>
    <p:extLst>
      <p:ext uri="{BB962C8B-B14F-4D97-AF65-F5344CB8AC3E}">
        <p14:creationId xmlns:p14="http://schemas.microsoft.com/office/powerpoint/2010/main" val="301635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idx="4294967295"/>
          </p:nvPr>
        </p:nvSpPr>
        <p:spPr>
          <a:xfrm>
            <a:off x="1523999" y="1952590"/>
            <a:ext cx="9144000" cy="1552612"/>
          </a:xfrm>
          <a:prstGeom prst="rect">
            <a:avLst/>
          </a:prstGeom>
          <a:noFill/>
          <a:ln>
            <a:noFill/>
          </a:ln>
        </p:spPr>
        <p:txBody>
          <a:bodyPr spcFirstLastPara="1" wrap="square" lIns="91425" tIns="45700" rIns="91425" bIns="45700" anchor="ctr" anchorCtr="0">
            <a:noAutofit/>
          </a:bodyPr>
          <a:lstStyle/>
          <a:p>
            <a:pPr lvl="0" algn="ctr">
              <a:lnSpc>
                <a:spcPct val="100000"/>
              </a:lnSpc>
              <a:defRPr/>
            </a:pPr>
            <a:r>
              <a:rPr lang="zh-TW" altLang="en-US" sz="5400" dirty="0">
                <a:solidFill>
                  <a:srgbClr val="843C0C"/>
                </a:solidFill>
                <a:latin typeface="微軟正黑體" panose="020B0604030504040204" pitchFamily="34" charset="-120"/>
                <a:ea typeface="微軟正黑體" panose="020B0604030504040204" pitchFamily="34" charset="-120"/>
                <a:cs typeface="Arial" pitchFamily="34" charset="0"/>
              </a:rPr>
              <a:t>祝福大家準備學習歷程檔案</a:t>
            </a:r>
            <a:br>
              <a:rPr lang="en-US" altLang="zh-TW" sz="5400" dirty="0">
                <a:solidFill>
                  <a:srgbClr val="843C0C"/>
                </a:solidFill>
                <a:latin typeface="微軟正黑體" panose="020B0604030504040204" pitchFamily="34" charset="-120"/>
                <a:ea typeface="微軟正黑體" panose="020B0604030504040204" pitchFamily="34" charset="-120"/>
                <a:cs typeface="Arial" pitchFamily="34" charset="0"/>
              </a:rPr>
            </a:br>
            <a:r>
              <a:rPr lang="zh-TW" altLang="en-US" sz="5400" dirty="0">
                <a:solidFill>
                  <a:srgbClr val="843C0C"/>
                </a:solidFill>
                <a:latin typeface="微軟正黑體" panose="020B0604030504040204" pitchFamily="34" charset="-120"/>
                <a:ea typeface="微軟正黑體" panose="020B0604030504040204" pitchFamily="34" charset="-120"/>
                <a:cs typeface="Arial" pitchFamily="34" charset="0"/>
              </a:rPr>
              <a:t>順順利利！</a:t>
            </a:r>
            <a:endParaRPr sz="5400" kern="1200" dirty="0">
              <a:solidFill>
                <a:srgbClr val="800000"/>
              </a:solidFill>
              <a:latin typeface="微軟正黑體" panose="020B0604030504040204" pitchFamily="34" charset="-120"/>
              <a:ea typeface="微軟正黑體" panose="020B0604030504040204" pitchFamily="34" charset="-120"/>
            </a:endParaRPr>
          </a:p>
        </p:txBody>
      </p:sp>
      <p:pic>
        <p:nvPicPr>
          <p:cNvPr id="139" name="Google Shape;139;p1"/>
          <p:cNvPicPr preferRelativeResize="0"/>
          <p:nvPr/>
        </p:nvPicPr>
        <p:blipFill rotWithShape="1">
          <a:blip r:embed="rId3">
            <a:alphaModFix/>
          </a:blip>
          <a:srcRect/>
          <a:stretch/>
        </p:blipFill>
        <p:spPr>
          <a:xfrm>
            <a:off x="2343587" y="5405898"/>
            <a:ext cx="7504825" cy="1079086"/>
          </a:xfrm>
          <a:prstGeom prst="rect">
            <a:avLst/>
          </a:prstGeom>
          <a:noFill/>
          <a:ln>
            <a:noFill/>
          </a:ln>
        </p:spPr>
      </p:pic>
    </p:spTree>
    <p:extLst>
      <p:ext uri="{BB962C8B-B14F-4D97-AF65-F5344CB8AC3E}">
        <p14:creationId xmlns:p14="http://schemas.microsoft.com/office/powerpoint/2010/main" val="409456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手冊的安排</a:t>
            </a:r>
            <a:endParaRPr dirty="0"/>
          </a:p>
        </p:txBody>
      </p:sp>
      <p:sp>
        <p:nvSpPr>
          <p:cNvPr id="162" name="Google Shape;162;p5"/>
          <p:cNvSpPr txBox="1">
            <a:spLocks noGrp="1"/>
          </p:cNvSpPr>
          <p:nvPr>
            <p:ph type="body" idx="1"/>
          </p:nvPr>
        </p:nvSpPr>
        <p:spPr>
          <a:xfrm>
            <a:off x="1080089" y="1710796"/>
            <a:ext cx="10118725" cy="426402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833C0B"/>
              </a:buClr>
              <a:buSzPts val="2800"/>
              <a:buFont typeface="Arial"/>
              <a:buChar char="•"/>
            </a:pPr>
            <a:r>
              <a:rPr lang="zh-TW" altLang="en-US" dirty="0">
                <a:latin typeface="+mn-lt"/>
                <a:ea typeface="微軟正黑體" panose="020B0604030504040204" pitchFamily="34" charset="-120"/>
              </a:rPr>
              <a:t>於對於學習歷程檔案做整體性的介紹，而非侷限於學習歷程檔案與升學的關係，讓大家知道為何而戰與如何而戰</a:t>
            </a:r>
            <a:endParaRPr lang="en-US" altLang="zh-TW" dirty="0">
              <a:latin typeface="+mn-lt"/>
              <a:ea typeface="微軟正黑體" panose="020B0604030504040204" pitchFamily="34" charset="-120"/>
            </a:endParaRPr>
          </a:p>
          <a:p>
            <a:pPr marL="228600" marR="0" lvl="0" indent="-228600" algn="l" rtl="0">
              <a:lnSpc>
                <a:spcPct val="100000"/>
              </a:lnSpc>
              <a:spcBef>
                <a:spcPts val="1200"/>
              </a:spcBef>
              <a:spcAft>
                <a:spcPts val="0"/>
              </a:spcAft>
              <a:buClr>
                <a:srgbClr val="833C0B"/>
              </a:buClr>
              <a:buSzPts val="2800"/>
              <a:buFont typeface="Arial"/>
              <a:buChar char="•"/>
            </a:pPr>
            <a:r>
              <a:rPr lang="zh-TW" altLang="en-US" dirty="0"/>
              <a:t>手冊的說明以原則與範例為主，避免提供模板，手冊的內容是來自未來議起來的討論，參與者提出問題，再由大家思考對於這些問題形成共識性建議與解決方式</a:t>
            </a:r>
            <a:endParaRPr lang="en-US" altLang="zh-TW" dirty="0"/>
          </a:p>
          <a:p>
            <a:pPr marL="228600" marR="0" lvl="0" indent="-228600" algn="l" rtl="0">
              <a:lnSpc>
                <a:spcPct val="100000"/>
              </a:lnSpc>
              <a:spcBef>
                <a:spcPts val="1200"/>
              </a:spcBef>
              <a:spcAft>
                <a:spcPts val="0"/>
              </a:spcAft>
              <a:buClr>
                <a:srgbClr val="833C0B"/>
              </a:buClr>
              <a:buSzPts val="2800"/>
              <a:buFont typeface="Arial"/>
              <a:buChar char="•"/>
            </a:pPr>
            <a:r>
              <a:rPr lang="zh-TW" altLang="en-US" dirty="0"/>
              <a:t>採用對照與畫重點的編排</a:t>
            </a:r>
            <a:endParaRPr lang="en-US" altLang="zh-TW" dirty="0"/>
          </a:p>
          <a:p>
            <a:pPr marL="228600" marR="0" lvl="0" indent="-228600" algn="l" rtl="0">
              <a:lnSpc>
                <a:spcPct val="100000"/>
              </a:lnSpc>
              <a:spcBef>
                <a:spcPts val="1200"/>
              </a:spcBef>
              <a:spcAft>
                <a:spcPts val="0"/>
              </a:spcAft>
              <a:buClr>
                <a:srgbClr val="833C0B"/>
              </a:buClr>
              <a:buSzPts val="2800"/>
              <a:buFont typeface="Arial"/>
              <a:buChar char="•"/>
            </a:pPr>
            <a:r>
              <a:rPr lang="zh-TW" altLang="en-US" dirty="0"/>
              <a:t>手冊以問答的方式，藉由可愛與平易近人的文字與插圖，</a:t>
            </a:r>
            <a:br>
              <a:rPr lang="en-US" altLang="zh-TW" dirty="0"/>
            </a:br>
            <a:r>
              <a:rPr lang="zh-TW" altLang="en-US" dirty="0"/>
              <a:t>讓技高同學第一次做學習歷程檔案就上手！</a:t>
            </a:r>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4080900" y="773636"/>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0FA70120-4AAE-7F31-D77F-9C0E0322D122}"/>
              </a:ext>
            </a:extLst>
          </p:cNvPr>
          <p:cNvPicPr>
            <a:picLocks noChangeAspect="1"/>
          </p:cNvPicPr>
          <p:nvPr/>
        </p:nvPicPr>
        <p:blipFill>
          <a:blip r:embed="rId5"/>
          <a:stretch>
            <a:fillRect/>
          </a:stretch>
        </p:blipFill>
        <p:spPr>
          <a:xfrm>
            <a:off x="9883796" y="4970399"/>
            <a:ext cx="1621677" cy="1469263"/>
          </a:xfrm>
          <a:prstGeom prst="rect">
            <a:avLst/>
          </a:prstGeom>
        </p:spPr>
      </p:pic>
    </p:spTree>
    <p:extLst>
      <p:ext uri="{BB962C8B-B14F-4D97-AF65-F5344CB8AC3E}">
        <p14:creationId xmlns:p14="http://schemas.microsoft.com/office/powerpoint/2010/main" val="55222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0" y="374953"/>
            <a:ext cx="12192000" cy="584775"/>
          </a:xfrm>
          <a:prstGeom prst="rect">
            <a:avLst/>
          </a:prstGeom>
          <a:noFill/>
        </p:spPr>
        <p:txBody>
          <a:bodyPr wrap="square" rtlCol="0">
            <a:spAutoFit/>
          </a:bodyPr>
          <a:lstStyle/>
          <a:p>
            <a:pPr algn="ctr"/>
            <a:r>
              <a:rPr lang="zh-TW" altLang="en-US" sz="3200" dirty="0">
                <a:latin typeface="微軟正黑體" panose="020B0604030504040204" pitchFamily="34" charset="-120"/>
                <a:ea typeface="微軟正黑體" panose="020B0604030504040204" pitchFamily="34" charset="-120"/>
              </a:rPr>
              <a:t>手冊指引目標</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對應章節</a:t>
            </a:r>
            <a:endParaRPr lang="zh-TW" altLang="en-US" sz="32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87362332"/>
              </p:ext>
            </p:extLst>
          </p:nvPr>
        </p:nvGraphicFramePr>
        <p:xfrm>
          <a:off x="692661" y="911899"/>
          <a:ext cx="10806678" cy="5461200"/>
        </p:xfrm>
        <a:graphic>
          <a:graphicData uri="http://schemas.openxmlformats.org/drawingml/2006/table">
            <a:tbl>
              <a:tblPr firstRow="1" bandRow="1">
                <a:tableStyleId>{5C22544A-7EE6-4342-B048-85BDC9FD1C3A}</a:tableStyleId>
              </a:tblPr>
              <a:tblGrid>
                <a:gridCol w="2525974">
                  <a:extLst>
                    <a:ext uri="{9D8B030D-6E8A-4147-A177-3AD203B41FA5}">
                      <a16:colId xmlns:a16="http://schemas.microsoft.com/office/drawing/2014/main" val="1393212584"/>
                    </a:ext>
                  </a:extLst>
                </a:gridCol>
                <a:gridCol w="3755366">
                  <a:extLst>
                    <a:ext uri="{9D8B030D-6E8A-4147-A177-3AD203B41FA5}">
                      <a16:colId xmlns:a16="http://schemas.microsoft.com/office/drawing/2014/main" val="2428579919"/>
                    </a:ext>
                  </a:extLst>
                </a:gridCol>
                <a:gridCol w="4525338">
                  <a:extLst>
                    <a:ext uri="{9D8B030D-6E8A-4147-A177-3AD203B41FA5}">
                      <a16:colId xmlns:a16="http://schemas.microsoft.com/office/drawing/2014/main" val="4014797207"/>
                    </a:ext>
                  </a:extLst>
                </a:gridCol>
              </a:tblGrid>
              <a:tr h="414064">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指引目標</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對應章節</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說明</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3362333389"/>
                  </a:ext>
                </a:extLst>
              </a:tr>
              <a:tr h="8465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b="1" dirty="0">
                          <a:solidFill>
                            <a:schemeClr val="tx1"/>
                          </a:solidFill>
                          <a:latin typeface="微軟正黑體" panose="020B0604030504040204" pitchFamily="34" charset="-120"/>
                          <a:ea typeface="微軟正黑體" panose="020B0604030504040204" pitchFamily="34" charset="-120"/>
                        </a:rPr>
                        <a:t>了解學習歷程檔案</a:t>
                      </a:r>
                      <a:r>
                        <a:rPr lang="zh-TW" altLang="en-US" sz="2400" b="1"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的意義與製作</a:t>
                      </a:r>
                      <a:endParaRPr lang="en-US" altLang="zh-TW" sz="2400" b="1"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一、學習歷程停看聽 </a:t>
                      </a:r>
                      <a:r>
                        <a:rPr lang="en-US" altLang="zh-TW" sz="2000" dirty="0">
                          <a:latin typeface="微軟正黑體" panose="020B0604030504040204" pitchFamily="34" charset="-120"/>
                          <a:ea typeface="微軟正黑體" panose="020B0604030504040204" pitchFamily="34" charset="-120"/>
                        </a:rPr>
                        <a:t>P1~13</a:t>
                      </a:r>
                      <a:endParaRPr lang="en-US" altLang="zh-TW" sz="2400"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indent="-177800" algn="l">
                        <a:lnSpc>
                          <a:spcPct val="90000"/>
                        </a:lnSpc>
                        <a:buFont typeface="Arial" panose="020B0604020202020204" pitchFamily="34" charset="0"/>
                        <a:buChar char="•"/>
                      </a:pPr>
                      <a:r>
                        <a:rPr lang="zh-TW" altLang="en-US" sz="2000" dirty="0">
                          <a:solidFill>
                            <a:schemeClr val="tx1"/>
                          </a:solidFill>
                          <a:latin typeface="微軟正黑體" panose="020B0604030504040204" pitchFamily="34" charset="-120"/>
                          <a:ea typeface="微軟正黑體" panose="020B0604030504040204" pitchFamily="34" charset="-120"/>
                        </a:rPr>
                        <a:t>學習歷程檔案有哪些項目</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7800" indent="-177800" algn="l">
                        <a:lnSpc>
                          <a:spcPct val="90000"/>
                        </a:lnSpc>
                        <a:buFont typeface="Arial" panose="020B0604020202020204" pitchFamily="34" charset="0"/>
                        <a:buChar char="•"/>
                      </a:pPr>
                      <a:r>
                        <a:rPr lang="zh-TW" altLang="en-US" sz="2000" dirty="0">
                          <a:solidFill>
                            <a:schemeClr val="tx1"/>
                          </a:solidFill>
                          <a:latin typeface="微軟正黑體" panose="020B0604030504040204" pitchFamily="34" charset="-120"/>
                          <a:ea typeface="微軟正黑體" panose="020B0604030504040204" pitchFamily="34" charset="-120"/>
                        </a:rPr>
                        <a:t>技專教授會想看到的檔案及怎麼審</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7800" indent="-177800" algn="l">
                        <a:lnSpc>
                          <a:spcPct val="90000"/>
                        </a:lnSpc>
                        <a:buFont typeface="Arial" panose="020B0604020202020204" pitchFamily="34" charset="0"/>
                        <a:buChar char="•"/>
                      </a:pPr>
                      <a:r>
                        <a:rPr lang="zh-TW" altLang="en-US" sz="2000" dirty="0">
                          <a:solidFill>
                            <a:schemeClr val="tx1"/>
                          </a:solidFill>
                          <a:latin typeface="微軟正黑體" panose="020B0604030504040204" pitchFamily="34" charset="-120"/>
                          <a:ea typeface="微軟正黑體" panose="020B0604030504040204" pitchFamily="34" charset="-120"/>
                        </a:rPr>
                        <a:t>可以上傳哪些東西較適合</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312748"/>
                  </a:ext>
                </a:extLst>
              </a:tr>
              <a:tr h="1105986">
                <a:tc>
                  <a:txBody>
                    <a:bodyPr/>
                    <a:lstStyle/>
                    <a:p>
                      <a:pPr lvl="0" algn="ctr"/>
                      <a:r>
                        <a:rPr lang="zh-TW" altLang="en-US" sz="2400" b="1" dirty="0">
                          <a:solidFill>
                            <a:schemeClr val="tx1"/>
                          </a:solidFill>
                          <a:latin typeface="微軟正黑體" panose="020B0604030504040204" pitchFamily="34" charset="-120"/>
                          <a:ea typeface="微軟正黑體" panose="020B0604030504040204" pitchFamily="34" charset="-120"/>
                        </a:rPr>
                        <a:t>課程學習成果</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lvl="0" algn="ctr"/>
                      <a:r>
                        <a:rPr lang="zh-TW" altLang="en-US" sz="2400" b="1" dirty="0">
                          <a:solidFill>
                            <a:schemeClr val="tx1"/>
                          </a:solidFill>
                          <a:latin typeface="微軟正黑體" panose="020B0604030504040204" pitchFamily="34" charset="-120"/>
                          <a:ea typeface="微軟正黑體" panose="020B0604030504040204" pitchFamily="34" charset="-120"/>
                        </a:rPr>
                        <a:t>呈現方式</a:t>
                      </a:r>
                      <a:endParaRPr lang="en-US" altLang="zh-TW" sz="2400" b="1"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630238" indent="-630238" algn="l"/>
                      <a:r>
                        <a:rPr lang="zh-TW" altLang="en-US" sz="2400" dirty="0">
                          <a:latin typeface="微軟正黑體" panose="020B0604030504040204" pitchFamily="34" charset="-120"/>
                          <a:ea typeface="微軟正黑體" panose="020B0604030504040204" pitchFamily="34" charset="-120"/>
                        </a:rPr>
                        <a:t>二、技專教授想看到的課程學習成果 </a:t>
                      </a:r>
                      <a:r>
                        <a:rPr lang="en-US" altLang="zh-TW" sz="2000" dirty="0">
                          <a:latin typeface="微軟正黑體" panose="020B0604030504040204" pitchFamily="34" charset="-120"/>
                          <a:ea typeface="微軟正黑體" panose="020B0604030504040204" pitchFamily="34" charset="-120"/>
                        </a:rPr>
                        <a:t>P14~32</a:t>
                      </a: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7800" indent="-177800" algn="l">
                        <a:lnSpc>
                          <a:spcPct val="90000"/>
                        </a:lnSpc>
                        <a:buFont typeface="Arial" panose="020B0604020202020204" pitchFamily="34" charset="0"/>
                        <a:buChar char="•"/>
                      </a:pPr>
                      <a:r>
                        <a:rPr lang="zh-TW" altLang="en-US" sz="2000" dirty="0">
                          <a:solidFill>
                            <a:schemeClr val="tx1"/>
                          </a:solidFill>
                          <a:latin typeface="微軟正黑體" panose="020B0604030504040204" pitchFamily="34" charset="-120"/>
                          <a:ea typeface="微軟正黑體" panose="020B0604030504040204" pitchFamily="34" charset="-120"/>
                        </a:rPr>
                        <a:t>如何呈現一目了然的課程成果 </a:t>
                      </a:r>
                      <a:r>
                        <a:rPr lang="en-US" altLang="zh-TW" sz="1800" dirty="0">
                          <a:solidFill>
                            <a:schemeClr val="tx1"/>
                          </a:solidFill>
                          <a:latin typeface="微軟正黑體" panose="020B0604030504040204" pitchFamily="34" charset="-120"/>
                          <a:ea typeface="微軟正黑體" panose="020B0604030504040204" pitchFamily="34" charset="-120"/>
                        </a:rPr>
                        <a:t>P15</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dirty="0">
                          <a:solidFill>
                            <a:schemeClr val="tx1"/>
                          </a:solidFill>
                          <a:latin typeface="微軟正黑體" panose="020B0604030504040204" pitchFamily="34" charset="-120"/>
                          <a:ea typeface="微軟正黑體" panose="020B0604030504040204" pitchFamily="34" charset="-120"/>
                        </a:rPr>
                        <a:t>如何呈現架構完整的課程成果 </a:t>
                      </a:r>
                      <a:r>
                        <a:rPr lang="en-US" altLang="zh-TW" sz="1800" dirty="0">
                          <a:solidFill>
                            <a:schemeClr val="tx1"/>
                          </a:solidFill>
                          <a:latin typeface="微軟正黑體" panose="020B0604030504040204" pitchFamily="34" charset="-120"/>
                          <a:ea typeface="微軟正黑體" panose="020B0604030504040204" pitchFamily="34" charset="-120"/>
                        </a:rPr>
                        <a:t>P22</a:t>
                      </a:r>
                    </a:p>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dirty="0">
                          <a:solidFill>
                            <a:schemeClr val="tx1"/>
                          </a:solidFill>
                          <a:latin typeface="微軟正黑體" panose="020B0604030504040204" pitchFamily="34" charset="-120"/>
                          <a:ea typeface="微軟正黑體" panose="020B0604030504040204" pitchFamily="34" charset="-120"/>
                        </a:rPr>
                        <a:t>如何呈現有個人特色的課程成果 </a:t>
                      </a:r>
                      <a:r>
                        <a:rPr lang="en-US" altLang="zh-TW" sz="1800" dirty="0">
                          <a:solidFill>
                            <a:schemeClr val="tx1"/>
                          </a:solidFill>
                          <a:latin typeface="微軟正黑體" panose="020B0604030504040204" pitchFamily="34" charset="-120"/>
                          <a:ea typeface="微軟正黑體" panose="020B0604030504040204" pitchFamily="34" charset="-120"/>
                        </a:rPr>
                        <a:t>P23</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dirty="0">
                          <a:solidFill>
                            <a:schemeClr val="tx1"/>
                          </a:solidFill>
                          <a:latin typeface="微軟正黑體" panose="020B0604030504040204" pitchFamily="34" charset="-120"/>
                          <a:ea typeface="微軟正黑體" panose="020B0604030504040204" pitchFamily="34" charset="-120"/>
                        </a:rPr>
                        <a:t>如何連結到申請科系的課程成果 </a:t>
                      </a:r>
                      <a:r>
                        <a:rPr lang="en-US" altLang="zh-TW" sz="1800" dirty="0">
                          <a:solidFill>
                            <a:schemeClr val="tx1"/>
                          </a:solidFill>
                          <a:latin typeface="微軟正黑體" panose="020B0604030504040204" pitchFamily="34" charset="-120"/>
                          <a:ea typeface="微軟正黑體" panose="020B0604030504040204" pitchFamily="34" charset="-120"/>
                        </a:rPr>
                        <a:t>P27</a:t>
                      </a:r>
                      <a:endParaRPr lang="zh-TW" altLang="en-US" sz="2000"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40682870"/>
                  </a:ext>
                </a:extLst>
              </a:tr>
              <a:tr h="846515">
                <a:tc>
                  <a:txBody>
                    <a:bodyPr/>
                    <a:lstStyle/>
                    <a:p>
                      <a:pPr lvl="0" algn="ctr"/>
                      <a:r>
                        <a:rPr lang="zh-TW" altLang="en-US" sz="2400" b="1" dirty="0">
                          <a:solidFill>
                            <a:schemeClr val="tx1"/>
                          </a:solidFill>
                          <a:latin typeface="微軟正黑體" panose="020B0604030504040204" pitchFamily="34" charset="-120"/>
                          <a:ea typeface="微軟正黑體" panose="020B0604030504040204" pitchFamily="34" charset="-120"/>
                        </a:rPr>
                        <a:t>多元表現</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lvl="0" algn="ctr"/>
                      <a:r>
                        <a:rPr lang="zh-TW" altLang="en-US" sz="2400" b="1" dirty="0">
                          <a:solidFill>
                            <a:schemeClr val="tx1"/>
                          </a:solidFill>
                          <a:latin typeface="微軟正黑體" panose="020B0604030504040204" pitchFamily="34" charset="-120"/>
                          <a:ea typeface="微軟正黑體" panose="020B0604030504040204" pitchFamily="34" charset="-120"/>
                        </a:rPr>
                        <a:t>呈現方式</a:t>
                      </a:r>
                      <a:endParaRPr lang="en-US" altLang="zh-TW" sz="2400" b="1"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0238" marR="0" indent="-630238"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dirty="0">
                          <a:latin typeface="微軟正黑體" panose="020B0604030504040204" pitchFamily="34" charset="-120"/>
                          <a:ea typeface="微軟正黑體" panose="020B0604030504040204" pitchFamily="34" charset="-120"/>
                        </a:rPr>
                        <a:t>三、技專教授想看到的多元表現</a:t>
                      </a:r>
                      <a:r>
                        <a:rPr lang="en-US" altLang="zh-TW" sz="2000" dirty="0">
                          <a:latin typeface="微軟正黑體" panose="020B0604030504040204" pitchFamily="34" charset="-120"/>
                          <a:ea typeface="微軟正黑體" panose="020B0604030504040204" pitchFamily="34" charset="-120"/>
                        </a:rPr>
                        <a:t>P33~42</a:t>
                      </a: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如何展現你的素養 </a:t>
                      </a:r>
                      <a:r>
                        <a:rPr lang="en-US" altLang="zh-TW" sz="1800" dirty="0">
                          <a:solidFill>
                            <a:schemeClr val="tx1"/>
                          </a:solidFill>
                          <a:latin typeface="微軟正黑體" panose="020B0604030504040204" pitchFamily="34" charset="-120"/>
                          <a:ea typeface="微軟正黑體" panose="020B0604030504040204" pitchFamily="34" charset="-120"/>
                        </a:rPr>
                        <a:t>P24</a:t>
                      </a:r>
                      <a:endParaRPr lang="en-US" altLang="zh-TW"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p>
                      <a:pPr marL="177800" marR="0" indent="-177800" algn="l" rtl="0">
                        <a:lnSpc>
                          <a:spcPct val="90000"/>
                        </a:lnSpc>
                        <a:spcBef>
                          <a:spcPts val="0"/>
                        </a:spcBef>
                        <a:spcAft>
                          <a:spcPts val="0"/>
                        </a:spcAft>
                        <a:buClr>
                          <a:srgbClr val="000000"/>
                        </a:buClr>
                        <a:buFont typeface="Arial" panose="020B0604020202020204" pitchFamily="34" charset="0"/>
                        <a:buChar cha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如何展現與申請科系的關聯 </a:t>
                      </a:r>
                      <a:r>
                        <a:rPr lang="en-US" altLang="zh-TW" sz="1800" dirty="0">
                          <a:solidFill>
                            <a:schemeClr val="tx1"/>
                          </a:solidFill>
                          <a:latin typeface="微軟正黑體" panose="020B0604030504040204" pitchFamily="34" charset="-120"/>
                          <a:ea typeface="微軟正黑體" panose="020B0604030504040204" pitchFamily="34" charset="-120"/>
                        </a:rPr>
                        <a:t>P39</a:t>
                      </a:r>
                      <a:endParaRPr lang="en-US" altLang="zh-TW" sz="18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p>
                      <a:pPr marL="177800" marR="0" indent="-177800" algn="l" rtl="0">
                        <a:lnSpc>
                          <a:spcPct val="90000"/>
                        </a:lnSpc>
                        <a:spcBef>
                          <a:spcPts val="0"/>
                        </a:spcBef>
                        <a:spcAft>
                          <a:spcPts val="0"/>
                        </a:spcAft>
                        <a:buClr>
                          <a:srgbClr val="000000"/>
                        </a:buClr>
                        <a:buFont typeface="Arial" panose="020B0604020202020204" pitchFamily="34" charset="0"/>
                        <a:buChar cha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為何要不偏食呈現多元表現 </a:t>
                      </a:r>
                      <a:r>
                        <a:rPr lang="en-US" altLang="zh-TW" sz="1800" dirty="0">
                          <a:solidFill>
                            <a:schemeClr val="tx1"/>
                          </a:solidFill>
                          <a:latin typeface="微軟正黑體" panose="020B0604030504040204" pitchFamily="34" charset="-120"/>
                          <a:ea typeface="微軟正黑體" panose="020B0604030504040204" pitchFamily="34" charset="-120"/>
                        </a:rPr>
                        <a:t>P41</a:t>
                      </a:r>
                      <a:endPar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833928"/>
                  </a:ext>
                </a:extLst>
              </a:tr>
              <a:tr h="1105986">
                <a:tc rowSpan="2">
                  <a:txBody>
                    <a:bodyPr/>
                    <a:lstStyle/>
                    <a:p>
                      <a:pPr lvl="0" algn="ctr"/>
                      <a:r>
                        <a:rPr lang="zh-TW" altLang="en-US" sz="2400" b="1"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展現有特色的</a:t>
                      </a:r>
                      <a:br>
                        <a:rPr lang="en-US" altLang="zh-TW" sz="2400" b="1"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br>
                      <a:r>
                        <a:rPr lang="zh-TW" altLang="en-US" sz="2400" b="1" dirty="0">
                          <a:solidFill>
                            <a:schemeClr val="tx1"/>
                          </a:solidFill>
                          <a:latin typeface="微軟正黑體" panose="020B0604030504040204" pitchFamily="34" charset="-120"/>
                          <a:ea typeface="微軟正黑體" panose="020B0604030504040204" pitchFamily="34" charset="-120"/>
                        </a:rPr>
                        <a:t>學習歷程檔案</a:t>
                      </a:r>
                      <a:endParaRPr lang="en-US" altLang="zh-TW" sz="2400" b="1"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zh-TW" altLang="en-US" sz="2400" dirty="0">
                          <a:latin typeface="微軟正黑體" panose="020B0604030504040204" pitchFamily="34" charset="-120"/>
                          <a:ea typeface="微軟正黑體" panose="020B0604030504040204" pitchFamily="34" charset="-120"/>
                        </a:rPr>
                        <a:t>四、寫作大補帖 </a:t>
                      </a:r>
                      <a:r>
                        <a:rPr lang="en-US" altLang="zh-TW" sz="2000" dirty="0">
                          <a:latin typeface="微軟正黑體" panose="020B0604030504040204" pitchFamily="34" charset="-120"/>
                          <a:ea typeface="微軟正黑體" panose="020B0604030504040204" pitchFamily="34" charset="-120"/>
                        </a:rPr>
                        <a:t>P43~55</a:t>
                      </a:r>
                      <a:endParaRPr lang="en-US" altLang="zh-TW" sz="2400"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Rule1(P44)</a:t>
                      </a:r>
                      <a:r>
                        <a:rPr lang="zh-TW" altLang="en-US"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Rule2(P46)</a:t>
                      </a:r>
                      <a:r>
                        <a:rPr lang="zh-TW" altLang="en-US"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 、</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Rule3(P48)</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Rule4(P48)</a:t>
                      </a:r>
                      <a:r>
                        <a:rPr lang="zh-TW" altLang="en-US"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Rule5(P50)</a:t>
                      </a:r>
                      <a:r>
                        <a:rPr lang="zh-TW" altLang="en-US"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 、</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Rule6(P51)</a:t>
                      </a:r>
                      <a:endParaRPr lang="zh-TW" altLang="en-US" sz="1600" dirty="0">
                        <a:solidFill>
                          <a:schemeClr val="tx1"/>
                        </a:solidFill>
                        <a:latin typeface="微軟正黑體" panose="020B0604030504040204" pitchFamily="34" charset="-120"/>
                        <a:ea typeface="微軟正黑體" panose="020B0604030504040204" pitchFamily="34" charset="-120"/>
                      </a:endParaRPr>
                    </a:p>
                    <a:p>
                      <a:pPr algn="l"/>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Rule7(P53)</a:t>
                      </a:r>
                      <a:endParaRPr lang="zh-TW" altLang="en-US" sz="1600"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如何讓讀者迅速抓住重點</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Rule1</a:t>
                      </a:r>
                      <a:r>
                        <a:rPr lang="zh-TW" altLang="en-US"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5</a:t>
                      </a:r>
                    </a:p>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如何將表現轉換成解決問題的過程</a:t>
                      </a:r>
                      <a:r>
                        <a:rPr lang="en-US" altLang="zh-TW" sz="1600" b="0" i="0" u="none" strike="noStrike" cap="none" spc="-150" dirty="0">
                          <a:solidFill>
                            <a:srgbClr val="FF0000"/>
                          </a:solidFill>
                          <a:latin typeface="微軟正黑體" panose="020B0604030504040204" pitchFamily="34" charset="-120"/>
                          <a:ea typeface="微軟正黑體" panose="020B0604030504040204" pitchFamily="34" charset="-120"/>
                          <a:cs typeface="+mn-cs"/>
                          <a:sym typeface="Arial"/>
                        </a:rPr>
                        <a:t>Rule4</a:t>
                      </a:r>
                      <a:endParaRPr lang="en-US" altLang="zh-TW" sz="1400" b="0" i="0" u="none" strike="noStrike" cap="none" spc="-150" dirty="0">
                        <a:solidFill>
                          <a:srgbClr val="FF0000"/>
                        </a:solidFill>
                        <a:latin typeface="微軟正黑體" panose="020B0604030504040204" pitchFamily="34" charset="-120"/>
                        <a:ea typeface="微軟正黑體" panose="020B0604030504040204" pitchFamily="34" charset="-120"/>
                        <a:cs typeface="+mn-cs"/>
                        <a:sym typeface="Arial"/>
                      </a:endParaRPr>
                    </a:p>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如何清楚表達想法</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Rule2</a:t>
                      </a:r>
                      <a:r>
                        <a:rPr lang="zh-TW" altLang="en-US"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3</a:t>
                      </a:r>
                      <a:r>
                        <a:rPr lang="zh-TW" altLang="en-US" sz="16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7</a:t>
                      </a:r>
                      <a:endParaRPr lang="en-US" altLang="zh-TW" sz="20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endParaRPr>
                    </a:p>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如何去蕪存菁撰寫</a:t>
                      </a:r>
                      <a:r>
                        <a:rPr lang="en-US" altLang="zh-TW" sz="1600" b="0" i="0" u="none" strike="noStrike" cap="none" dirty="0">
                          <a:solidFill>
                            <a:srgbClr val="FF0000"/>
                          </a:solidFill>
                          <a:latin typeface="微軟正黑體" panose="020B0604030504040204" pitchFamily="34" charset="-120"/>
                          <a:ea typeface="微軟正黑體" panose="020B0604030504040204" pitchFamily="34" charset="-120"/>
                          <a:cs typeface="+mn-cs"/>
                          <a:sym typeface="Arial"/>
                        </a:rPr>
                        <a:t>Rule6</a:t>
                      </a:r>
                      <a:endParaRPr lang="en-US" altLang="zh-TW"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1273222"/>
                  </a:ext>
                </a:extLst>
              </a:tr>
              <a:tr h="84651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2400" b="1"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630238" marR="0" indent="-630238"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dirty="0">
                          <a:latin typeface="微軟正黑體" panose="020B0604030504040204" pitchFamily="34" charset="-120"/>
                          <a:ea typeface="微軟正黑體" panose="020B0604030504040204" pitchFamily="34" charset="-120"/>
                        </a:rPr>
                        <a:t>五、學習歷程檔案大比拚</a:t>
                      </a:r>
                      <a:r>
                        <a:rPr lang="en-US" altLang="zh-TW" sz="2000" dirty="0">
                          <a:latin typeface="微軟正黑體" panose="020B0604030504040204" pitchFamily="34" charset="-120"/>
                          <a:ea typeface="微軟正黑體" panose="020B0604030504040204" pitchFamily="34" charset="-120"/>
                        </a:rPr>
                        <a:t>P56~86</a:t>
                      </a: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如何運用寫作大補帖原則</a:t>
                      </a:r>
                      <a:endParaRPr lang="en-US" altLang="zh-TW"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p>
                      <a:pPr marL="177800" marR="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藉由集結之檔案引導出更佳撰寫方式</a:t>
                      </a:r>
                      <a:endParaRPr lang="en-US" altLang="zh-TW"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p>
                      <a:pPr marL="177800" marR="0" lvl="0" indent="-17780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lang="zh-TW" altLang="en-US"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rPr>
                        <a:t>培養組織與寫作能力</a:t>
                      </a:r>
                      <a:endParaRPr lang="en-US" altLang="zh-TW" sz="2000" b="0" i="0" u="none" strike="noStrike" cap="none" dirty="0">
                        <a:solidFill>
                          <a:schemeClr val="tx1"/>
                        </a:solidFill>
                        <a:latin typeface="微軟正黑體" panose="020B0604030504040204" pitchFamily="34" charset="-120"/>
                        <a:ea typeface="微軟正黑體" panose="020B0604030504040204" pitchFamily="34" charset="-120"/>
                        <a:cs typeface="+mn-cs"/>
                        <a:sym typeface="Aria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2375924"/>
                  </a:ext>
                </a:extLst>
              </a:tr>
            </a:tbl>
          </a:graphicData>
        </a:graphic>
      </p:graphicFrame>
      <p:sp>
        <p:nvSpPr>
          <p:cNvPr id="5" name="投影片編號版面配置區 4"/>
          <p:cNvSpPr>
            <a:spLocks noGrp="1"/>
          </p:cNvSpPr>
          <p:nvPr>
            <p:ph type="sldNum" sz="quarter" idx="12"/>
          </p:nvPr>
        </p:nvSpPr>
        <p:spPr/>
        <p:txBody>
          <a:bodyPr/>
          <a:lstStyle/>
          <a:p>
            <a:fld id="{DE9FEB3D-15CE-4E5F-AB35-1F7158CC1490}" type="slidenum">
              <a:rPr lang="zh-TW" altLang="en-US" smtClean="0"/>
              <a:t>7</a:t>
            </a:fld>
            <a:endParaRPr lang="zh-TW" altLang="en-US"/>
          </a:p>
        </p:txBody>
      </p:sp>
    </p:spTree>
    <p:extLst>
      <p:ext uri="{BB962C8B-B14F-4D97-AF65-F5344CB8AC3E}">
        <p14:creationId xmlns:p14="http://schemas.microsoft.com/office/powerpoint/2010/main" val="258974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矩形: 圓角 4">
            <a:extLst>
              <a:ext uri="{FF2B5EF4-FFF2-40B4-BE49-F238E27FC236}">
                <a16:creationId xmlns:a16="http://schemas.microsoft.com/office/drawing/2014/main" id="{D8D92932-EC1B-B384-69ED-067D4EA4BEE0}"/>
              </a:ext>
            </a:extLst>
          </p:cNvPr>
          <p:cNvSpPr/>
          <p:nvPr/>
        </p:nvSpPr>
        <p:spPr>
          <a:xfrm>
            <a:off x="1235076" y="4960379"/>
            <a:ext cx="4860924" cy="511834"/>
          </a:xfrm>
          <a:prstGeom prst="roundRect">
            <a:avLst/>
          </a:prstGeom>
          <a:solidFill>
            <a:srgbClr val="F7CFBB">
              <a:alpha val="45098"/>
            </a:srgbClr>
          </a:solidFill>
          <a:ln w="57150">
            <a:solidFill>
              <a:srgbClr val="D46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0490417E-DA78-01F6-1FF0-19D547CD5012}"/>
              </a:ext>
            </a:extLst>
          </p:cNvPr>
          <p:cNvSpPr/>
          <p:nvPr/>
        </p:nvSpPr>
        <p:spPr>
          <a:xfrm>
            <a:off x="1192434" y="3505290"/>
            <a:ext cx="5530419" cy="511834"/>
          </a:xfrm>
          <a:prstGeom prst="roundRect">
            <a:avLst/>
          </a:prstGeom>
          <a:solidFill>
            <a:srgbClr val="F7CFBB">
              <a:alpha val="45098"/>
            </a:srgbClr>
          </a:solidFill>
          <a:ln w="57150">
            <a:solidFill>
              <a:srgbClr val="D46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圓角 2">
            <a:extLst>
              <a:ext uri="{FF2B5EF4-FFF2-40B4-BE49-F238E27FC236}">
                <a16:creationId xmlns:a16="http://schemas.microsoft.com/office/drawing/2014/main" id="{8B1B2804-6DAF-B219-6659-787C71261A3E}"/>
              </a:ext>
            </a:extLst>
          </p:cNvPr>
          <p:cNvSpPr/>
          <p:nvPr/>
        </p:nvSpPr>
        <p:spPr>
          <a:xfrm>
            <a:off x="1235075" y="2461404"/>
            <a:ext cx="3870385" cy="511834"/>
          </a:xfrm>
          <a:prstGeom prst="roundRect">
            <a:avLst/>
          </a:prstGeom>
          <a:solidFill>
            <a:srgbClr val="F7CFBB">
              <a:alpha val="45098"/>
            </a:srgbClr>
          </a:solidFill>
          <a:ln w="57150">
            <a:solidFill>
              <a:srgbClr val="D46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Google Shape;161;p5"/>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手冊的章節與目標</a:t>
            </a:r>
            <a:endParaRPr dirty="0"/>
          </a:p>
        </p:txBody>
      </p:sp>
      <p:sp>
        <p:nvSpPr>
          <p:cNvPr id="162" name="Google Shape;162;p5"/>
          <p:cNvSpPr txBox="1">
            <a:spLocks noGrp="1"/>
          </p:cNvSpPr>
          <p:nvPr>
            <p:ph type="body" idx="1"/>
          </p:nvPr>
        </p:nvSpPr>
        <p:spPr>
          <a:xfrm>
            <a:off x="1235075" y="1314131"/>
            <a:ext cx="9963739" cy="5129531"/>
          </a:xfrm>
          <a:prstGeom prst="rect">
            <a:avLst/>
          </a:prstGeom>
          <a:noFill/>
          <a:ln>
            <a:noFill/>
          </a:ln>
        </p:spPr>
        <p:txBody>
          <a:bodyPr spcFirstLastPara="1" wrap="square" lIns="91425" tIns="45700" rIns="91425" bIns="45700" anchor="t" anchorCtr="0">
            <a:noAutofit/>
          </a:bodyPr>
          <a:lstStyle/>
          <a:p>
            <a:pPr marL="357188" marR="0" lvl="0" indent="-228600" algn="l" rtl="0">
              <a:lnSpc>
                <a:spcPct val="100000"/>
              </a:lnSpc>
              <a:spcAft>
                <a:spcPts val="0"/>
              </a:spcAft>
              <a:buClr>
                <a:srgbClr val="833C0B"/>
              </a:buClr>
              <a:buSzPts val="2800"/>
              <a:buFont typeface="Arial"/>
              <a:buChar char="•"/>
            </a:pPr>
            <a:r>
              <a:rPr lang="zh-TW" altLang="en-US" sz="2600" dirty="0">
                <a:latin typeface="微軟正黑體" panose="020B0604030504040204" pitchFamily="34" charset="-120"/>
                <a:ea typeface="微軟正黑體" panose="020B0604030504040204" pitchFamily="34" charset="-120"/>
              </a:rPr>
              <a:t>前言</a:t>
            </a:r>
            <a:endParaRPr lang="en-US" altLang="zh-TW" sz="2600" dirty="0">
              <a:latin typeface="微軟正黑體" panose="020B0604030504040204" pitchFamily="34" charset="-120"/>
              <a:ea typeface="微軟正黑體" panose="020B0604030504040204" pitchFamily="34" charset="-120"/>
            </a:endParaRPr>
          </a:p>
          <a:p>
            <a:pPr marL="627063" marR="0" lvl="0" indent="0" algn="l" rtl="0">
              <a:lnSpc>
                <a:spcPct val="100000"/>
              </a:lnSpc>
              <a:spcAft>
                <a:spcPts val="0"/>
              </a:spcAft>
              <a:buClr>
                <a:srgbClr val="833C0B"/>
              </a:buClr>
              <a:buSzPts val="2800"/>
              <a:buNone/>
            </a:pPr>
            <a:r>
              <a:rPr lang="zh-TW" altLang="en-US" sz="2600" dirty="0"/>
              <a:t>關於手冊的來龍去脈</a:t>
            </a:r>
            <a:endParaRPr lang="en-US" altLang="zh-TW" sz="2600" dirty="0"/>
          </a:p>
          <a:p>
            <a:pPr marL="0" marR="0" lvl="0" indent="0" algn="l" rtl="0">
              <a:lnSpc>
                <a:spcPct val="100000"/>
              </a:lnSpc>
              <a:spcAft>
                <a:spcPts val="0"/>
              </a:spcAft>
              <a:buClr>
                <a:srgbClr val="833C0B"/>
              </a:buClr>
              <a:buSzPts val="2800"/>
              <a:buNone/>
            </a:pPr>
            <a:r>
              <a:rPr lang="zh-TW" altLang="en-US" sz="2600" dirty="0">
                <a:latin typeface="微軟正黑體" panose="020B0604030504040204" pitchFamily="34" charset="-120"/>
                <a:ea typeface="微軟正黑體" panose="020B0604030504040204" pitchFamily="34" charset="-120"/>
              </a:rPr>
              <a:t>一、學習歷程檔案停看聽</a:t>
            </a:r>
            <a:endParaRPr lang="en-US" altLang="zh-TW" sz="2600" dirty="0">
              <a:latin typeface="微軟正黑體" panose="020B0604030504040204" pitchFamily="34" charset="-120"/>
              <a:ea typeface="微軟正黑體" panose="020B0604030504040204" pitchFamily="34" charset="-120"/>
            </a:endParaRPr>
          </a:p>
          <a:p>
            <a:pPr marL="358775" marR="0" lvl="0" indent="268288" algn="l" rtl="0">
              <a:lnSpc>
                <a:spcPct val="100000"/>
              </a:lnSpc>
              <a:spcAft>
                <a:spcPts val="0"/>
              </a:spcAft>
              <a:buClr>
                <a:srgbClr val="833C0B"/>
              </a:buClr>
              <a:buSzPts val="2800"/>
              <a:buNone/>
            </a:pPr>
            <a:r>
              <a:rPr lang="zh-TW" altLang="en-US" sz="2600" dirty="0"/>
              <a:t>讓讀者了解學習歷程檔案的理念與操作</a:t>
            </a:r>
            <a:endParaRPr lang="en-US" altLang="zh-TW" sz="2600" dirty="0"/>
          </a:p>
          <a:p>
            <a:pPr marL="0" marR="0" lvl="0" indent="0" algn="l" rtl="0">
              <a:lnSpc>
                <a:spcPct val="100000"/>
              </a:lnSpc>
              <a:spcAft>
                <a:spcPts val="0"/>
              </a:spcAft>
              <a:buClr>
                <a:srgbClr val="833C0B"/>
              </a:buClr>
              <a:buSzPts val="2800"/>
              <a:buNone/>
            </a:pPr>
            <a:r>
              <a:rPr lang="zh-TW" altLang="en-US" sz="2600" dirty="0">
                <a:latin typeface="微軟正黑體" panose="020B0604030504040204" pitchFamily="34" charset="-120"/>
                <a:ea typeface="微軟正黑體" panose="020B0604030504040204" pitchFamily="34" charset="-120"/>
              </a:rPr>
              <a:t>二、技專教授想看到的課程學習成果</a:t>
            </a:r>
            <a:endParaRPr lang="en-US" altLang="zh-TW" sz="2600" dirty="0">
              <a:latin typeface="微軟正黑體" panose="020B0604030504040204" pitchFamily="34" charset="-120"/>
              <a:ea typeface="微軟正黑體" panose="020B0604030504040204" pitchFamily="34" charset="-120"/>
            </a:endParaRPr>
          </a:p>
          <a:p>
            <a:pPr marL="273050" indent="354013">
              <a:lnSpc>
                <a:spcPct val="100000"/>
              </a:lnSpc>
              <a:buNone/>
            </a:pPr>
            <a:r>
              <a:rPr lang="zh-TW" altLang="en-US" sz="2600" dirty="0">
                <a:latin typeface="微軟正黑體" panose="020B0604030504040204" pitchFamily="34" charset="-120"/>
                <a:ea typeface="微軟正黑體" panose="020B0604030504040204" pitchFamily="34" charset="-120"/>
              </a:rPr>
              <a:t>讀者</a:t>
            </a:r>
            <a:r>
              <a:rPr lang="zh-TW" altLang="en-US" sz="2600" dirty="0"/>
              <a:t>了解技專教授對於課程學習成果的期待，讓大家在推甄時更有信心</a:t>
            </a:r>
            <a:endParaRPr lang="en-US" altLang="zh-TW" sz="2600" dirty="0">
              <a:latin typeface="微軟正黑體" panose="020B0604030504040204" pitchFamily="34" charset="-120"/>
              <a:ea typeface="微軟正黑體" panose="020B0604030504040204" pitchFamily="34" charset="-120"/>
            </a:endParaRPr>
          </a:p>
          <a:p>
            <a:pPr marL="0" lvl="0" indent="0">
              <a:lnSpc>
                <a:spcPct val="100000"/>
              </a:lnSpc>
              <a:buNone/>
            </a:pPr>
            <a:r>
              <a:rPr lang="zh-TW" altLang="en-US" sz="2600" dirty="0">
                <a:latin typeface="微軟正黑體" panose="020B0604030504040204" pitchFamily="34" charset="-120"/>
                <a:ea typeface="微軟正黑體" panose="020B0604030504040204" pitchFamily="34" charset="-120"/>
              </a:rPr>
              <a:t>三、技專教授想看到的多元表現</a:t>
            </a:r>
            <a:endParaRPr lang="en-US" altLang="zh-TW" sz="2600" dirty="0">
              <a:latin typeface="微軟正黑體" panose="020B0604030504040204" pitchFamily="34" charset="-120"/>
              <a:ea typeface="微軟正黑體" panose="020B0604030504040204" pitchFamily="34" charset="-120"/>
            </a:endParaRPr>
          </a:p>
          <a:p>
            <a:pPr marL="269875" marR="0" lvl="0" indent="357188" algn="l" rtl="0">
              <a:lnSpc>
                <a:spcPct val="100000"/>
              </a:lnSpc>
              <a:spcAft>
                <a:spcPts val="0"/>
              </a:spcAft>
              <a:buClr>
                <a:srgbClr val="833C0B"/>
              </a:buClr>
              <a:buSzPts val="2800"/>
              <a:buNone/>
            </a:pPr>
            <a:r>
              <a:rPr lang="zh-TW" altLang="en-US" sz="2600" dirty="0"/>
              <a:t>讓讀者了解技專教授對於多元表現的期待，讓大家</a:t>
            </a:r>
            <a:br>
              <a:rPr lang="en-US" altLang="zh-TW" sz="2600" dirty="0"/>
            </a:br>
            <a:r>
              <a:rPr lang="zh-TW" altLang="en-US" sz="2600" dirty="0"/>
              <a:t>在推甄時更有信心</a:t>
            </a:r>
          </a:p>
          <a:p>
            <a:pPr marL="228600" marR="0" lvl="0" indent="-50800" algn="l" rtl="0">
              <a:lnSpc>
                <a:spcPct val="90000"/>
              </a:lnSpc>
              <a:spcBef>
                <a:spcPts val="1000"/>
              </a:spcBef>
              <a:spcAft>
                <a:spcPts val="0"/>
              </a:spcAft>
              <a:buClr>
                <a:srgbClr val="833C0B"/>
              </a:buClr>
              <a:buSzPts val="2800"/>
              <a:buFont typeface="Arial"/>
              <a:buNone/>
            </a:pPr>
            <a:endParaRPr sz="2800" dirty="0">
              <a:solidFill>
                <a:srgbClr val="833C0B"/>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a:stretch/>
        </p:blipFill>
        <p:spPr>
          <a:xfrm flipH="1">
            <a:off x="5723505" y="747712"/>
            <a:ext cx="744990" cy="496660"/>
          </a:xfrm>
          <a:prstGeom prst="rect">
            <a:avLst/>
          </a:prstGeom>
          <a:noFill/>
          <a:ln>
            <a:noFill/>
          </a:ln>
        </p:spPr>
      </p:pic>
      <p:pic>
        <p:nvPicPr>
          <p:cNvPr id="165" name="Google Shape;165;p5"/>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7ED328B3-E346-6BE2-6F80-6A82BDEF4A83}"/>
              </a:ext>
            </a:extLst>
          </p:cNvPr>
          <p:cNvPicPr>
            <a:picLocks noChangeAspect="1"/>
          </p:cNvPicPr>
          <p:nvPr/>
        </p:nvPicPr>
        <p:blipFill>
          <a:blip r:embed="rId5"/>
          <a:stretch>
            <a:fillRect/>
          </a:stretch>
        </p:blipFill>
        <p:spPr>
          <a:xfrm>
            <a:off x="10021824" y="5050153"/>
            <a:ext cx="1538065" cy="1393509"/>
          </a:xfrm>
          <a:prstGeom prst="rect">
            <a:avLst/>
          </a:prstGeom>
        </p:spPr>
      </p:pic>
    </p:spTree>
    <p:extLst>
      <p:ext uri="{BB962C8B-B14F-4D97-AF65-F5344CB8AC3E}">
        <p14:creationId xmlns:p14="http://schemas.microsoft.com/office/powerpoint/2010/main" val="3570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74DF5D27-530B-658E-FD94-9A94CEC124FD}"/>
            </a:ext>
          </a:extLst>
        </p:cNvPr>
        <p:cNvGrpSpPr/>
        <p:nvPr/>
      </p:nvGrpSpPr>
      <p:grpSpPr>
        <a:xfrm>
          <a:off x="0" y="0"/>
          <a:ext cx="0" cy="0"/>
          <a:chOff x="0" y="0"/>
          <a:chExt cx="0" cy="0"/>
        </a:xfrm>
      </p:grpSpPr>
      <p:sp>
        <p:nvSpPr>
          <p:cNvPr id="3" name="矩形: 圓角 2">
            <a:extLst>
              <a:ext uri="{FF2B5EF4-FFF2-40B4-BE49-F238E27FC236}">
                <a16:creationId xmlns:a16="http://schemas.microsoft.com/office/drawing/2014/main" id="{F580515B-5C9B-3BC0-0050-91459546A99B}"/>
              </a:ext>
            </a:extLst>
          </p:cNvPr>
          <p:cNvSpPr/>
          <p:nvPr/>
        </p:nvSpPr>
        <p:spPr>
          <a:xfrm>
            <a:off x="1140073" y="4039471"/>
            <a:ext cx="3897753" cy="511834"/>
          </a:xfrm>
          <a:prstGeom prst="roundRect">
            <a:avLst/>
          </a:prstGeom>
          <a:solidFill>
            <a:srgbClr val="F7CFBB">
              <a:alpha val="45098"/>
            </a:srgbClr>
          </a:solidFill>
          <a:ln w="57150">
            <a:solidFill>
              <a:srgbClr val="D46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B68B84B7-18F9-8C08-B9BF-5F77077901DF}"/>
              </a:ext>
            </a:extLst>
          </p:cNvPr>
          <p:cNvSpPr/>
          <p:nvPr/>
        </p:nvSpPr>
        <p:spPr>
          <a:xfrm>
            <a:off x="1140073" y="1508138"/>
            <a:ext cx="2626795" cy="511834"/>
          </a:xfrm>
          <a:prstGeom prst="roundRect">
            <a:avLst/>
          </a:prstGeom>
          <a:solidFill>
            <a:srgbClr val="F7CFBB">
              <a:alpha val="45098"/>
            </a:srgbClr>
          </a:solidFill>
          <a:ln w="57150">
            <a:solidFill>
              <a:srgbClr val="D46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Google Shape;161;p5">
            <a:extLst>
              <a:ext uri="{FF2B5EF4-FFF2-40B4-BE49-F238E27FC236}">
                <a16:creationId xmlns:a16="http://schemas.microsoft.com/office/drawing/2014/main" id="{10077E49-96FE-6E99-50B9-B24E9AE174DF}"/>
              </a:ext>
            </a:extLst>
          </p:cNvPr>
          <p:cNvSpPr txBox="1">
            <a:spLocks noGrp="1"/>
          </p:cNvSpPr>
          <p:nvPr>
            <p:ph type="title"/>
          </p:nvPr>
        </p:nvSpPr>
        <p:spPr>
          <a:xfrm>
            <a:off x="1192434" y="365125"/>
            <a:ext cx="101613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43C0C"/>
              </a:buClr>
              <a:buSzPts val="4400"/>
              <a:buFont typeface="Arial"/>
              <a:buNone/>
            </a:pPr>
            <a:r>
              <a:rPr lang="zh-TW" altLang="en-US" dirty="0"/>
              <a:t>手冊的章節與目標</a:t>
            </a:r>
            <a:endParaRPr dirty="0"/>
          </a:p>
        </p:txBody>
      </p:sp>
      <p:sp>
        <p:nvSpPr>
          <p:cNvPr id="162" name="Google Shape;162;p5">
            <a:extLst>
              <a:ext uri="{FF2B5EF4-FFF2-40B4-BE49-F238E27FC236}">
                <a16:creationId xmlns:a16="http://schemas.microsoft.com/office/drawing/2014/main" id="{FBD4124C-0592-4ACB-AE20-F660C090334A}"/>
              </a:ext>
            </a:extLst>
          </p:cNvPr>
          <p:cNvSpPr txBox="1">
            <a:spLocks noGrp="1"/>
          </p:cNvSpPr>
          <p:nvPr>
            <p:ph type="body" idx="1"/>
          </p:nvPr>
        </p:nvSpPr>
        <p:spPr>
          <a:xfrm>
            <a:off x="1187574" y="1351250"/>
            <a:ext cx="10118725" cy="521955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Aft>
                <a:spcPts val="0"/>
              </a:spcAft>
              <a:buClr>
                <a:srgbClr val="833C0B"/>
              </a:buClr>
              <a:buSzPts val="2800"/>
              <a:buNone/>
            </a:pPr>
            <a:r>
              <a:rPr lang="zh-TW" altLang="en-US" sz="2600" dirty="0">
                <a:latin typeface="微軟正黑體" panose="020B0604030504040204" pitchFamily="34" charset="-120"/>
                <a:ea typeface="微軟正黑體" panose="020B0604030504040204" pitchFamily="34" charset="-120"/>
              </a:rPr>
              <a:t>四、寫作大補帖</a:t>
            </a:r>
            <a:endParaRPr lang="en-US" altLang="zh-TW" sz="2600" dirty="0">
              <a:latin typeface="微軟正黑體" panose="020B0604030504040204" pitchFamily="34" charset="-120"/>
              <a:ea typeface="微軟正黑體" panose="020B0604030504040204" pitchFamily="34" charset="-120"/>
            </a:endParaRPr>
          </a:p>
          <a:p>
            <a:pPr marL="265113" indent="361950">
              <a:lnSpc>
                <a:spcPct val="120000"/>
              </a:lnSpc>
              <a:spcBef>
                <a:spcPts val="600"/>
              </a:spcBef>
              <a:buNone/>
            </a:pPr>
            <a:r>
              <a:rPr lang="zh-TW" altLang="en-US" sz="2600" dirty="0"/>
              <a:t>告訴讀者如何精要的表現他們的</a:t>
            </a:r>
            <a:r>
              <a:rPr lang="zh-TW" altLang="en-US" sz="2600" dirty="0">
                <a:solidFill>
                  <a:srgbClr val="C00000"/>
                </a:solidFill>
                <a:latin typeface="微軟正黑體" panose="020B0604030504040204" pitchFamily="34" charset="-120"/>
                <a:ea typeface="微軟正黑體" panose="020B0604030504040204" pitchFamily="34" charset="-120"/>
              </a:rPr>
              <a:t>所學所思所想</a:t>
            </a:r>
            <a:r>
              <a:rPr lang="zh-TW" altLang="en-US" sz="2600" dirty="0"/>
              <a:t>，不僅能幫助讀者完成能夠</a:t>
            </a:r>
            <a:r>
              <a:rPr lang="zh-TW" altLang="en-US" sz="2600" dirty="0">
                <a:solidFill>
                  <a:srgbClr val="C00000"/>
                </a:solidFill>
                <a:latin typeface="微軟正黑體" panose="020B0604030504040204" pitchFamily="34" charset="-120"/>
                <a:ea typeface="微軟正黑體" panose="020B0604030504040204" pitchFamily="34" charset="-120"/>
              </a:rPr>
              <a:t>展現他們特色</a:t>
            </a:r>
            <a:r>
              <a:rPr lang="zh-TW" altLang="en-US" sz="2600" dirty="0"/>
              <a:t>的學習歷程檔案，更能培養讀者的</a:t>
            </a:r>
            <a:r>
              <a:rPr lang="zh-TW" altLang="en-US" sz="2600" dirty="0">
                <a:solidFill>
                  <a:srgbClr val="C00000"/>
                </a:solidFill>
                <a:latin typeface="微軟正黑體" panose="020B0604030504040204" pitchFamily="34" charset="-120"/>
                <a:ea typeface="微軟正黑體" panose="020B0604030504040204" pitchFamily="34" charset="-120"/>
              </a:rPr>
              <a:t>組織與寫作能力</a:t>
            </a:r>
            <a:r>
              <a:rPr lang="zh-TW" altLang="en-US" sz="2600" dirty="0"/>
              <a:t>，對於未來的求學與就業都有幫助，真正做到</a:t>
            </a:r>
            <a:r>
              <a:rPr lang="en-US" altLang="zh-TW" sz="2600" dirty="0"/>
              <a:t>108</a:t>
            </a:r>
            <a:r>
              <a:rPr lang="zh-TW" altLang="en-US" sz="2600" dirty="0"/>
              <a:t>課綱養成同學「帶得走的能力」的目標</a:t>
            </a:r>
          </a:p>
          <a:p>
            <a:pPr marL="0" marR="0" lvl="0" indent="0" algn="l" rtl="0">
              <a:lnSpc>
                <a:spcPct val="120000"/>
              </a:lnSpc>
              <a:spcBef>
                <a:spcPts val="600"/>
              </a:spcBef>
              <a:spcAft>
                <a:spcPts val="0"/>
              </a:spcAft>
              <a:buClr>
                <a:srgbClr val="833C0B"/>
              </a:buClr>
              <a:buSzPts val="2800"/>
              <a:buNone/>
            </a:pPr>
            <a:r>
              <a:rPr lang="zh-TW" altLang="en-US" sz="2600" dirty="0">
                <a:latin typeface="微軟正黑體" panose="020B0604030504040204" pitchFamily="34" charset="-120"/>
                <a:ea typeface="微軟正黑體" panose="020B0604030504040204" pitchFamily="34" charset="-120"/>
              </a:rPr>
              <a:t>五、學習歷程檔案大比拚</a:t>
            </a:r>
            <a:endParaRPr lang="en-US" altLang="zh-TW" sz="2600" dirty="0">
              <a:latin typeface="微軟正黑體" panose="020B0604030504040204" pitchFamily="34" charset="-120"/>
              <a:ea typeface="微軟正黑體" panose="020B0604030504040204" pitchFamily="34" charset="-120"/>
            </a:endParaRPr>
          </a:p>
          <a:p>
            <a:pPr marL="273050" lvl="0" indent="354013">
              <a:lnSpc>
                <a:spcPct val="120000"/>
              </a:lnSpc>
              <a:spcBef>
                <a:spcPts val="600"/>
              </a:spcBef>
              <a:buNone/>
            </a:pPr>
            <a:r>
              <a:rPr lang="zh-TW" altLang="en-US" sz="2600" dirty="0"/>
              <a:t>除了讓讀者對於學習歷程檔案到底可以長成什麼樣子</a:t>
            </a:r>
            <a:br>
              <a:rPr lang="en-US" altLang="zh-TW" sz="2600" dirty="0"/>
            </a:br>
            <a:r>
              <a:rPr lang="zh-TW" altLang="en-US" sz="2600" dirty="0"/>
              <a:t>更有概念，還可藉著指出之前學長姐學習歷程檔案好的</a:t>
            </a:r>
            <a:br>
              <a:rPr lang="en-US" altLang="zh-TW" sz="2600" dirty="0"/>
            </a:br>
            <a:r>
              <a:rPr lang="zh-TW" altLang="en-US" sz="2600" dirty="0"/>
              <a:t>與壞的地方，幫助讀者思考如何讓自己的學習歷程檔案</a:t>
            </a:r>
            <a:br>
              <a:rPr lang="en-US" altLang="zh-TW" sz="2600" dirty="0"/>
            </a:br>
            <a:r>
              <a:rPr lang="zh-TW" altLang="en-US" sz="2600" dirty="0"/>
              <a:t>變得更好。</a:t>
            </a:r>
            <a:endParaRPr lang="en-US" altLang="zh-TW" sz="2600" dirty="0"/>
          </a:p>
          <a:p>
            <a:pPr marL="0" lvl="0" indent="895350">
              <a:lnSpc>
                <a:spcPct val="120000"/>
              </a:lnSpc>
              <a:buNone/>
            </a:pPr>
            <a:endParaRPr lang="en-US" altLang="zh-TW" dirty="0">
              <a:latin typeface="微軟正黑體" panose="020B0604030504040204" pitchFamily="34" charset="-120"/>
              <a:ea typeface="微軟正黑體" panose="020B0604030504040204" pitchFamily="34" charset="-120"/>
            </a:endParaRPr>
          </a:p>
        </p:txBody>
      </p:sp>
      <p:pic>
        <p:nvPicPr>
          <p:cNvPr id="164" name="Google Shape;164;p5">
            <a:extLst>
              <a:ext uri="{FF2B5EF4-FFF2-40B4-BE49-F238E27FC236}">
                <a16:creationId xmlns:a16="http://schemas.microsoft.com/office/drawing/2014/main" id="{497B1D35-F280-92B0-9A47-064FD3569972}"/>
              </a:ext>
            </a:extLst>
          </p:cNvPr>
          <p:cNvPicPr preferRelativeResize="0"/>
          <p:nvPr/>
        </p:nvPicPr>
        <p:blipFill rotWithShape="1">
          <a:blip r:embed="rId3">
            <a:alphaModFix/>
          </a:blip>
          <a:srcRect/>
          <a:stretch/>
        </p:blipFill>
        <p:spPr>
          <a:xfrm flipH="1">
            <a:off x="5723505" y="747712"/>
            <a:ext cx="744990" cy="496660"/>
          </a:xfrm>
          <a:prstGeom prst="rect">
            <a:avLst/>
          </a:prstGeom>
          <a:noFill/>
          <a:ln>
            <a:noFill/>
          </a:ln>
        </p:spPr>
      </p:pic>
      <p:pic>
        <p:nvPicPr>
          <p:cNvPr id="165" name="Google Shape;165;p5">
            <a:extLst>
              <a:ext uri="{FF2B5EF4-FFF2-40B4-BE49-F238E27FC236}">
                <a16:creationId xmlns:a16="http://schemas.microsoft.com/office/drawing/2014/main" id="{92A5E397-C1BA-AFB2-CF27-10D2999BB3EA}"/>
              </a:ext>
            </a:extLst>
          </p:cNvPr>
          <p:cNvPicPr preferRelativeResize="0"/>
          <p:nvPr/>
        </p:nvPicPr>
        <p:blipFill rotWithShape="1">
          <a:blip r:embed="rId4">
            <a:alphaModFix/>
          </a:blip>
          <a:srcRect/>
          <a:stretch/>
        </p:blipFill>
        <p:spPr>
          <a:xfrm>
            <a:off x="7931189" y="632560"/>
            <a:ext cx="3267625" cy="389406"/>
          </a:xfrm>
          <a:prstGeom prst="rect">
            <a:avLst/>
          </a:prstGeom>
          <a:noFill/>
          <a:ln>
            <a:noFill/>
          </a:ln>
        </p:spPr>
      </p:pic>
      <p:pic>
        <p:nvPicPr>
          <p:cNvPr id="2" name="圖片 1">
            <a:extLst>
              <a:ext uri="{FF2B5EF4-FFF2-40B4-BE49-F238E27FC236}">
                <a16:creationId xmlns:a16="http://schemas.microsoft.com/office/drawing/2014/main" id="{54C47502-B669-399D-1C3A-36C8739BBA4B}"/>
              </a:ext>
            </a:extLst>
          </p:cNvPr>
          <p:cNvPicPr>
            <a:picLocks noChangeAspect="1"/>
          </p:cNvPicPr>
          <p:nvPr/>
        </p:nvPicPr>
        <p:blipFill>
          <a:blip r:embed="rId5"/>
          <a:stretch>
            <a:fillRect/>
          </a:stretch>
        </p:blipFill>
        <p:spPr>
          <a:xfrm>
            <a:off x="9836612" y="4796600"/>
            <a:ext cx="1621677" cy="1469263"/>
          </a:xfrm>
          <a:prstGeom prst="rect">
            <a:avLst/>
          </a:prstGeom>
        </p:spPr>
      </p:pic>
    </p:spTree>
    <p:extLst>
      <p:ext uri="{BB962C8B-B14F-4D97-AF65-F5344CB8AC3E}">
        <p14:creationId xmlns:p14="http://schemas.microsoft.com/office/powerpoint/2010/main" val="4090790637"/>
      </p:ext>
    </p:extLst>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TotalTime>
  <Words>3635</Words>
  <Application>Microsoft Office PowerPoint</Application>
  <PresentationFormat>寬螢幕</PresentationFormat>
  <Paragraphs>321</Paragraphs>
  <Slides>59</Slides>
  <Notes>48</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59</vt:i4>
      </vt:variant>
    </vt:vector>
  </HeadingPairs>
  <TitlesOfParts>
    <vt:vector size="71" baseType="lpstr">
      <vt:lpstr>微軟正黑體</vt:lpstr>
      <vt:lpstr>Oswald</vt:lpstr>
      <vt:lpstr>Wingdings</vt:lpstr>
      <vt:lpstr>Calibri Light</vt:lpstr>
      <vt:lpstr>新細明體</vt:lpstr>
      <vt:lpstr>MS UI Gothic</vt:lpstr>
      <vt:lpstr>Arial</vt:lpstr>
      <vt:lpstr>Calibri</vt:lpstr>
      <vt:lpstr>맑은 고딕</vt:lpstr>
      <vt:lpstr>Office 佈景主題</vt:lpstr>
      <vt:lpstr>2_Office 佈景主題</vt:lpstr>
      <vt:lpstr>3_Office 佈景主題</vt:lpstr>
      <vt:lpstr>「學習歷程-課程學習成果 呈現指南(專業群科)」導讀</vt:lpstr>
      <vt:lpstr>簡報大綱</vt:lpstr>
      <vt:lpstr>未來議起來簡介</vt:lpstr>
      <vt:lpstr>未來議起來簡介</vt:lpstr>
      <vt:lpstr>「學習歷程-課程學習成果呈現指南(專業群科)」手冊導讀</vt:lpstr>
      <vt:lpstr>手冊的安排</vt:lpstr>
      <vt:lpstr>PowerPoint 簡報</vt:lpstr>
      <vt:lpstr>手冊的章節與目標</vt:lpstr>
      <vt:lpstr>手冊的章節與目標</vt:lpstr>
      <vt:lpstr>學習歷程檔案停看聽</vt:lpstr>
      <vt:lpstr>學習歷程檔案停看聽</vt:lpstr>
      <vt:lpstr>學習歷程檔案停看聽</vt:lpstr>
      <vt:lpstr>學習歷程檔案停看聽</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想看到的課程學習成果</vt:lpstr>
      <vt:lpstr>想看到的多元表現</vt:lpstr>
      <vt:lpstr>想看到的多元表現</vt:lpstr>
      <vt:lpstr>想看到的多元表現</vt:lpstr>
      <vt:lpstr>想看到的多元表現</vt:lpstr>
      <vt:lpstr>想看到的多元表現</vt:lpstr>
      <vt:lpstr>寫作大補帖</vt:lpstr>
      <vt:lpstr>學習歷程檔案大比拚</vt:lpstr>
      <vt:lpstr>學習歷程檔案大比拚</vt:lpstr>
      <vt:lpstr>最後的檢查</vt:lpstr>
      <vt:lpstr>其餘的提醒</vt:lpstr>
      <vt:lpstr>讓手冊幫助同學</vt:lpstr>
      <vt:lpstr>讓手冊幫助同學</vt:lpstr>
      <vt:lpstr>讓手冊幫助同學</vt:lpstr>
      <vt:lpstr>讓手冊幫助同學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祝福大家準備學習歷程檔案 順順利利！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學習歷程檔案與升學的重要性</dc:title>
  <dc:creator>MIHC</dc:creator>
  <cp:lastModifiedBy>tnssh</cp:lastModifiedBy>
  <cp:revision>154</cp:revision>
  <dcterms:created xsi:type="dcterms:W3CDTF">2023-02-08T08:36:21Z</dcterms:created>
  <dcterms:modified xsi:type="dcterms:W3CDTF">2025-03-12T08:49:55Z</dcterms:modified>
</cp:coreProperties>
</file>