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</p:sldIdLst>
  <p:sldSz cx="9144000" cy="6858000" type="screen4x3"/>
  <p:notesSz cx="6797675" cy="9928225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8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2015/10/30</a:t>
            </a:fld>
            <a:endParaRPr lang="zh-TW" alt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2015/10/30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2015/10/30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2015/10/30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2015/10/30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2015/10/30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2015/10/30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2015/10/30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2015/10/30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2015/10/30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2015/10/30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E2C9957-2B49-4C78-BC6F-F59EF6AC0CB9}" type="datetimeFigureOut">
              <a:rPr lang="zh-TW" altLang="en-US" smtClean="0"/>
              <a:t>2015/10/30</a:t>
            </a:fld>
            <a:endParaRPr lang="zh-TW" alt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 idx="4294967295"/>
          </p:nvPr>
        </p:nvSpPr>
        <p:spPr>
          <a:xfrm>
            <a:off x="755576" y="2136979"/>
            <a:ext cx="3672408" cy="782637"/>
          </a:xfrm>
        </p:spPr>
        <p:txBody>
          <a:bodyPr>
            <a:normAutofit fontScale="90000"/>
          </a:bodyPr>
          <a:lstStyle/>
          <a:p>
            <a:r>
              <a:rPr lang="zh-TW" altLang="en-US" sz="2800" dirty="0">
                <a:solidFill>
                  <a:schemeClr val="tx1"/>
                </a:solidFill>
              </a:rPr>
              <a:t>木棉花</a:t>
            </a:r>
            <a:r>
              <a:rPr lang="en-US" altLang="zh-TW" dirty="0" smtClean="0">
                <a:solidFill>
                  <a:schemeClr val="tx1"/>
                </a:solidFill>
              </a:rPr>
              <a:t/>
            </a:r>
            <a:br>
              <a:rPr lang="en-US" altLang="zh-TW" dirty="0" smtClean="0">
                <a:solidFill>
                  <a:schemeClr val="tx1"/>
                </a:solidFill>
              </a:rPr>
            </a:br>
            <a:r>
              <a:rPr lang="zh-TW" altLang="en-US" sz="2000" dirty="0" smtClean="0">
                <a:solidFill>
                  <a:schemeClr val="tx1"/>
                </a:solidFill>
              </a:rPr>
              <a:t>學名</a:t>
            </a:r>
            <a:r>
              <a:rPr lang="zh-TW" altLang="zh-TW" sz="20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en-US" altLang="zh-TW" sz="2200" i="1" dirty="0" err="1">
                <a:solidFill>
                  <a:schemeClr val="tx1"/>
                </a:solidFill>
                <a:latin typeface="+mj-ea"/>
              </a:rPr>
              <a:t>Bombax</a:t>
            </a:r>
            <a:r>
              <a:rPr lang="en-US" altLang="zh-TW" sz="2200" i="1" dirty="0">
                <a:solidFill>
                  <a:schemeClr val="tx1"/>
                </a:solidFill>
                <a:latin typeface="+mj-ea"/>
              </a:rPr>
              <a:t> </a:t>
            </a:r>
            <a:r>
              <a:rPr lang="en-US" altLang="zh-TW" sz="2200" i="1" dirty="0" err="1" smtClean="0">
                <a:solidFill>
                  <a:schemeClr val="tx1"/>
                </a:solidFill>
                <a:latin typeface="+mj-ea"/>
              </a:rPr>
              <a:t>ceiba</a:t>
            </a:r>
            <a:r>
              <a:rPr lang="en-US" altLang="zh-TW" sz="2200" i="1" dirty="0" smtClean="0">
                <a:solidFill>
                  <a:schemeClr val="tx1"/>
                </a:solidFill>
                <a:latin typeface="+mj-ea"/>
              </a:rPr>
              <a:t> </a:t>
            </a:r>
            <a:r>
              <a:rPr lang="en-US" altLang="zh-TW" sz="2200" dirty="0" smtClean="0">
                <a:solidFill>
                  <a:schemeClr val="tx1"/>
                </a:solidFill>
                <a:latin typeface="+mj-ea"/>
              </a:rPr>
              <a:t>L.</a:t>
            </a:r>
            <a:endParaRPr lang="zh-TW" altLang="en-US" sz="2200" dirty="0">
              <a:solidFill>
                <a:schemeClr val="tx1"/>
              </a:solidFill>
              <a:latin typeface="+mj-ea"/>
            </a:endParaRPr>
          </a:p>
        </p:txBody>
      </p:sp>
      <p:graphicFrame>
        <p:nvGraphicFramePr>
          <p:cNvPr id="11" name="內容版面配置區 10"/>
          <p:cNvGraphicFramePr>
            <a:graphicFrameLocks noGrp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905580699"/>
              </p:ext>
            </p:extLst>
          </p:nvPr>
        </p:nvGraphicFramePr>
        <p:xfrm>
          <a:off x="581147" y="3096372"/>
          <a:ext cx="4752000" cy="30689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9261"/>
                <a:gridCol w="4002739"/>
              </a:tblGrid>
              <a:tr h="53446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529080" algn="r"/>
                        </a:tabLst>
                      </a:pPr>
                      <a:r>
                        <a:rPr lang="zh-TW" altLang="en-US" sz="1400" b="0" kern="1200" dirty="0" smtClean="0">
                          <a:solidFill>
                            <a:schemeClr val="bg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別</a:t>
                      </a:r>
                      <a:r>
                        <a:rPr lang="zh-TW" sz="1400" b="0" kern="1200" dirty="0" smtClean="0">
                          <a:solidFill>
                            <a:schemeClr val="bg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稱</a:t>
                      </a:r>
                      <a:endParaRPr lang="zh-TW" sz="1400" b="0" kern="100" dirty="0">
                        <a:solidFill>
                          <a:schemeClr val="bg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zh-TW" altLang="en-US" sz="1400" b="0" i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紅棉、斑芝樹、</a:t>
                      </a:r>
                      <a:r>
                        <a:rPr kumimoji="0" lang="zh-TW" altLang="en-US" sz="1400" b="0" i="0" kern="120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木棉樹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</a:tr>
              <a:tr h="53446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altLang="en-US" sz="1400" b="0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科名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altLang="en-US" sz="1400" b="0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木棉科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</a:tr>
              <a:tr h="53446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400" b="0" kern="12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原產地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印度、緬甸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</a:tr>
              <a:tr h="41283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400" b="0" ker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簡介</a:t>
                      </a:r>
                      <a:endParaRPr lang="zh-TW" sz="1400" b="0" kern="10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落葉喬木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/>
                          <a:ea typeface="標楷體"/>
                          <a:cs typeface="+mn-cs"/>
                        </a:rPr>
                        <a:t>，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樹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高可達</a:t>
                      </a:r>
                      <a:r>
                        <a:rPr kumimoji="0" lang="en-US" altLang="zh-TW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20</a:t>
                      </a:r>
                      <a:r>
                        <a:rPr kumimoji="0" lang="zh-TW" altLang="en-US" sz="1400" b="0" i="0" kern="120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公尺</a:t>
                      </a:r>
                      <a:r>
                        <a:rPr kumimoji="0" lang="zh-TW" altLang="en-US" sz="1400" b="0" i="0" kern="120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，具瘤刺</a:t>
                      </a:r>
                      <a:r>
                        <a:rPr kumimoji="0" lang="zh-TW" altLang="en-US" sz="1400" b="0" i="0" kern="1200" smtClean="0">
                          <a:solidFill>
                            <a:schemeClr val="dk1"/>
                          </a:solidFill>
                          <a:effectLst/>
                          <a:latin typeface="標楷體"/>
                          <a:ea typeface="標楷體"/>
                          <a:cs typeface="+mn-cs"/>
                        </a:rPr>
                        <a:t>，</a:t>
                      </a:r>
                      <a:r>
                        <a:rPr kumimoji="0" lang="zh-TW" altLang="en-US" sz="1400" b="0" i="0" kern="120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幼樹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時樹皮和枝條具有短而粗的圓錐狀</a:t>
                      </a:r>
                      <a:r>
                        <a:rPr kumimoji="0" lang="zh-TW" altLang="en-US" sz="1400" b="0" i="0" kern="120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刺</a:t>
                      </a:r>
                      <a:r>
                        <a:rPr kumimoji="0" lang="zh-TW" altLang="en-US" sz="1400" b="0" i="0" kern="120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，為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一種</a:t>
                      </a:r>
                      <a:r>
                        <a:rPr kumimoji="0" lang="zh-TW" altLang="en-US" sz="1400" b="0" i="0" kern="120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自衛</a:t>
                      </a:r>
                      <a:r>
                        <a:rPr kumimoji="0" lang="zh-TW" altLang="en-US" sz="1400" b="0" i="0" kern="120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武器</a:t>
                      </a:r>
                      <a:r>
                        <a:rPr kumimoji="0" lang="zh-TW" altLang="en-US" sz="1400" b="0" i="0" kern="1200" smtClean="0">
                          <a:solidFill>
                            <a:schemeClr val="dk1"/>
                          </a:solidFill>
                          <a:effectLst/>
                          <a:latin typeface="新細明體"/>
                          <a:ea typeface="新細明體"/>
                          <a:cs typeface="+mn-cs"/>
                        </a:rPr>
                        <a:t>。</a:t>
                      </a:r>
                      <a:r>
                        <a:rPr kumimoji="0" lang="zh-TW" altLang="en-US" sz="1400" b="0" i="0" kern="120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葉</a:t>
                      </a:r>
                      <a:r>
                        <a:rPr kumimoji="0" lang="zh-TW" altLang="en-US" sz="1400" b="0" i="0" kern="120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互生</a:t>
                      </a:r>
                      <a:r>
                        <a:rPr kumimoji="0" lang="zh-TW" altLang="en-US" sz="1400" b="0" i="0" kern="120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，卵狀</a:t>
                      </a:r>
                      <a:r>
                        <a:rPr kumimoji="0" lang="zh-TW" altLang="en-US" sz="1400" b="0" i="0" kern="1200" smtClean="0">
                          <a:solidFill>
                            <a:schemeClr val="dk1"/>
                          </a:solidFill>
                          <a:effectLst/>
                          <a:latin typeface="標楷體"/>
                          <a:ea typeface="標楷體"/>
                          <a:cs typeface="+mn-cs"/>
                        </a:rPr>
                        <a:t>，長橢圓形</a:t>
                      </a:r>
                      <a:r>
                        <a:rPr kumimoji="0" lang="zh-TW" altLang="en-US" sz="1400" b="0" i="0" kern="120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。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花</a:t>
                      </a:r>
                      <a:r>
                        <a:rPr kumimoji="0" lang="zh-TW" altLang="en-US" sz="1400" b="0" i="0" kern="120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大</a:t>
                      </a:r>
                      <a:r>
                        <a:rPr kumimoji="0" lang="zh-TW" altLang="en-US" sz="1400" b="0" i="0" kern="120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，橙紅色</a:t>
                      </a:r>
                      <a:r>
                        <a:rPr kumimoji="0" lang="zh-TW" altLang="en-US" sz="1400" b="0" i="0" kern="1200" smtClean="0">
                          <a:solidFill>
                            <a:schemeClr val="dk1"/>
                          </a:solidFill>
                          <a:effectLst/>
                          <a:latin typeface="新細明體"/>
                          <a:ea typeface="新細明體"/>
                          <a:cs typeface="+mn-cs"/>
                        </a:rPr>
                        <a:t>。</a:t>
                      </a:r>
                      <a:r>
                        <a:rPr kumimoji="0" lang="zh-TW" altLang="en-US" sz="1400" b="0" i="0" kern="120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以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播種方式繁殖。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</a:tr>
              <a:tr h="53446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400" b="0" kern="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用途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園藝植栽、行道樹、食用、藥用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</a:tr>
            </a:tbl>
          </a:graphicData>
        </a:graphic>
      </p:graphicFrame>
      <p:pic>
        <p:nvPicPr>
          <p:cNvPr id="8" name="圖片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980728"/>
            <a:ext cx="1224136" cy="1158916"/>
          </a:xfrm>
          <a:prstGeom prst="rect">
            <a:avLst/>
          </a:prstGeom>
        </p:spPr>
      </p:pic>
      <p:sp>
        <p:nvSpPr>
          <p:cNvPr id="2" name="文字方塊 1"/>
          <p:cNvSpPr txBox="1"/>
          <p:nvPr/>
        </p:nvSpPr>
        <p:spPr>
          <a:xfrm>
            <a:off x="1835696" y="1700808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苗商總務處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3140968"/>
            <a:ext cx="3492000" cy="2619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7061709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流線">
  <a:themeElements>
    <a:clrScheme name="流線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流線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流線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240</TotalTime>
  <Words>84</Words>
  <Application>Microsoft Office PowerPoint</Application>
  <PresentationFormat>如螢幕大小 (4:3)</PresentationFormat>
  <Paragraphs>12</Paragraphs>
  <Slides>1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2" baseType="lpstr">
      <vt:lpstr>流線</vt:lpstr>
      <vt:lpstr>木棉花 學名：Bombax ceiba L.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杜鵑花</dc:title>
  <dc:creator>USER</dc:creator>
  <cp:lastModifiedBy>USER</cp:lastModifiedBy>
  <cp:revision>37</cp:revision>
  <cp:lastPrinted>2015-10-07T02:17:48Z</cp:lastPrinted>
  <dcterms:created xsi:type="dcterms:W3CDTF">2015-09-15T07:49:43Z</dcterms:created>
  <dcterms:modified xsi:type="dcterms:W3CDTF">2015-10-30T07:32:13Z</dcterms:modified>
</cp:coreProperties>
</file>